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7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rawings/drawing7.xml" ContentType="application/vnd.openxmlformats-officedocument.drawingml.chartshap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charts/chart1.xml" ContentType="application/vnd.openxmlformats-officedocument.drawingml.chart+xml"/>
  <Override PartName="/ppt/drawings/drawing5.xml" ContentType="application/vnd.openxmlformats-officedocument.drawingml.chartshap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Default Extension="bin" ContentType="application/vnd.openxmlformats-officedocument.oleObject"/>
  <Override PartName="/ppt/drawings/drawing3.xml" ContentType="application/vnd.openxmlformats-officedocument.drawingml.chartshap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Override PartName="/ppt/charts/chart6.xml" ContentType="application/vnd.openxmlformats-officedocument.drawingml.chart+xml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drawings/drawing8.xml" ContentType="application/vnd.openxmlformats-officedocument.drawingml.chartshape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charts/chart2.xml" ContentType="application/vnd.openxmlformats-officedocument.drawingml.chart+xml"/>
  <Override PartName="/ppt/drawings/drawing6.xml" ContentType="application/vnd.openxmlformats-officedocument.drawingml.chartshape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rawings/drawing4.xml" ContentType="application/vnd.openxmlformats-officedocument.drawingml.chartshape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6" r:id="rId2"/>
    <p:sldId id="310" r:id="rId3"/>
    <p:sldId id="311" r:id="rId4"/>
    <p:sldId id="324" r:id="rId5"/>
    <p:sldId id="330" r:id="rId6"/>
    <p:sldId id="257" r:id="rId7"/>
    <p:sldId id="268" r:id="rId8"/>
    <p:sldId id="258" r:id="rId9"/>
    <p:sldId id="496" r:id="rId10"/>
    <p:sldId id="259" r:id="rId11"/>
    <p:sldId id="405" r:id="rId12"/>
    <p:sldId id="331" r:id="rId13"/>
    <p:sldId id="408" r:id="rId14"/>
    <p:sldId id="459" r:id="rId15"/>
    <p:sldId id="466" r:id="rId16"/>
    <p:sldId id="465" r:id="rId17"/>
    <p:sldId id="468" r:id="rId18"/>
    <p:sldId id="460" r:id="rId19"/>
    <p:sldId id="469" r:id="rId20"/>
    <p:sldId id="470" r:id="rId21"/>
    <p:sldId id="497" r:id="rId22"/>
    <p:sldId id="498" r:id="rId23"/>
    <p:sldId id="499" r:id="rId24"/>
    <p:sldId id="473" r:id="rId25"/>
    <p:sldId id="474" r:id="rId26"/>
    <p:sldId id="462" r:id="rId27"/>
    <p:sldId id="500" r:id="rId28"/>
    <p:sldId id="501" r:id="rId29"/>
    <p:sldId id="502" r:id="rId30"/>
    <p:sldId id="503" r:id="rId31"/>
    <p:sldId id="504" r:id="rId32"/>
    <p:sldId id="505" r:id="rId33"/>
    <p:sldId id="506" r:id="rId34"/>
    <p:sldId id="507" r:id="rId35"/>
    <p:sldId id="463" r:id="rId36"/>
    <p:sldId id="508" r:id="rId37"/>
    <p:sldId id="509" r:id="rId38"/>
    <p:sldId id="510" r:id="rId39"/>
    <p:sldId id="511" r:id="rId40"/>
    <p:sldId id="512" r:id="rId41"/>
    <p:sldId id="513" r:id="rId42"/>
    <p:sldId id="514" r:id="rId43"/>
    <p:sldId id="515" r:id="rId44"/>
    <p:sldId id="464" r:id="rId45"/>
    <p:sldId id="516" r:id="rId46"/>
    <p:sldId id="517" r:id="rId47"/>
    <p:sldId id="518" r:id="rId48"/>
    <p:sldId id="519" r:id="rId49"/>
    <p:sldId id="520" r:id="rId50"/>
    <p:sldId id="521" r:id="rId51"/>
    <p:sldId id="522" r:id="rId52"/>
    <p:sldId id="523" r:id="rId53"/>
    <p:sldId id="526" r:id="rId54"/>
    <p:sldId id="524" r:id="rId55"/>
    <p:sldId id="525" r:id="rId56"/>
    <p:sldId id="527" r:id="rId57"/>
    <p:sldId id="528" r:id="rId58"/>
    <p:sldId id="529" r:id="rId59"/>
    <p:sldId id="530" r:id="rId60"/>
    <p:sldId id="531" r:id="rId61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297A"/>
    <a:srgbClr val="2932E7"/>
    <a:srgbClr val="FFFF00"/>
    <a:srgbClr val="1430FC"/>
    <a:srgbClr val="008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75" autoAdjust="0"/>
    <p:restoredTop sz="94660"/>
  </p:normalViewPr>
  <p:slideViewPr>
    <p:cSldViewPr>
      <p:cViewPr>
        <p:scale>
          <a:sx n="73" d="100"/>
          <a:sy n="73" d="100"/>
        </p:scale>
        <p:origin x="-149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14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Office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Office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Office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Office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Office_Excel_Worksheet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Office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44646924829157181"/>
          <c:y val="1.2371134020618561E-2"/>
          <c:w val="0.52619589977220949"/>
          <c:h val="0.81779632195397489"/>
        </c:manualLayout>
      </c:layout>
      <c:barChart>
        <c:barDir val="bar"/>
        <c:grouping val="clustered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solidFill>
              <a:srgbClr val="99CC00"/>
            </a:solidFill>
            <a:ln w="25143">
              <a:solidFill>
                <a:schemeClr val="tx1"/>
              </a:solidFill>
            </a:ln>
          </c:spPr>
          <c:dLbls>
            <c:dLbl>
              <c:idx val="0"/>
              <c:layout>
                <c:manualLayout>
                  <c:x val="2.1982292826033419E-2"/>
                  <c:y val="-1.4724754347189778E-2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2.0706603074777442E-2"/>
                  <c:y val="-1.4206587657516149E-2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2.1253260779610497E-2"/>
                  <c:y val="-1.3688420967842396E-2"/>
                </c:manualLayout>
              </c:layout>
              <c:dLblPos val="outEnd"/>
              <c:showVal val="1"/>
            </c:dLbl>
            <c:dLbl>
              <c:idx val="3"/>
              <c:layout>
                <c:manualLayout>
                  <c:x val="2.2665541796035912E-2"/>
                  <c:y val="-4.9230458492974085E-3"/>
                </c:manualLayout>
              </c:layout>
              <c:dLblPos val="outEnd"/>
              <c:showVal val="1"/>
            </c:dLbl>
            <c:dLbl>
              <c:idx val="4"/>
              <c:layout>
                <c:manualLayout>
                  <c:x val="2.1480952877683302E-2"/>
                  <c:y val="-1.05904461699331E-2"/>
                </c:manualLayout>
              </c:layout>
              <c:dLblPos val="outEnd"/>
              <c:showVal val="1"/>
            </c:dLbl>
            <c:dLbl>
              <c:idx val="5"/>
              <c:layout>
                <c:manualLayout>
                  <c:x val="1.9203048549664963E-2"/>
                  <c:y val="-1.0072279480259363E-2"/>
                </c:manualLayout>
              </c:layout>
              <c:dLblPos val="outEnd"/>
              <c:showVal val="1"/>
            </c:dLbl>
            <c:dLbl>
              <c:idx val="6"/>
              <c:layout>
                <c:manualLayout>
                  <c:x val="1.9043738422069061E-2"/>
                  <c:y val="-3.2568968725188011E-3"/>
                </c:manualLayout>
              </c:layout>
              <c:spPr>
                <a:noFill/>
                <a:ln w="25143">
                  <a:noFill/>
                </a:ln>
              </c:spPr>
              <c:txPr>
                <a:bodyPr/>
                <a:lstStyle/>
                <a:p>
                  <a:pPr>
                    <a:defRPr lang="en-GB" sz="470" b="0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Val val="1"/>
            </c:dLbl>
            <c:dLbl>
              <c:idx val="7"/>
              <c:spPr>
                <a:noFill/>
                <a:ln w="25143">
                  <a:noFill/>
                </a:ln>
              </c:spPr>
              <c:txPr>
                <a:bodyPr/>
                <a:lstStyle/>
                <a:p>
                  <a:pPr>
                    <a:defRPr lang="en-GB" sz="470" b="0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Val val="1"/>
            </c:dLbl>
            <c:spPr>
              <a:noFill/>
              <a:ln w="25143">
                <a:noFill/>
              </a:ln>
            </c:spPr>
            <c:txPr>
              <a:bodyPr/>
              <a:lstStyle/>
              <a:p>
                <a:pPr>
                  <a:defRPr lang="en-GB" sz="990" b="0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Val val="1"/>
          </c:dLbls>
          <c:cat>
            <c:strRef>
              <c:f>Sheet1!$A$2:$A$5</c:f>
              <c:strCache>
                <c:ptCount val="4"/>
                <c:pt idx="0">
                  <c:v>Sale upto 50%</c:v>
                </c:pt>
                <c:pt idx="1">
                  <c:v>Summer sale on items at Nasser Sports</c:v>
                </c:pt>
                <c:pt idx="2">
                  <c:v>Comprehensive offers</c:v>
                </c:pt>
                <c:pt idx="3">
                  <c:v>Word "Sale" written in bold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85</c:v>
                </c:pt>
                <c:pt idx="1">
                  <c:v>8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</c:ser>
        <c:dLbls>
          <c:showVal val="1"/>
        </c:dLbls>
        <c:gapWidth val="140"/>
        <c:axId val="145212928"/>
        <c:axId val="145214464"/>
      </c:barChart>
      <c:catAx>
        <c:axId val="145212928"/>
        <c:scaling>
          <c:orientation val="minMax"/>
        </c:scaling>
        <c:axPos val="l"/>
        <c:numFmt formatCode="General" sourceLinked="1"/>
        <c:tickLblPos val="nextTo"/>
        <c:spPr>
          <a:ln w="314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 rtl="0">
              <a:defRPr lang="en-GB" sz="105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45214464"/>
        <c:crosses val="autoZero"/>
        <c:auto val="1"/>
        <c:lblAlgn val="ctr"/>
        <c:lblOffset val="100"/>
        <c:tickLblSkip val="1"/>
        <c:tickMarkSkip val="1"/>
      </c:catAx>
      <c:valAx>
        <c:axId val="145214464"/>
        <c:scaling>
          <c:orientation val="minMax"/>
          <c:max val="100"/>
          <c:min val="0"/>
        </c:scaling>
        <c:axPos val="b"/>
        <c:numFmt formatCode="General" sourceLinked="1"/>
        <c:tickLblPos val="nextTo"/>
        <c:spPr>
          <a:ln w="314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lang="en-GB" sz="99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45212928"/>
        <c:crosses val="autoZero"/>
        <c:crossBetween val="between"/>
        <c:majorUnit val="20"/>
      </c:valAx>
      <c:spPr>
        <a:noFill/>
        <a:ln w="12572">
          <a:solidFill>
            <a:srgbClr val="C0C0C0"/>
          </a:solidFill>
          <a:prstDash val="solid"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544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44646924829157175"/>
          <c:y val="1.2371134020618561E-2"/>
          <c:w val="0.52619589977220949"/>
          <c:h val="0.81779632195397489"/>
        </c:manualLayout>
      </c:layout>
      <c:barChart>
        <c:barDir val="bar"/>
        <c:grouping val="clustered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solidFill>
              <a:srgbClr val="99CC00"/>
            </a:solidFill>
            <a:ln w="25143">
              <a:solidFill>
                <a:prstClr val="black"/>
              </a:solidFill>
            </a:ln>
          </c:spPr>
          <c:dLbls>
            <c:dLbl>
              <c:idx val="0"/>
              <c:layout>
                <c:manualLayout>
                  <c:x val="2.1982292826033416E-2"/>
                  <c:y val="-1.4724754347189771E-2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2.0706603074777431E-2"/>
                  <c:y val="-1.4206587657516137E-2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2.1253260779610501E-2"/>
                  <c:y val="-1.3688420967842389E-2"/>
                </c:manualLayout>
              </c:layout>
              <c:dLblPos val="outEnd"/>
              <c:showVal val="1"/>
            </c:dLbl>
            <c:dLbl>
              <c:idx val="3"/>
              <c:layout>
                <c:manualLayout>
                  <c:x val="2.2665541796035901E-2"/>
                  <c:y val="-4.9230458492974085E-3"/>
                </c:manualLayout>
              </c:layout>
              <c:dLblPos val="outEnd"/>
              <c:showVal val="1"/>
            </c:dLbl>
            <c:dLbl>
              <c:idx val="4"/>
              <c:layout>
                <c:manualLayout>
                  <c:x val="2.1480952877683299E-2"/>
                  <c:y val="-1.05904461699331E-2"/>
                </c:manualLayout>
              </c:layout>
              <c:dLblPos val="outEnd"/>
              <c:showVal val="1"/>
            </c:dLbl>
            <c:dLbl>
              <c:idx val="5"/>
              <c:layout>
                <c:manualLayout>
                  <c:x val="1.9203048549664963E-2"/>
                  <c:y val="-1.0072279480259362E-2"/>
                </c:manualLayout>
              </c:layout>
              <c:dLblPos val="outEnd"/>
              <c:showVal val="1"/>
            </c:dLbl>
            <c:dLbl>
              <c:idx val="6"/>
              <c:layout>
                <c:manualLayout>
                  <c:x val="1.9043738422069061E-2"/>
                  <c:y val="-3.2568968725188011E-3"/>
                </c:manualLayout>
              </c:layout>
              <c:spPr>
                <a:noFill/>
                <a:ln w="25143">
                  <a:noFill/>
                </a:ln>
              </c:spPr>
              <c:txPr>
                <a:bodyPr/>
                <a:lstStyle/>
                <a:p>
                  <a:pPr>
                    <a:defRPr lang="en-GB" sz="470" b="0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Val val="1"/>
            </c:dLbl>
            <c:dLbl>
              <c:idx val="7"/>
              <c:spPr>
                <a:noFill/>
                <a:ln w="25143">
                  <a:noFill/>
                </a:ln>
              </c:spPr>
              <c:txPr>
                <a:bodyPr/>
                <a:lstStyle/>
                <a:p>
                  <a:pPr>
                    <a:defRPr lang="en-GB" sz="470" b="0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Val val="1"/>
            </c:dLbl>
            <c:spPr>
              <a:noFill/>
              <a:ln w="25143">
                <a:noFill/>
              </a:ln>
            </c:spPr>
            <c:txPr>
              <a:bodyPr/>
              <a:lstStyle/>
              <a:p>
                <a:pPr>
                  <a:defRPr lang="en-GB" sz="990" b="0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Val val="1"/>
          </c:dLbls>
          <c:cat>
            <c:strRef>
              <c:f>Sheet1!$A$2:$A$6</c:f>
              <c:strCache>
                <c:ptCount val="5"/>
                <c:pt idx="0">
                  <c:v>Ad not clear as it does not specify the items on sale</c:v>
                </c:pt>
                <c:pt idx="1">
                  <c:v>Does not have credibility as it does not specify the items on sale</c:v>
                </c:pt>
                <c:pt idx="2">
                  <c:v>Ad not attractive and not much attention paid to it</c:v>
                </c:pt>
                <c:pt idx="3">
                  <c:v>Same ad repeated, nothing new</c:v>
                </c:pt>
                <c:pt idx="4">
                  <c:v>Ad is too simple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72</c:v>
                </c:pt>
                <c:pt idx="1">
                  <c:v>12</c:v>
                </c:pt>
                <c:pt idx="2">
                  <c:v>3</c:v>
                </c:pt>
                <c:pt idx="3">
                  <c:v>8</c:v>
                </c:pt>
                <c:pt idx="4">
                  <c:v>7</c:v>
                </c:pt>
              </c:numCache>
            </c:numRef>
          </c:val>
        </c:ser>
        <c:dLbls>
          <c:showVal val="1"/>
        </c:dLbls>
        <c:gapWidth val="112"/>
        <c:overlap val="5"/>
        <c:axId val="154176512"/>
        <c:axId val="154178304"/>
      </c:barChart>
      <c:catAx>
        <c:axId val="154176512"/>
        <c:scaling>
          <c:orientation val="minMax"/>
        </c:scaling>
        <c:axPos val="l"/>
        <c:numFmt formatCode="General" sourceLinked="1"/>
        <c:tickLblPos val="nextTo"/>
        <c:spPr>
          <a:ln w="314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 rtl="0">
              <a:defRPr lang="en-GB" sz="100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4178304"/>
        <c:crosses val="autoZero"/>
        <c:auto val="1"/>
        <c:lblAlgn val="ctr"/>
        <c:lblOffset val="100"/>
        <c:tickLblSkip val="1"/>
        <c:tickMarkSkip val="1"/>
      </c:catAx>
      <c:valAx>
        <c:axId val="154178304"/>
        <c:scaling>
          <c:orientation val="minMax"/>
          <c:max val="100"/>
          <c:min val="0"/>
        </c:scaling>
        <c:axPos val="b"/>
        <c:numFmt formatCode="General" sourceLinked="1"/>
        <c:tickLblPos val="nextTo"/>
        <c:spPr>
          <a:ln w="314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lang="en-GB" sz="99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4176512"/>
        <c:crosses val="autoZero"/>
        <c:crossBetween val="between"/>
        <c:majorUnit val="20"/>
      </c:valAx>
      <c:spPr>
        <a:noFill/>
        <a:ln w="12572">
          <a:solidFill>
            <a:schemeClr val="tx1"/>
          </a:solidFill>
          <a:prstDash val="solid"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544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44646924829157175"/>
          <c:y val="1.2371134020618561E-2"/>
          <c:w val="0.52619589977220949"/>
          <c:h val="0.90230236454265356"/>
        </c:manualLayout>
      </c:layout>
      <c:barChart>
        <c:barDir val="bar"/>
        <c:grouping val="clustered"/>
        <c:ser>
          <c:idx val="0"/>
          <c:order val="0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rgbClr val="99CC00"/>
            </a:solidFill>
            <a:ln w="25143">
              <a:solidFill>
                <a:schemeClr val="tx1"/>
              </a:solidFill>
            </a:ln>
          </c:spPr>
          <c:dLbls>
            <c:dLbl>
              <c:idx val="0"/>
              <c:layout>
                <c:manualLayout>
                  <c:x val="2.1982292826033423E-2"/>
                  <c:y val="-1.4724754347189778E-2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2.0706603074777442E-2"/>
                  <c:y val="-1.4206587657516149E-2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2.1253260779610511E-2"/>
                  <c:y val="-1.3688420967842396E-2"/>
                </c:manualLayout>
              </c:layout>
              <c:dLblPos val="outEnd"/>
              <c:showVal val="1"/>
            </c:dLbl>
            <c:dLbl>
              <c:idx val="3"/>
              <c:layout>
                <c:manualLayout>
                  <c:x val="2.2665541796035912E-2"/>
                  <c:y val="-4.9230458492974085E-3"/>
                </c:manualLayout>
              </c:layout>
              <c:dLblPos val="outEnd"/>
              <c:showVal val="1"/>
            </c:dLbl>
            <c:dLbl>
              <c:idx val="4"/>
              <c:layout>
                <c:manualLayout>
                  <c:x val="2.1480952877683309E-2"/>
                  <c:y val="-1.05904461699331E-2"/>
                </c:manualLayout>
              </c:layout>
              <c:dLblPos val="outEnd"/>
              <c:showVal val="1"/>
            </c:dLbl>
            <c:dLbl>
              <c:idx val="5"/>
              <c:layout>
                <c:manualLayout>
                  <c:x val="1.9203048549664963E-2"/>
                  <c:y val="-1.0072279480259362E-2"/>
                </c:manualLayout>
              </c:layout>
              <c:dLblPos val="outEnd"/>
              <c:showVal val="1"/>
            </c:dLbl>
            <c:dLbl>
              <c:idx val="6"/>
              <c:layout>
                <c:manualLayout>
                  <c:x val="1.9043738422069061E-2"/>
                  <c:y val="-3.2568968725188011E-3"/>
                </c:manualLayout>
              </c:layout>
              <c:dLblPos val="outEnd"/>
              <c:showVal val="1"/>
            </c:dLbl>
            <c:dLbl>
              <c:idx val="7"/>
              <c:dLblPos val="outEnd"/>
              <c:showVal val="1"/>
            </c:dLbl>
            <c:spPr>
              <a:noFill/>
              <a:ln w="25143">
                <a:noFill/>
              </a:ln>
            </c:spPr>
            <c:txPr>
              <a:bodyPr/>
              <a:lstStyle/>
              <a:p>
                <a:pPr>
                  <a:defRPr lang="en-GB" sz="1000" b="0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Val val="1"/>
          </c:dLbls>
          <c:cat>
            <c:strRef>
              <c:f>Sheet1!$A$1:$A$7</c:f>
              <c:strCache>
                <c:ptCount val="7"/>
                <c:pt idx="0">
                  <c:v>Gym equipment with discount more than 50%</c:v>
                </c:pt>
                <c:pt idx="1">
                  <c:v>Availability of T shirts for men, women and kids of different sizes and low prices</c:v>
                </c:pt>
                <c:pt idx="2">
                  <c:v>Flip flops for both gender with great discounts, more than 50%</c:v>
                </c:pt>
                <c:pt idx="3">
                  <c:v>Soccer table with 50% discount</c:v>
                </c:pt>
                <c:pt idx="4">
                  <c:v>Sale on several items</c:v>
                </c:pt>
                <c:pt idx="5">
                  <c:v>Amazing prices/offers</c:v>
                </c:pt>
                <c:pt idx="6">
                  <c:v>Sale at Nasser sports</c:v>
                </c:pt>
              </c:strCache>
            </c:strRef>
          </c:cat>
          <c:val>
            <c:numRef>
              <c:f>Sheet1!$B$1:$B$7</c:f>
              <c:numCache>
                <c:formatCode>General</c:formatCode>
                <c:ptCount val="7"/>
                <c:pt idx="0">
                  <c:v>25</c:v>
                </c:pt>
                <c:pt idx="1">
                  <c:v>24</c:v>
                </c:pt>
                <c:pt idx="2">
                  <c:v>23</c:v>
                </c:pt>
                <c:pt idx="3">
                  <c:v>11</c:v>
                </c:pt>
                <c:pt idx="4">
                  <c:v>8</c:v>
                </c:pt>
                <c:pt idx="5">
                  <c:v>7</c:v>
                </c:pt>
                <c:pt idx="6">
                  <c:v>2</c:v>
                </c:pt>
              </c:numCache>
            </c:numRef>
          </c:val>
        </c:ser>
        <c:dLbls>
          <c:showVal val="1"/>
        </c:dLbls>
        <c:gapWidth val="69"/>
        <c:axId val="154850816"/>
        <c:axId val="154852352"/>
      </c:barChart>
      <c:catAx>
        <c:axId val="154850816"/>
        <c:scaling>
          <c:orientation val="minMax"/>
        </c:scaling>
        <c:axPos val="l"/>
        <c:numFmt formatCode="General" sourceLinked="1"/>
        <c:tickLblPos val="nextTo"/>
        <c:spPr>
          <a:ln w="314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 rtl="0">
              <a:defRPr lang="en-GB" sz="105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4852352"/>
        <c:crosses val="autoZero"/>
        <c:auto val="1"/>
        <c:lblAlgn val="ctr"/>
        <c:lblOffset val="100"/>
        <c:tickLblSkip val="1"/>
        <c:tickMarkSkip val="1"/>
      </c:catAx>
      <c:valAx>
        <c:axId val="154852352"/>
        <c:scaling>
          <c:orientation val="minMax"/>
          <c:max val="100"/>
          <c:min val="0"/>
        </c:scaling>
        <c:axPos val="b"/>
        <c:numFmt formatCode="General" sourceLinked="1"/>
        <c:tickLblPos val="nextTo"/>
        <c:spPr>
          <a:ln w="314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lang="en-GB" sz="100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4850816"/>
        <c:crosses val="autoZero"/>
        <c:crossBetween val="between"/>
        <c:majorUnit val="20"/>
      </c:valAx>
      <c:spPr>
        <a:noFill/>
        <a:ln w="12572">
          <a:solidFill>
            <a:srgbClr val="C0C0C0"/>
          </a:solidFill>
          <a:prstDash val="solid"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544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44646924829157175"/>
          <c:y val="1.2371134020618561E-2"/>
          <c:w val="0.52619589977220949"/>
          <c:h val="0.81779632195397489"/>
        </c:manualLayout>
      </c:layout>
      <c:barChart>
        <c:barDir val="bar"/>
        <c:grouping val="clustered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solidFill>
              <a:srgbClr val="99CC00"/>
            </a:solidFill>
            <a:ln w="25143">
              <a:solidFill>
                <a:prstClr val="black"/>
              </a:solidFill>
            </a:ln>
          </c:spPr>
          <c:dLbls>
            <c:dLbl>
              <c:idx val="0"/>
              <c:layout>
                <c:manualLayout>
                  <c:x val="2.1982292826033423E-2"/>
                  <c:y val="-1.4724754347189778E-2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2.0706603074777431E-2"/>
                  <c:y val="-1.4206587657516142E-2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2.1253260779610518E-2"/>
                  <c:y val="-1.3688420967842393E-2"/>
                </c:manualLayout>
              </c:layout>
              <c:dLblPos val="outEnd"/>
              <c:showVal val="1"/>
            </c:dLbl>
            <c:dLbl>
              <c:idx val="3"/>
              <c:layout>
                <c:manualLayout>
                  <c:x val="2.2665541796035901E-2"/>
                  <c:y val="-4.9230458492974085E-3"/>
                </c:manualLayout>
              </c:layout>
              <c:dLblPos val="outEnd"/>
              <c:showVal val="1"/>
            </c:dLbl>
            <c:dLbl>
              <c:idx val="4"/>
              <c:layout>
                <c:manualLayout>
                  <c:x val="2.1480952877683309E-2"/>
                  <c:y val="-1.05904461699331E-2"/>
                </c:manualLayout>
              </c:layout>
              <c:dLblPos val="outEnd"/>
              <c:showVal val="1"/>
            </c:dLbl>
            <c:dLbl>
              <c:idx val="5"/>
              <c:layout>
                <c:manualLayout>
                  <c:x val="1.9203048549664963E-2"/>
                  <c:y val="-1.0072279480259362E-2"/>
                </c:manualLayout>
              </c:layout>
              <c:dLblPos val="outEnd"/>
              <c:showVal val="1"/>
            </c:dLbl>
            <c:dLbl>
              <c:idx val="6"/>
              <c:layout>
                <c:manualLayout>
                  <c:x val="1.9043738422069061E-2"/>
                  <c:y val="-3.2568968725188011E-3"/>
                </c:manualLayout>
              </c:layout>
              <c:spPr>
                <a:noFill/>
                <a:ln w="25143">
                  <a:noFill/>
                </a:ln>
              </c:spPr>
              <c:txPr>
                <a:bodyPr/>
                <a:lstStyle/>
                <a:p>
                  <a:pPr>
                    <a:defRPr lang="en-GB" sz="470" b="0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Val val="1"/>
            </c:dLbl>
            <c:dLbl>
              <c:idx val="7"/>
              <c:spPr>
                <a:noFill/>
                <a:ln w="25143">
                  <a:noFill/>
                </a:ln>
              </c:spPr>
              <c:txPr>
                <a:bodyPr/>
                <a:lstStyle/>
                <a:p>
                  <a:pPr>
                    <a:defRPr lang="en-GB" sz="470" b="0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Val val="1"/>
            </c:dLbl>
            <c:spPr>
              <a:noFill/>
              <a:ln w="25143">
                <a:noFill/>
              </a:ln>
            </c:spPr>
            <c:txPr>
              <a:bodyPr/>
              <a:lstStyle/>
              <a:p>
                <a:pPr>
                  <a:defRPr lang="en-GB" sz="990" b="0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Val val="1"/>
          </c:dLbls>
          <c:cat>
            <c:strRef>
              <c:f>Sheet1!$A$2:$A$4</c:f>
              <c:strCache>
                <c:ptCount val="3"/>
                <c:pt idx="0">
                  <c:v>It shows only a few products are included in the sale from scores of items</c:v>
                </c:pt>
                <c:pt idx="1">
                  <c:v>Ad is not attractive nor appealing</c:v>
                </c:pt>
                <c:pt idx="2">
                  <c:v>Lack of credibility in the discounts offered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41</c:v>
                </c:pt>
                <c:pt idx="1">
                  <c:v>36</c:v>
                </c:pt>
                <c:pt idx="2">
                  <c:v>26</c:v>
                </c:pt>
              </c:numCache>
            </c:numRef>
          </c:val>
        </c:ser>
        <c:dLbls>
          <c:showVal val="1"/>
        </c:dLbls>
        <c:gapWidth val="190"/>
        <c:axId val="162896896"/>
        <c:axId val="163463936"/>
      </c:barChart>
      <c:catAx>
        <c:axId val="162896896"/>
        <c:scaling>
          <c:orientation val="minMax"/>
        </c:scaling>
        <c:axPos val="l"/>
        <c:numFmt formatCode="General" sourceLinked="1"/>
        <c:tickLblPos val="nextTo"/>
        <c:spPr>
          <a:ln w="314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 rtl="0">
              <a:defRPr lang="en-GB" sz="100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3463936"/>
        <c:crosses val="autoZero"/>
        <c:auto val="1"/>
        <c:lblAlgn val="ctr"/>
        <c:lblOffset val="100"/>
        <c:tickLblSkip val="1"/>
        <c:tickMarkSkip val="1"/>
      </c:catAx>
      <c:valAx>
        <c:axId val="163463936"/>
        <c:scaling>
          <c:orientation val="minMax"/>
          <c:max val="100"/>
          <c:min val="0"/>
        </c:scaling>
        <c:axPos val="b"/>
        <c:numFmt formatCode="General" sourceLinked="1"/>
        <c:tickLblPos val="nextTo"/>
        <c:spPr>
          <a:ln w="314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lang="en-GB" sz="99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2896896"/>
        <c:crosses val="autoZero"/>
        <c:crossBetween val="between"/>
        <c:majorUnit val="20"/>
      </c:valAx>
      <c:spPr>
        <a:noFill/>
        <a:ln w="12572">
          <a:solidFill>
            <a:srgbClr val="C0C0C0"/>
          </a:solidFill>
          <a:prstDash val="solid"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544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44646924829157175"/>
          <c:y val="1.2371134020618561E-2"/>
          <c:w val="0.52619589977220949"/>
          <c:h val="0.81779632195397489"/>
        </c:manualLayout>
      </c:layout>
      <c:barChart>
        <c:barDir val="bar"/>
        <c:grouping val="clustered"/>
        <c:ser>
          <c:idx val="0"/>
          <c:order val="0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rgbClr val="99CC00"/>
            </a:solidFill>
            <a:ln w="25143">
              <a:solidFill>
                <a:prstClr val="black"/>
              </a:solidFill>
            </a:ln>
          </c:spPr>
          <c:dLbls>
            <c:dLbl>
              <c:idx val="0"/>
              <c:layout>
                <c:manualLayout>
                  <c:x val="2.198229282603344E-2"/>
                  <c:y val="-1.4724754347189785E-2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2.0706603074777442E-2"/>
                  <c:y val="-1.4206587657516154E-2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2.1253260779610528E-2"/>
                  <c:y val="-1.3688420967842401E-2"/>
                </c:manualLayout>
              </c:layout>
              <c:dLblPos val="outEnd"/>
              <c:showVal val="1"/>
            </c:dLbl>
            <c:dLbl>
              <c:idx val="3"/>
              <c:layout>
                <c:manualLayout>
                  <c:x val="2.2665541796035912E-2"/>
                  <c:y val="-4.9230458492974085E-3"/>
                </c:manualLayout>
              </c:layout>
              <c:dLblPos val="outEnd"/>
              <c:showVal val="1"/>
            </c:dLbl>
            <c:dLbl>
              <c:idx val="4"/>
              <c:layout>
                <c:manualLayout>
                  <c:x val="2.1480952877683323E-2"/>
                  <c:y val="-1.05904461699331E-2"/>
                </c:manualLayout>
              </c:layout>
              <c:dLblPos val="outEnd"/>
              <c:showVal val="1"/>
            </c:dLbl>
            <c:dLbl>
              <c:idx val="5"/>
              <c:layout>
                <c:manualLayout>
                  <c:x val="1.9203048549664963E-2"/>
                  <c:y val="-1.0072279480259362E-2"/>
                </c:manualLayout>
              </c:layout>
              <c:dLblPos val="outEnd"/>
              <c:showVal val="1"/>
            </c:dLbl>
            <c:dLbl>
              <c:idx val="6"/>
              <c:layout>
                <c:manualLayout>
                  <c:x val="1.9043738422069061E-2"/>
                  <c:y val="-3.2568968725188011E-3"/>
                </c:manualLayout>
              </c:layout>
              <c:spPr>
                <a:noFill/>
                <a:ln w="25143">
                  <a:noFill/>
                </a:ln>
              </c:spPr>
              <c:txPr>
                <a:bodyPr/>
                <a:lstStyle/>
                <a:p>
                  <a:pPr>
                    <a:defRPr lang="en-GB" sz="470" b="0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Val val="1"/>
            </c:dLbl>
            <c:dLbl>
              <c:idx val="7"/>
              <c:spPr>
                <a:noFill/>
                <a:ln w="25143">
                  <a:noFill/>
                </a:ln>
              </c:spPr>
              <c:txPr>
                <a:bodyPr/>
                <a:lstStyle/>
                <a:p>
                  <a:pPr>
                    <a:defRPr lang="en-GB" sz="470" b="0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Val val="1"/>
            </c:dLbl>
            <c:spPr>
              <a:noFill/>
              <a:ln w="25143">
                <a:noFill/>
              </a:ln>
            </c:spPr>
            <c:txPr>
              <a:bodyPr/>
              <a:lstStyle/>
              <a:p>
                <a:pPr>
                  <a:defRPr lang="en-GB" sz="990" b="0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Val val="1"/>
          </c:dLbls>
          <c:cat>
            <c:strRef>
              <c:f>Sheet1!$A$1:$A$5</c:f>
              <c:strCache>
                <c:ptCount val="5"/>
                <c:pt idx="0">
                  <c:v>Compares the prices before and after discount</c:v>
                </c:pt>
                <c:pt idx="1">
                  <c:v>Discounts offered on travel bags</c:v>
                </c:pt>
                <c:pt idx="2">
                  <c:v>Killer prices on 3 branded set of bags</c:v>
                </c:pt>
                <c:pt idx="3">
                  <c:v>Features of bags highlighted(warranty &amp; security lock)</c:v>
                </c:pt>
                <c:pt idx="4">
                  <c:v>It is the ultimate travel companion</c:v>
                </c:pt>
              </c:strCache>
            </c:strRef>
          </c:cat>
          <c:val>
            <c:numRef>
              <c:f>Sheet1!$B$1:$B$5</c:f>
              <c:numCache>
                <c:formatCode>General</c:formatCode>
                <c:ptCount val="5"/>
                <c:pt idx="0">
                  <c:v>55</c:v>
                </c:pt>
                <c:pt idx="1">
                  <c:v>26</c:v>
                </c:pt>
                <c:pt idx="2">
                  <c:v>18</c:v>
                </c:pt>
                <c:pt idx="3">
                  <c:v>8</c:v>
                </c:pt>
                <c:pt idx="4">
                  <c:v>8</c:v>
                </c:pt>
              </c:numCache>
            </c:numRef>
          </c:val>
        </c:ser>
        <c:dLbls>
          <c:showVal val="1"/>
        </c:dLbls>
        <c:gapWidth val="105"/>
        <c:axId val="164649216"/>
        <c:axId val="164663296"/>
      </c:barChart>
      <c:catAx>
        <c:axId val="164649216"/>
        <c:scaling>
          <c:orientation val="minMax"/>
        </c:scaling>
        <c:axPos val="l"/>
        <c:numFmt formatCode="General" sourceLinked="1"/>
        <c:tickLblPos val="nextTo"/>
        <c:spPr>
          <a:ln w="314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 rtl="0">
              <a:defRPr lang="en-GB" sz="100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4663296"/>
        <c:crosses val="autoZero"/>
        <c:auto val="1"/>
        <c:lblAlgn val="ctr"/>
        <c:lblOffset val="100"/>
        <c:tickLblSkip val="1"/>
        <c:tickMarkSkip val="1"/>
      </c:catAx>
      <c:valAx>
        <c:axId val="164663296"/>
        <c:scaling>
          <c:orientation val="minMax"/>
          <c:max val="100"/>
          <c:min val="0"/>
        </c:scaling>
        <c:axPos val="b"/>
        <c:numFmt formatCode="General" sourceLinked="1"/>
        <c:tickLblPos val="nextTo"/>
        <c:spPr>
          <a:ln w="314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lang="en-GB" sz="99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4649216"/>
        <c:crosses val="autoZero"/>
        <c:crossBetween val="between"/>
        <c:majorUnit val="20"/>
      </c:valAx>
      <c:spPr>
        <a:noFill/>
        <a:ln w="12572">
          <a:solidFill>
            <a:srgbClr val="C0C0C0"/>
          </a:solidFill>
          <a:prstDash val="solid"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544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44646924829157175"/>
          <c:y val="1.2371134020618561E-2"/>
          <c:w val="0.52619589977220949"/>
          <c:h val="0.83188066238542202"/>
        </c:manualLayout>
      </c:layout>
      <c:barChart>
        <c:barDir val="bar"/>
        <c:grouping val="clustered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solidFill>
              <a:srgbClr val="99CC00"/>
            </a:solidFill>
            <a:ln w="25143">
              <a:solidFill>
                <a:schemeClr val="tx1"/>
              </a:solidFill>
            </a:ln>
          </c:spPr>
          <c:dLbls>
            <c:dLbl>
              <c:idx val="0"/>
              <c:layout>
                <c:manualLayout>
                  <c:x val="2.198229282603344E-2"/>
                  <c:y val="-1.4724754347189785E-2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2.0706603074777431E-2"/>
                  <c:y val="-1.4206587657516147E-2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2.1253260779610542E-2"/>
                  <c:y val="-1.36884209678424E-2"/>
                </c:manualLayout>
              </c:layout>
              <c:dLblPos val="outEnd"/>
              <c:showVal val="1"/>
            </c:dLbl>
            <c:dLbl>
              <c:idx val="3"/>
              <c:layout>
                <c:manualLayout>
                  <c:x val="2.2665541796035901E-2"/>
                  <c:y val="-4.9230458492974085E-3"/>
                </c:manualLayout>
              </c:layout>
              <c:dLblPos val="outEnd"/>
              <c:showVal val="1"/>
            </c:dLbl>
            <c:dLbl>
              <c:idx val="4"/>
              <c:layout>
                <c:manualLayout>
                  <c:x val="2.1480952877683323E-2"/>
                  <c:y val="-1.05904461699331E-2"/>
                </c:manualLayout>
              </c:layout>
              <c:dLblPos val="outEnd"/>
              <c:showVal val="1"/>
            </c:dLbl>
            <c:dLbl>
              <c:idx val="5"/>
              <c:layout>
                <c:manualLayout>
                  <c:x val="1.9203048549664963E-2"/>
                  <c:y val="-1.0072279480259362E-2"/>
                </c:manualLayout>
              </c:layout>
              <c:dLblPos val="outEnd"/>
              <c:showVal val="1"/>
            </c:dLbl>
            <c:dLbl>
              <c:idx val="6"/>
              <c:layout>
                <c:manualLayout>
                  <c:x val="1.9043738422069061E-2"/>
                  <c:y val="-3.2568968725188011E-3"/>
                </c:manualLayout>
              </c:layout>
              <c:spPr>
                <a:noFill/>
                <a:ln w="25143">
                  <a:noFill/>
                </a:ln>
              </c:spPr>
              <c:txPr>
                <a:bodyPr/>
                <a:lstStyle/>
                <a:p>
                  <a:pPr>
                    <a:defRPr lang="en-GB" sz="470" b="0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Val val="1"/>
            </c:dLbl>
            <c:dLbl>
              <c:idx val="7"/>
              <c:spPr>
                <a:noFill/>
                <a:ln w="25143">
                  <a:noFill/>
                </a:ln>
              </c:spPr>
              <c:txPr>
                <a:bodyPr/>
                <a:lstStyle/>
                <a:p>
                  <a:pPr>
                    <a:defRPr lang="en-GB" sz="470" b="0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Val val="1"/>
            </c:dLbl>
            <c:spPr>
              <a:noFill/>
              <a:ln w="25143">
                <a:noFill/>
              </a:ln>
            </c:spPr>
            <c:txPr>
              <a:bodyPr/>
              <a:lstStyle/>
              <a:p>
                <a:pPr>
                  <a:defRPr lang="en-GB" sz="990" b="0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Val val="1"/>
          </c:dLbls>
          <c:cat>
            <c:strRef>
              <c:f>Sheet1!$A$2:$A$5</c:f>
              <c:strCache>
                <c:ptCount val="4"/>
                <c:pt idx="0">
                  <c:v>Offer is limited only to a selection of bags</c:v>
                </c:pt>
                <c:pt idx="1">
                  <c:v>Advertising is not appealing</c:v>
                </c:pt>
                <c:pt idx="2">
                  <c:v>Offer should be for a single piece and not for a set of bags</c:v>
                </c:pt>
                <c:pt idx="3">
                  <c:v>Color combination of the bags is not attractive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40</c:v>
                </c:pt>
                <c:pt idx="1">
                  <c:v>40</c:v>
                </c:pt>
                <c:pt idx="2">
                  <c:v>15</c:v>
                </c:pt>
                <c:pt idx="3">
                  <c:v>10</c:v>
                </c:pt>
              </c:numCache>
            </c:numRef>
          </c:val>
        </c:ser>
        <c:dLbls>
          <c:showVal val="1"/>
        </c:dLbls>
        <c:gapWidth val="140"/>
        <c:axId val="185057664"/>
        <c:axId val="185059200"/>
      </c:barChart>
      <c:catAx>
        <c:axId val="185057664"/>
        <c:scaling>
          <c:orientation val="minMax"/>
        </c:scaling>
        <c:axPos val="l"/>
        <c:numFmt formatCode="General" sourceLinked="1"/>
        <c:tickLblPos val="nextTo"/>
        <c:spPr>
          <a:ln w="314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 rtl="0">
              <a:defRPr lang="en-GB" sz="100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5059200"/>
        <c:crosses val="autoZero"/>
        <c:auto val="1"/>
        <c:lblAlgn val="ctr"/>
        <c:lblOffset val="100"/>
        <c:tickLblSkip val="1"/>
        <c:tickMarkSkip val="1"/>
      </c:catAx>
      <c:valAx>
        <c:axId val="185059200"/>
        <c:scaling>
          <c:orientation val="minMax"/>
          <c:max val="100"/>
          <c:min val="0"/>
        </c:scaling>
        <c:axPos val="b"/>
        <c:numFmt formatCode="General" sourceLinked="1"/>
        <c:tickLblPos val="nextTo"/>
        <c:spPr>
          <a:ln w="314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lang="en-GB" sz="99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5057664"/>
        <c:crosses val="autoZero"/>
        <c:crossBetween val="between"/>
        <c:majorUnit val="20"/>
      </c:valAx>
      <c:spPr>
        <a:noFill/>
        <a:ln w="12572">
          <a:solidFill>
            <a:srgbClr val="C0C0C0"/>
          </a:solidFill>
          <a:prstDash val="solid"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544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44646924829157175"/>
          <c:y val="1.2371134020618561E-2"/>
          <c:w val="0.52619589977220949"/>
          <c:h val="0.81779632195397489"/>
        </c:manualLayout>
      </c:layout>
      <c:barChart>
        <c:barDir val="bar"/>
        <c:grouping val="clustered"/>
        <c:ser>
          <c:idx val="0"/>
          <c:order val="0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rgbClr val="99CC00"/>
            </a:solidFill>
            <a:ln w="25143">
              <a:solidFill>
                <a:prstClr val="black"/>
              </a:solidFill>
            </a:ln>
          </c:spPr>
          <c:dLbls>
            <c:dLbl>
              <c:idx val="0"/>
              <c:layout>
                <c:manualLayout>
                  <c:x val="1.7635001542666139E-2"/>
                  <c:y val="-6.4044933851648293E-4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1.7808437379621837E-2"/>
                  <c:y val="-4.8169553278730086E-3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2.2702408749929272E-2"/>
                  <c:y val="5.0906942803530522E-3"/>
                </c:manualLayout>
              </c:layout>
              <c:dLblPos val="outEnd"/>
              <c:showVal val="1"/>
            </c:dLbl>
            <c:dLbl>
              <c:idx val="3"/>
              <c:layout>
                <c:manualLayout>
                  <c:x val="1.8318247458252168E-2"/>
                  <c:y val="-2.2826982195323585E-4"/>
                </c:manualLayout>
              </c:layout>
              <c:dLblPos val="outEnd"/>
              <c:showVal val="1"/>
            </c:dLbl>
            <c:dLbl>
              <c:idx val="4"/>
              <c:layout>
                <c:manualLayout>
                  <c:x val="1.1337226815736293E-2"/>
                  <c:y val="-3.5484405197232518E-3"/>
                </c:manualLayout>
              </c:layout>
              <c:dLblPos val="outEnd"/>
              <c:showVal val="1"/>
            </c:dLbl>
            <c:dLbl>
              <c:idx val="5"/>
              <c:layout>
                <c:manualLayout>
                  <c:x val="1.775389637300024E-2"/>
                  <c:y val="6.3593939223668267E-3"/>
                </c:manualLayout>
              </c:layout>
              <c:dLblPos val="outEnd"/>
              <c:showVal val="1"/>
            </c:dLbl>
            <c:dLbl>
              <c:idx val="6"/>
              <c:layout>
                <c:manualLayout>
                  <c:x val="1.9043738422069061E-2"/>
                  <c:y val="-3.2568968725188011E-3"/>
                </c:manualLayout>
              </c:layout>
              <c:spPr>
                <a:noFill/>
                <a:ln w="25143">
                  <a:noFill/>
                </a:ln>
              </c:spPr>
              <c:txPr>
                <a:bodyPr/>
                <a:lstStyle/>
                <a:p>
                  <a:pPr>
                    <a:defRPr lang="en-GB" sz="470" b="0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Val val="1"/>
            </c:dLbl>
            <c:dLbl>
              <c:idx val="7"/>
              <c:spPr>
                <a:noFill/>
                <a:ln w="25143">
                  <a:noFill/>
                </a:ln>
              </c:spPr>
              <c:txPr>
                <a:bodyPr/>
                <a:lstStyle/>
                <a:p>
                  <a:pPr>
                    <a:defRPr lang="en-GB" sz="470" b="0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Val val="1"/>
            </c:dLbl>
            <c:spPr>
              <a:noFill/>
              <a:ln w="25143">
                <a:noFill/>
              </a:ln>
            </c:spPr>
            <c:txPr>
              <a:bodyPr/>
              <a:lstStyle/>
              <a:p>
                <a:pPr>
                  <a:defRPr lang="en-GB" sz="990" b="0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Val val="1"/>
          </c:dLbls>
          <c:cat>
            <c:strRef>
              <c:f>Sheet1!$A$1:$A$6</c:f>
              <c:strCache>
                <c:ptCount val="6"/>
                <c:pt idx="0">
                  <c:v>Summer of spectacular prices</c:v>
                </c:pt>
                <c:pt idx="1">
                  <c:v>Summer promotion for swimwear &amp; accessories</c:v>
                </c:pt>
                <c:pt idx="2">
                  <c:v>Offering very low prices on footwear of different sizes</c:v>
                </c:pt>
                <c:pt idx="3">
                  <c:v>Variety of beach toys for children</c:v>
                </c:pt>
                <c:pt idx="4">
                  <c:v>Boat sets and life jacket available at low prices</c:v>
                </c:pt>
                <c:pt idx="5">
                  <c:v>Sale on many items</c:v>
                </c:pt>
              </c:strCache>
            </c:strRef>
          </c:cat>
          <c:val>
            <c:numRef>
              <c:f>Sheet1!$B$1:$B$6</c:f>
              <c:numCache>
                <c:formatCode>General</c:formatCode>
                <c:ptCount val="6"/>
                <c:pt idx="0">
                  <c:v>35</c:v>
                </c:pt>
                <c:pt idx="1">
                  <c:v>25</c:v>
                </c:pt>
                <c:pt idx="2">
                  <c:v>19</c:v>
                </c:pt>
                <c:pt idx="3">
                  <c:v>10</c:v>
                </c:pt>
                <c:pt idx="4">
                  <c:v>8</c:v>
                </c:pt>
                <c:pt idx="5">
                  <c:v>7</c:v>
                </c:pt>
              </c:numCache>
            </c:numRef>
          </c:val>
        </c:ser>
        <c:dLbls>
          <c:showVal val="1"/>
        </c:dLbls>
        <c:gapWidth val="140"/>
        <c:axId val="189462400"/>
        <c:axId val="189463936"/>
      </c:barChart>
      <c:catAx>
        <c:axId val="189462400"/>
        <c:scaling>
          <c:orientation val="minMax"/>
        </c:scaling>
        <c:axPos val="l"/>
        <c:numFmt formatCode="General" sourceLinked="1"/>
        <c:tickLblPos val="nextTo"/>
        <c:spPr>
          <a:ln w="314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 rtl="0">
              <a:defRPr lang="en-GB" sz="100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9463936"/>
        <c:crosses val="autoZero"/>
        <c:auto val="1"/>
        <c:lblAlgn val="ctr"/>
        <c:lblOffset val="100"/>
        <c:tickLblSkip val="1"/>
        <c:tickMarkSkip val="1"/>
      </c:catAx>
      <c:valAx>
        <c:axId val="189463936"/>
        <c:scaling>
          <c:orientation val="minMax"/>
          <c:max val="100"/>
          <c:min val="0"/>
        </c:scaling>
        <c:axPos val="b"/>
        <c:numFmt formatCode="General" sourceLinked="1"/>
        <c:tickLblPos val="nextTo"/>
        <c:spPr>
          <a:ln w="314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lang="en-GB" sz="99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9462400"/>
        <c:crosses val="autoZero"/>
        <c:crossBetween val="between"/>
        <c:majorUnit val="20"/>
      </c:valAx>
      <c:spPr>
        <a:noFill/>
        <a:ln w="12572">
          <a:solidFill>
            <a:srgbClr val="C0C0C0"/>
          </a:solidFill>
          <a:prstDash val="solid"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544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/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44646924829157175"/>
          <c:y val="1.2371134020618561E-2"/>
          <c:w val="0.52619589977220949"/>
          <c:h val="0.77319587628866793"/>
        </c:manualLayout>
      </c:layout>
      <c:barChart>
        <c:barDir val="bar"/>
        <c:grouping val="clustered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solidFill>
              <a:srgbClr val="99CC00"/>
            </a:solidFill>
            <a:ln w="25143">
              <a:solidFill>
                <a:schemeClr val="tx1"/>
              </a:solidFill>
            </a:ln>
          </c:spPr>
          <c:dLbls>
            <c:dLbl>
              <c:idx val="0"/>
              <c:layout>
                <c:manualLayout>
                  <c:x val="2.198229282603345E-2"/>
                  <c:y val="-1.472475434718979E-2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2.0706603074777431E-2"/>
                  <c:y val="-1.4206587657516151E-2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2.125326077961056E-2"/>
                  <c:y val="-1.3688420967842401E-2"/>
                </c:manualLayout>
              </c:layout>
              <c:dLblPos val="outEnd"/>
              <c:showVal val="1"/>
            </c:dLbl>
            <c:dLbl>
              <c:idx val="3"/>
              <c:layout>
                <c:manualLayout>
                  <c:x val="2.2665541796035901E-2"/>
                  <c:y val="-4.9230458492974085E-3"/>
                </c:manualLayout>
              </c:layout>
              <c:dLblPos val="outEnd"/>
              <c:showVal val="1"/>
            </c:dLbl>
            <c:dLbl>
              <c:idx val="4"/>
              <c:layout>
                <c:manualLayout>
                  <c:x val="2.1480952877683344E-2"/>
                  <c:y val="-1.05904461699331E-2"/>
                </c:manualLayout>
              </c:layout>
              <c:dLblPos val="outEnd"/>
              <c:showVal val="1"/>
            </c:dLbl>
            <c:dLbl>
              <c:idx val="5"/>
              <c:layout>
                <c:manualLayout>
                  <c:x val="1.9203048549664963E-2"/>
                  <c:y val="-1.0072279480259362E-2"/>
                </c:manualLayout>
              </c:layout>
              <c:dLblPos val="outEnd"/>
              <c:showVal val="1"/>
            </c:dLbl>
            <c:dLbl>
              <c:idx val="6"/>
              <c:layout>
                <c:manualLayout>
                  <c:x val="1.9043738422069061E-2"/>
                  <c:y val="-3.2568968725188011E-3"/>
                </c:manualLayout>
              </c:layout>
              <c:spPr>
                <a:noFill/>
                <a:ln w="25143">
                  <a:noFill/>
                </a:ln>
              </c:spPr>
              <c:txPr>
                <a:bodyPr/>
                <a:lstStyle/>
                <a:p>
                  <a:pPr>
                    <a:defRPr lang="en-GB" sz="470" b="0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Val val="1"/>
            </c:dLbl>
            <c:dLbl>
              <c:idx val="7"/>
              <c:spPr>
                <a:noFill/>
                <a:ln w="25143">
                  <a:noFill/>
                </a:ln>
              </c:spPr>
              <c:txPr>
                <a:bodyPr/>
                <a:lstStyle/>
                <a:p>
                  <a:pPr>
                    <a:defRPr lang="en-GB" sz="470" b="0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Val val="1"/>
            </c:dLbl>
            <c:spPr>
              <a:noFill/>
              <a:ln w="25143">
                <a:noFill/>
              </a:ln>
            </c:spPr>
            <c:txPr>
              <a:bodyPr/>
              <a:lstStyle/>
              <a:p>
                <a:pPr>
                  <a:defRPr lang="en-GB" sz="990" b="0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Val val="1"/>
          </c:dLbls>
          <c:cat>
            <c:strRef>
              <c:f>Sheet1!$A$2:$A$5</c:f>
              <c:strCache>
                <c:ptCount val="4"/>
                <c:pt idx="0">
                  <c:v>Does not mention old prices before discount</c:v>
                </c:pt>
                <c:pt idx="1">
                  <c:v>Very ordinary ad., no new ideas are seen</c:v>
                </c:pt>
                <c:pt idx="2">
                  <c:v>These flyers are same as other brands being advertised, nothing creative</c:v>
                </c:pt>
                <c:pt idx="3">
                  <c:v>Lots of companies are offering same or higher discounts than NSC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46</c:v>
                </c:pt>
                <c:pt idx="1">
                  <c:v>26</c:v>
                </c:pt>
                <c:pt idx="2">
                  <c:v>19</c:v>
                </c:pt>
                <c:pt idx="3">
                  <c:v>11</c:v>
                </c:pt>
              </c:numCache>
            </c:numRef>
          </c:val>
        </c:ser>
        <c:dLbls>
          <c:showVal val="1"/>
        </c:dLbls>
        <c:gapWidth val="140"/>
        <c:axId val="198656000"/>
        <c:axId val="198657536"/>
      </c:barChart>
      <c:catAx>
        <c:axId val="198656000"/>
        <c:scaling>
          <c:orientation val="minMax"/>
        </c:scaling>
        <c:axPos val="l"/>
        <c:numFmt formatCode="General" sourceLinked="1"/>
        <c:tickLblPos val="nextTo"/>
        <c:spPr>
          <a:ln w="314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 rtl="0">
              <a:defRPr lang="en-GB" sz="100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98657536"/>
        <c:crosses val="autoZero"/>
        <c:auto val="1"/>
        <c:lblAlgn val="ctr"/>
        <c:lblOffset val="100"/>
        <c:tickLblSkip val="1"/>
        <c:tickMarkSkip val="1"/>
      </c:catAx>
      <c:valAx>
        <c:axId val="198657536"/>
        <c:scaling>
          <c:orientation val="minMax"/>
          <c:max val="100"/>
          <c:min val="0"/>
        </c:scaling>
        <c:axPos val="b"/>
        <c:numFmt formatCode="General" sourceLinked="1"/>
        <c:tickLblPos val="nextTo"/>
        <c:spPr>
          <a:ln w="314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lang="en-GB" sz="99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98656000"/>
        <c:crosses val="autoZero"/>
        <c:crossBetween val="between"/>
        <c:majorUnit val="20"/>
      </c:valAx>
      <c:spPr>
        <a:noFill/>
        <a:ln w="12572">
          <a:solidFill>
            <a:srgbClr val="C0C0C0"/>
          </a:solidFill>
          <a:prstDash val="solid"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544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/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654DC0-FB12-49A7-9A97-A41491B82B5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29E702-C269-4288-830A-7D4545AC29A7}">
      <dgm:prSet phldrT="[Text]" custT="1"/>
      <dgm:spPr>
        <a:solidFill>
          <a:srgbClr val="004D86"/>
        </a:solidFill>
      </dgm:spPr>
      <dgm:t>
        <a:bodyPr/>
        <a:lstStyle/>
        <a:p>
          <a:pPr algn="just"/>
          <a:r>
            <a:rPr lang="en-US" sz="2000" dirty="0" smtClean="0"/>
            <a:t>Adult, 18 yrs and above, among Kuwaitis, Arab Expats &amp; Non Arabs across all the Governorates of Kuwait</a:t>
          </a:r>
        </a:p>
      </dgm:t>
    </dgm:pt>
    <dgm:pt modelId="{FB0B4A36-FFD3-49D4-9B63-896232D58E51}" type="parTrans" cxnId="{4271D802-7D08-48AF-AEC5-7435A4A5F3AF}">
      <dgm:prSet/>
      <dgm:spPr/>
      <dgm:t>
        <a:bodyPr/>
        <a:lstStyle/>
        <a:p>
          <a:endParaRPr lang="en-US"/>
        </a:p>
      </dgm:t>
    </dgm:pt>
    <dgm:pt modelId="{A9B8E324-FF4C-4DC9-A115-622E327D7481}" type="sibTrans" cxnId="{4271D802-7D08-48AF-AEC5-7435A4A5F3AF}">
      <dgm:prSet/>
      <dgm:spPr/>
      <dgm:t>
        <a:bodyPr/>
        <a:lstStyle/>
        <a:p>
          <a:endParaRPr lang="en-US"/>
        </a:p>
      </dgm:t>
    </dgm:pt>
    <dgm:pt modelId="{F18DC762-FCBA-4E28-B40C-45F9C07CE397}" type="pres">
      <dgm:prSet presAssocID="{B2654DC0-FB12-49A7-9A97-A41491B82B5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430A100-82D6-43DE-BE0F-93148833C733}" type="pres">
      <dgm:prSet presAssocID="{8829E702-C269-4288-830A-7D4545AC29A7}" presName="parentText" presStyleLbl="node1" presStyleIdx="0" presStyleCnt="1" custScaleX="98204" custScaleY="40269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B70E15F-FFFA-48E3-952B-0879153DFDBB}" type="presOf" srcId="{8829E702-C269-4288-830A-7D4545AC29A7}" destId="{5430A100-82D6-43DE-BE0F-93148833C733}" srcOrd="0" destOrd="0" presId="urn:microsoft.com/office/officeart/2005/8/layout/vList2"/>
    <dgm:cxn modelId="{4271D802-7D08-48AF-AEC5-7435A4A5F3AF}" srcId="{B2654DC0-FB12-49A7-9A97-A41491B82B5C}" destId="{8829E702-C269-4288-830A-7D4545AC29A7}" srcOrd="0" destOrd="0" parTransId="{FB0B4A36-FFD3-49D4-9B63-896232D58E51}" sibTransId="{A9B8E324-FF4C-4DC9-A115-622E327D7481}"/>
    <dgm:cxn modelId="{5E98E847-78E2-42CF-8ECC-2FA2826541D7}" type="presOf" srcId="{B2654DC0-FB12-49A7-9A97-A41491B82B5C}" destId="{F18DC762-FCBA-4E28-B40C-45F9C07CE397}" srcOrd="0" destOrd="0" presId="urn:microsoft.com/office/officeart/2005/8/layout/vList2"/>
    <dgm:cxn modelId="{3F8E44EE-3339-4966-A8D4-BC4827A7E469}" type="presParOf" srcId="{F18DC762-FCBA-4E28-B40C-45F9C07CE397}" destId="{5430A100-82D6-43DE-BE0F-93148833C73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654DC0-FB12-49A7-9A97-A41491B82B5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29E702-C269-4288-830A-7D4545AC29A7}">
      <dgm:prSet phldrT="[Text]" custT="1"/>
      <dgm:spPr>
        <a:solidFill>
          <a:srgbClr val="004D86"/>
        </a:solidFill>
      </dgm:spPr>
      <dgm:t>
        <a:bodyPr/>
        <a:lstStyle/>
        <a:p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Face to face Interviews</a:t>
          </a:r>
        </a:p>
      </dgm:t>
    </dgm:pt>
    <dgm:pt modelId="{FB0B4A36-FFD3-49D4-9B63-896232D58E51}" type="parTrans" cxnId="{4271D802-7D08-48AF-AEC5-7435A4A5F3AF}">
      <dgm:prSet/>
      <dgm:spPr/>
      <dgm:t>
        <a:bodyPr/>
        <a:lstStyle/>
        <a:p>
          <a:endParaRPr lang="en-US" sz="2200"/>
        </a:p>
      </dgm:t>
    </dgm:pt>
    <dgm:pt modelId="{A9B8E324-FF4C-4DC9-A115-622E327D7481}" type="sibTrans" cxnId="{4271D802-7D08-48AF-AEC5-7435A4A5F3AF}">
      <dgm:prSet/>
      <dgm:spPr/>
      <dgm:t>
        <a:bodyPr/>
        <a:lstStyle/>
        <a:p>
          <a:endParaRPr lang="en-US" sz="2200"/>
        </a:p>
      </dgm:t>
    </dgm:pt>
    <dgm:pt modelId="{F18DC762-FCBA-4E28-B40C-45F9C07CE397}" type="pres">
      <dgm:prSet presAssocID="{B2654DC0-FB12-49A7-9A97-A41491B82B5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430A100-82D6-43DE-BE0F-93148833C733}" type="pres">
      <dgm:prSet presAssocID="{8829E702-C269-4288-830A-7D4545AC29A7}" presName="parentText" presStyleLbl="node1" presStyleIdx="0" presStyleCnt="1" custScaleX="86976" custScaleY="48123" custLinFactNeighborX="105" custLinFactNeighborY="-529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6E85B1-43CC-4DAB-AF30-BC0917749AFE}" type="presOf" srcId="{8829E702-C269-4288-830A-7D4545AC29A7}" destId="{5430A100-82D6-43DE-BE0F-93148833C733}" srcOrd="0" destOrd="0" presId="urn:microsoft.com/office/officeart/2005/8/layout/vList2"/>
    <dgm:cxn modelId="{4271D802-7D08-48AF-AEC5-7435A4A5F3AF}" srcId="{B2654DC0-FB12-49A7-9A97-A41491B82B5C}" destId="{8829E702-C269-4288-830A-7D4545AC29A7}" srcOrd="0" destOrd="0" parTransId="{FB0B4A36-FFD3-49D4-9B63-896232D58E51}" sibTransId="{A9B8E324-FF4C-4DC9-A115-622E327D7481}"/>
    <dgm:cxn modelId="{28F7E2E9-7910-4D43-AA61-E1028CF6B798}" type="presOf" srcId="{B2654DC0-FB12-49A7-9A97-A41491B82B5C}" destId="{F18DC762-FCBA-4E28-B40C-45F9C07CE397}" srcOrd="0" destOrd="0" presId="urn:microsoft.com/office/officeart/2005/8/layout/vList2"/>
    <dgm:cxn modelId="{2CA5A7BD-9CD7-46B5-A2C1-CA3700D726A7}" type="presParOf" srcId="{F18DC762-FCBA-4E28-B40C-45F9C07CE397}" destId="{5430A100-82D6-43DE-BE0F-93148833C73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654DC0-FB12-49A7-9A97-A41491B82B5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29E702-C269-4288-830A-7D4545AC29A7}">
      <dgm:prSet phldrT="[Text]" custT="1"/>
      <dgm:spPr>
        <a:solidFill>
          <a:srgbClr val="004D86"/>
        </a:solidFill>
      </dgm:spPr>
      <dgm:t>
        <a:bodyPr/>
        <a:lstStyle/>
        <a:p>
          <a:r>
            <a:rPr lang="en-US" sz="2000" b="1" dirty="0" smtClean="0"/>
            <a:t>Total Sample N = 419</a:t>
          </a:r>
        </a:p>
      </dgm:t>
    </dgm:pt>
    <dgm:pt modelId="{FB0B4A36-FFD3-49D4-9B63-896232D58E51}" type="parTrans" cxnId="{4271D802-7D08-48AF-AEC5-7435A4A5F3AF}">
      <dgm:prSet/>
      <dgm:spPr/>
      <dgm:t>
        <a:bodyPr/>
        <a:lstStyle/>
        <a:p>
          <a:endParaRPr lang="en-US"/>
        </a:p>
      </dgm:t>
    </dgm:pt>
    <dgm:pt modelId="{A9B8E324-FF4C-4DC9-A115-622E327D7481}" type="sibTrans" cxnId="{4271D802-7D08-48AF-AEC5-7435A4A5F3AF}">
      <dgm:prSet/>
      <dgm:spPr/>
      <dgm:t>
        <a:bodyPr/>
        <a:lstStyle/>
        <a:p>
          <a:endParaRPr lang="en-US"/>
        </a:p>
      </dgm:t>
    </dgm:pt>
    <dgm:pt modelId="{F18DC762-FCBA-4E28-B40C-45F9C07CE397}" type="pres">
      <dgm:prSet presAssocID="{B2654DC0-FB12-49A7-9A97-A41491B82B5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430A100-82D6-43DE-BE0F-93148833C733}" type="pres">
      <dgm:prSet presAssocID="{8829E702-C269-4288-830A-7D4545AC29A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271D802-7D08-48AF-AEC5-7435A4A5F3AF}" srcId="{B2654DC0-FB12-49A7-9A97-A41491B82B5C}" destId="{8829E702-C269-4288-830A-7D4545AC29A7}" srcOrd="0" destOrd="0" parTransId="{FB0B4A36-FFD3-49D4-9B63-896232D58E51}" sibTransId="{A9B8E324-FF4C-4DC9-A115-622E327D7481}"/>
    <dgm:cxn modelId="{41572D58-66D0-48C4-852F-953C8985BF4B}" type="presOf" srcId="{B2654DC0-FB12-49A7-9A97-A41491B82B5C}" destId="{F18DC762-FCBA-4E28-B40C-45F9C07CE397}" srcOrd="0" destOrd="0" presId="urn:microsoft.com/office/officeart/2005/8/layout/vList2"/>
    <dgm:cxn modelId="{C8BB8E1F-0DD1-4726-995B-B12356AB582D}" type="presOf" srcId="{8829E702-C269-4288-830A-7D4545AC29A7}" destId="{5430A100-82D6-43DE-BE0F-93148833C733}" srcOrd="0" destOrd="0" presId="urn:microsoft.com/office/officeart/2005/8/layout/vList2"/>
    <dgm:cxn modelId="{5B9028D1-E9B2-48CA-9E0D-5FB318EE70AB}" type="presParOf" srcId="{F18DC762-FCBA-4E28-B40C-45F9C07CE397}" destId="{5430A100-82D6-43DE-BE0F-93148833C73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2654DC0-FB12-49A7-9A97-A41491B82B5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29E702-C269-4288-830A-7D4545AC29A7}">
      <dgm:prSet phldrT="[Text]" custT="1"/>
      <dgm:spPr>
        <a:solidFill>
          <a:srgbClr val="004D86"/>
        </a:solidFill>
      </dgm:spPr>
      <dgm:t>
        <a:bodyPr/>
        <a:lstStyle/>
        <a:p>
          <a:r>
            <a:rPr lang="en-US" sz="2000" dirty="0" smtClean="0"/>
            <a:t>Semi structured  questionnaire in English and Arabic</a:t>
          </a:r>
        </a:p>
      </dgm:t>
    </dgm:pt>
    <dgm:pt modelId="{FB0B4A36-FFD3-49D4-9B63-896232D58E51}" type="parTrans" cxnId="{4271D802-7D08-48AF-AEC5-7435A4A5F3AF}">
      <dgm:prSet/>
      <dgm:spPr/>
      <dgm:t>
        <a:bodyPr/>
        <a:lstStyle/>
        <a:p>
          <a:endParaRPr lang="en-US"/>
        </a:p>
      </dgm:t>
    </dgm:pt>
    <dgm:pt modelId="{A9B8E324-FF4C-4DC9-A115-622E327D7481}" type="sibTrans" cxnId="{4271D802-7D08-48AF-AEC5-7435A4A5F3AF}">
      <dgm:prSet/>
      <dgm:spPr/>
      <dgm:t>
        <a:bodyPr/>
        <a:lstStyle/>
        <a:p>
          <a:endParaRPr lang="en-US"/>
        </a:p>
      </dgm:t>
    </dgm:pt>
    <dgm:pt modelId="{F18DC762-FCBA-4E28-B40C-45F9C07CE397}" type="pres">
      <dgm:prSet presAssocID="{B2654DC0-FB12-49A7-9A97-A41491B82B5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430A100-82D6-43DE-BE0F-93148833C733}" type="pres">
      <dgm:prSet presAssocID="{8829E702-C269-4288-830A-7D4545AC29A7}" presName="parentText" presStyleLbl="node1" presStyleIdx="0" presStyleCnt="1" custScaleX="88971" custScaleY="14723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8D703E-132E-4471-A547-1BD378CE2BD8}" type="presOf" srcId="{8829E702-C269-4288-830A-7D4545AC29A7}" destId="{5430A100-82D6-43DE-BE0F-93148833C733}" srcOrd="0" destOrd="0" presId="urn:microsoft.com/office/officeart/2005/8/layout/vList2"/>
    <dgm:cxn modelId="{B190DC9A-F541-4EE4-893A-BF880C63F3A0}" type="presOf" srcId="{B2654DC0-FB12-49A7-9A97-A41491B82B5C}" destId="{F18DC762-FCBA-4E28-B40C-45F9C07CE397}" srcOrd="0" destOrd="0" presId="urn:microsoft.com/office/officeart/2005/8/layout/vList2"/>
    <dgm:cxn modelId="{4271D802-7D08-48AF-AEC5-7435A4A5F3AF}" srcId="{B2654DC0-FB12-49A7-9A97-A41491B82B5C}" destId="{8829E702-C269-4288-830A-7D4545AC29A7}" srcOrd="0" destOrd="0" parTransId="{FB0B4A36-FFD3-49D4-9B63-896232D58E51}" sibTransId="{A9B8E324-FF4C-4DC9-A115-622E327D7481}"/>
    <dgm:cxn modelId="{C3A5B6FD-0C43-475E-B7B5-2DB68AA2373D}" type="presParOf" srcId="{F18DC762-FCBA-4E28-B40C-45F9C07CE397}" destId="{5430A100-82D6-43DE-BE0F-93148833C73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430A100-82D6-43DE-BE0F-93148833C733}">
      <dsp:nvSpPr>
        <dsp:cNvPr id="0" name=""/>
        <dsp:cNvSpPr/>
      </dsp:nvSpPr>
      <dsp:spPr>
        <a:xfrm>
          <a:off x="93582" y="286087"/>
          <a:ext cx="5070635" cy="1012000"/>
        </a:xfrm>
        <a:prstGeom prst="roundRect">
          <a:avLst/>
        </a:prstGeom>
        <a:solidFill>
          <a:srgbClr val="004D8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Adult, 18 yrs and above, among Kuwaitis, Arab Expats &amp; Non Arabs across all the Governorates of Kuwait</a:t>
          </a:r>
        </a:p>
      </dsp:txBody>
      <dsp:txXfrm>
        <a:off x="93582" y="286087"/>
        <a:ext cx="5070635" cy="101200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430A100-82D6-43DE-BE0F-93148833C733}">
      <dsp:nvSpPr>
        <dsp:cNvPr id="0" name=""/>
        <dsp:cNvSpPr/>
      </dsp:nvSpPr>
      <dsp:spPr>
        <a:xfrm>
          <a:off x="381140" y="1414886"/>
          <a:ext cx="5009838" cy="585560"/>
        </a:xfrm>
        <a:prstGeom prst="roundRect">
          <a:avLst/>
        </a:prstGeom>
        <a:solidFill>
          <a:srgbClr val="004D8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Face to face Interviews</a:t>
          </a:r>
        </a:p>
      </dsp:txBody>
      <dsp:txXfrm>
        <a:off x="381140" y="1414886"/>
        <a:ext cx="5009838" cy="58556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430A100-82D6-43DE-BE0F-93148833C733}">
      <dsp:nvSpPr>
        <dsp:cNvPr id="0" name=""/>
        <dsp:cNvSpPr/>
      </dsp:nvSpPr>
      <dsp:spPr>
        <a:xfrm>
          <a:off x="0" y="4323"/>
          <a:ext cx="5029199" cy="655200"/>
        </a:xfrm>
        <a:prstGeom prst="roundRect">
          <a:avLst/>
        </a:prstGeom>
        <a:solidFill>
          <a:srgbClr val="004D8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Total Sample N = 419</a:t>
          </a:r>
        </a:p>
      </dsp:txBody>
      <dsp:txXfrm>
        <a:off x="0" y="4323"/>
        <a:ext cx="5029199" cy="65520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430A100-82D6-43DE-BE0F-93148833C733}">
      <dsp:nvSpPr>
        <dsp:cNvPr id="0" name=""/>
        <dsp:cNvSpPr/>
      </dsp:nvSpPr>
      <dsp:spPr>
        <a:xfrm>
          <a:off x="309728" y="72009"/>
          <a:ext cx="4997166" cy="720077"/>
        </a:xfrm>
        <a:prstGeom prst="roundRect">
          <a:avLst/>
        </a:prstGeom>
        <a:solidFill>
          <a:srgbClr val="004D8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Semi structured  questionnaire in English and Arabic</a:t>
          </a:r>
        </a:p>
      </dsp:txBody>
      <dsp:txXfrm>
        <a:off x="309728" y="72009"/>
        <a:ext cx="4997166" cy="7200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image" Target="../media/image43.e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image" Target="../media/image50.e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image" Target="../media/image52.e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image" Target="../media/image54.e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image" Target="../media/image56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image" Target="../media/image61.e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image" Target="../media/image6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image" Target="../media/image65.e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image" Target="../media/image67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image" Target="../media/image71.emf"/><Relationship Id="rId4" Type="http://schemas.openxmlformats.org/officeDocument/2006/relationships/image" Target="../media/image74.emf"/></Relationships>
</file>

<file path=ppt/drawings/_rels/vmlDrawing3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image" Target="../media/image75.emf"/></Relationships>
</file>

<file path=ppt/drawings/_rels/vmlDrawing3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image" Target="../media/image77.emf"/></Relationships>
</file>

<file path=ppt/drawings/_rels/vmlDrawing3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image" Target="../media/image79.emf"/></Relationships>
</file>

<file path=ppt/drawings/_rels/vmlDrawing3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image" Target="../media/image8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0.6465</cdr:x>
      <cdr:y>0.901</cdr:y>
    </cdr:from>
    <cdr:to>
      <cdr:x>0.651</cdr:x>
      <cdr:y>0.92375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10509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1" i="0" strike="noStrike">
              <a:solidFill>
                <a:srgbClr val="000000"/>
              </a:solidFill>
              <a:latin typeface="Arial"/>
              <a:cs typeface="Arial"/>
            </a:rPr>
            <a:t>        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2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27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28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29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30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0.6465</cdr:x>
      <cdr:y>0.901</cdr:y>
    </cdr:from>
    <cdr:to>
      <cdr:x>0.651</cdr:x>
      <cdr:y>0.92375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10509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1" i="0" strike="noStrike">
              <a:solidFill>
                <a:srgbClr val="000000"/>
              </a:solidFill>
              <a:latin typeface="Arial"/>
              <a:cs typeface="Arial"/>
            </a:rPr>
            <a:t>        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2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27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28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29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30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0.6465</cdr:x>
      <cdr:y>0.901</cdr:y>
    </cdr:from>
    <cdr:to>
      <cdr:x>0.651</cdr:x>
      <cdr:y>0.92375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10509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1" i="0" strike="noStrike">
              <a:solidFill>
                <a:srgbClr val="000000"/>
              </a:solidFill>
              <a:latin typeface="Arial"/>
              <a:cs typeface="Arial"/>
            </a:rPr>
            <a:t>        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2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27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28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29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30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0.6465</cdr:x>
      <cdr:y>0.901</cdr:y>
    </cdr:from>
    <cdr:to>
      <cdr:x>0.651</cdr:x>
      <cdr:y>0.92375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10509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1" i="0" strike="noStrike">
              <a:solidFill>
                <a:srgbClr val="000000"/>
              </a:solidFill>
              <a:latin typeface="Arial"/>
              <a:cs typeface="Arial"/>
            </a:rPr>
            <a:t>        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2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27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28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29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30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0.6465</cdr:x>
      <cdr:y>0.901</cdr:y>
    </cdr:from>
    <cdr:to>
      <cdr:x>0.651</cdr:x>
      <cdr:y>0.92375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10509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1" i="0" strike="noStrike">
              <a:solidFill>
                <a:srgbClr val="000000"/>
              </a:solidFill>
              <a:latin typeface="Arial"/>
              <a:cs typeface="Arial"/>
            </a:rPr>
            <a:t>        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2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27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28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29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30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0.6465</cdr:x>
      <cdr:y>0.901</cdr:y>
    </cdr:from>
    <cdr:to>
      <cdr:x>0.651</cdr:x>
      <cdr:y>0.92375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10509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1" i="0" strike="noStrike">
              <a:solidFill>
                <a:srgbClr val="000000"/>
              </a:solidFill>
              <a:latin typeface="Arial"/>
              <a:cs typeface="Arial"/>
            </a:rPr>
            <a:t>        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2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27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28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29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30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0.6465</cdr:x>
      <cdr:y>0.901</cdr:y>
    </cdr:from>
    <cdr:to>
      <cdr:x>0.651</cdr:x>
      <cdr:y>0.92375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10509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1" i="0" strike="noStrike">
              <a:solidFill>
                <a:srgbClr val="000000"/>
              </a:solidFill>
              <a:latin typeface="Arial"/>
              <a:cs typeface="Arial"/>
            </a:rPr>
            <a:t>        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2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27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28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29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30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0.6465</cdr:x>
      <cdr:y>0.901</cdr:y>
    </cdr:from>
    <cdr:to>
      <cdr:x>0.651</cdr:x>
      <cdr:y>0.92375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10509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1" i="0" strike="noStrike">
              <a:solidFill>
                <a:srgbClr val="000000"/>
              </a:solidFill>
              <a:latin typeface="Arial"/>
              <a:cs typeface="Arial"/>
            </a:rPr>
            <a:t>        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2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27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28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29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   </a:t>
          </a:r>
        </a:p>
      </cdr:txBody>
    </cdr:sp>
  </cdr:relSizeAnchor>
  <cdr:relSizeAnchor xmlns:cdr="http://schemas.openxmlformats.org/drawingml/2006/chartDrawing">
    <cdr:from>
      <cdr:x>0.6465</cdr:x>
      <cdr:y>0.901</cdr:y>
    </cdr:from>
    <cdr:to>
      <cdr:x>0.651</cdr:x>
      <cdr:y>0.9195</cdr:y>
    </cdr:to>
    <cdr:sp macro="" textlink="">
      <cdr:nvSpPr>
        <cdr:cNvPr id="1030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03324" y="4162282"/>
          <a:ext cx="18816" cy="854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n-US" sz="1000" b="0" i="0" strike="noStrike">
              <a:solidFill>
                <a:srgbClr val="000000"/>
              </a:solidFill>
              <a:latin typeface="Arial"/>
              <a:cs typeface="Arial"/>
            </a:rPr>
            <a:t>                   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19413" cy="493713"/>
          </a:xfrm>
          <a:prstGeom prst="rect">
            <a:avLst/>
          </a:prstGeom>
        </p:spPr>
        <p:txBody>
          <a:bodyPr vert="horz" lIns="91412" tIns="45706" rIns="91412" bIns="4570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12" tIns="45706" rIns="91412" bIns="45706" rtlCol="0"/>
          <a:lstStyle>
            <a:lvl1pPr algn="r">
              <a:defRPr sz="1200"/>
            </a:lvl1pPr>
          </a:lstStyle>
          <a:p>
            <a:fld id="{4D0C7437-E576-4D4B-BA2A-423CBBE7FB00}" type="datetimeFigureOut">
              <a:rPr lang="en-GB" smtClean="0"/>
              <a:pPr/>
              <a:t>11/07/2015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371013"/>
            <a:ext cx="2919413" cy="493712"/>
          </a:xfrm>
          <a:prstGeom prst="rect">
            <a:avLst/>
          </a:prstGeom>
        </p:spPr>
        <p:txBody>
          <a:bodyPr vert="horz" lIns="91412" tIns="45706" rIns="91412" bIns="4570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12" tIns="45706" rIns="91412" bIns="45706" rtlCol="0" anchor="b"/>
          <a:lstStyle>
            <a:lvl1pPr algn="r">
              <a:defRPr sz="1200"/>
            </a:lvl1pPr>
          </a:lstStyle>
          <a:p>
            <a:fld id="{15F59DCB-E66B-40DB-BAF7-007CDDD7F3F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253086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19413" cy="493713"/>
          </a:xfrm>
          <a:prstGeom prst="rect">
            <a:avLst/>
          </a:prstGeom>
        </p:spPr>
        <p:txBody>
          <a:bodyPr vert="horz" lIns="91412" tIns="45706" rIns="91412" bIns="4570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12" tIns="45706" rIns="91412" bIns="45706" rtlCol="0"/>
          <a:lstStyle>
            <a:lvl1pPr algn="r">
              <a:defRPr sz="1200"/>
            </a:lvl1pPr>
          </a:lstStyle>
          <a:p>
            <a:fld id="{0C7AB0E2-F521-48E6-86DE-A068B18E4344}" type="datetimeFigureOut">
              <a:rPr lang="en-GB" smtClean="0"/>
              <a:pPr/>
              <a:t>11/07/2015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2" tIns="45706" rIns="91412" bIns="45706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102" y="4686300"/>
            <a:ext cx="5389563" cy="4440238"/>
          </a:xfrm>
          <a:prstGeom prst="rect">
            <a:avLst/>
          </a:prstGeom>
        </p:spPr>
        <p:txBody>
          <a:bodyPr vert="horz" lIns="91412" tIns="45706" rIns="91412" bIns="4570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371013"/>
            <a:ext cx="2919413" cy="493712"/>
          </a:xfrm>
          <a:prstGeom prst="rect">
            <a:avLst/>
          </a:prstGeom>
        </p:spPr>
        <p:txBody>
          <a:bodyPr vert="horz" lIns="91412" tIns="45706" rIns="91412" bIns="4570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12" tIns="45706" rIns="91412" bIns="45706" rtlCol="0" anchor="b"/>
          <a:lstStyle>
            <a:lvl1pPr algn="r">
              <a:defRPr sz="1200"/>
            </a:lvl1pPr>
          </a:lstStyle>
          <a:p>
            <a:fld id="{84547031-AFCC-417A-80BC-CE98B987CDA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938603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3" name="Picture 2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229802"/>
            <a:ext cx="1321075" cy="66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1" descr="LEBANON PARC logo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29802"/>
            <a:ext cx="1524000" cy="66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1" name="Picture 1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2197">
            <a:off x="1794803" y="4770902"/>
            <a:ext cx="816746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0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9" y="12838"/>
            <a:ext cx="2466975" cy="192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2" name="Picture 4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4796">
            <a:off x="6453405" y="5575667"/>
            <a:ext cx="1170299" cy="65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3" name="Picture 5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9910">
            <a:off x="2884791" y="5612020"/>
            <a:ext cx="1158152" cy="650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466975" cy="192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5" name="Picture 7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313"/>
            <a:ext cx="2790825" cy="190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9525"/>
            <a:ext cx="14859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7" name="Picture 9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1127">
            <a:off x="8034574" y="4570418"/>
            <a:ext cx="87766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8" name="Picture 10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5105400"/>
            <a:ext cx="195262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98242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B68F-850A-4CE6-AFFF-1D8474A2D3D0}" type="datetime1">
              <a:rPr lang="en-GB" smtClean="0"/>
              <a:pPr/>
              <a:t>11/07/2015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3941-609D-495C-9701-7F9ED25D803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061768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137E-0C66-485E-82A4-A80921AE385F}" type="datetime1">
              <a:rPr lang="en-GB" smtClean="0"/>
              <a:pPr/>
              <a:t>11/07/2015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3941-609D-495C-9701-7F9ED25D803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490660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A544-E7F2-488B-BE97-45DA67DF2A72}" type="datetime1">
              <a:rPr lang="en-GB" smtClean="0"/>
              <a:pPr/>
              <a:t>11/07/2015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9525"/>
            <a:ext cx="11811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 descr="LEBANON PARC logo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786" y="24910"/>
            <a:ext cx="815084" cy="35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71463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24FCC-FCDF-4DCA-A71A-D057F12D4B23}" type="datetime1">
              <a:rPr lang="en-GB" smtClean="0"/>
              <a:pPr/>
              <a:t>11/07/2015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3941-609D-495C-9701-7F9ED25D803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937403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58F82-DDD4-48D7-B250-E667B756B4AE}" type="datetime1">
              <a:rPr lang="en-GB" smtClean="0"/>
              <a:pPr/>
              <a:t>11/07/2015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3941-609D-495C-9701-7F9ED25D803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099708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78DA6-55E8-4AC7-A91D-609BCEDF9DF2}" type="datetime1">
              <a:rPr lang="en-GB" smtClean="0"/>
              <a:pPr/>
              <a:t>11/07/2015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3941-609D-495C-9701-7F9ED25D803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85790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E9892-B207-47A0-A663-C2ABAC96CEC3}" type="datetime1">
              <a:rPr lang="en-GB" smtClean="0"/>
              <a:pPr/>
              <a:t>11/07/2015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3941-609D-495C-9701-7F9ED25D803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200591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FD914-F6BE-4489-8692-161134952659}" type="datetime1">
              <a:rPr lang="en-GB" smtClean="0"/>
              <a:pPr/>
              <a:t>11/07/2015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0BA33941-609D-495C-9701-7F9ED25D803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" name="Picture 21" descr="LEBANON PARC logo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8101"/>
            <a:ext cx="762000" cy="332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57573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3188C-F2D2-492B-87CF-1D08AC920F9F}" type="datetime1">
              <a:rPr lang="en-GB" smtClean="0"/>
              <a:pPr/>
              <a:t>11/07/2015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3941-609D-495C-9701-7F9ED25D803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045112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1796-C4AA-4A04-A62F-90D513C50C09}" type="datetime1">
              <a:rPr lang="en-GB" smtClean="0"/>
              <a:pPr/>
              <a:t>11/07/2015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3941-609D-495C-9701-7F9ED25D803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758526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840B8-B251-4999-9DCD-2BC7A1F0E2B6}" type="datetime1">
              <a:rPr lang="en-GB" smtClean="0"/>
              <a:pPr/>
              <a:t>11/07/2015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33941-609D-495C-9701-7F9ED25D8032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7" name="Group 5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8" name="Picture 55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56"/>
            <p:cNvSpPr>
              <a:spLocks noChangeArrowheads="1"/>
            </p:cNvSpPr>
            <p:nvPr/>
          </p:nvSpPr>
          <p:spPr bwMode="auto">
            <a:xfrm>
              <a:off x="0" y="4176"/>
              <a:ext cx="5760" cy="144"/>
            </a:xfrm>
            <a:prstGeom prst="rect">
              <a:avLst/>
            </a:prstGeom>
            <a:gradFill rotWithShape="1">
              <a:gsLst>
                <a:gs pos="0">
                  <a:srgbClr val="006699">
                    <a:gamma/>
                    <a:tint val="0"/>
                    <a:invGamma/>
                  </a:srgbClr>
                </a:gs>
                <a:gs pos="100000">
                  <a:srgbClr val="006699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just" eaLnBrk="0" hangingPunct="0">
                <a:buClr>
                  <a:srgbClr val="FF3300"/>
                </a:buClr>
                <a:buFont typeface="Monotype Sorts" pitchFamily="2" charset="2"/>
                <a:buNone/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" name="Rectangle 57"/>
            <p:cNvSpPr>
              <a:spLocks noChangeArrowheads="1"/>
            </p:cNvSpPr>
            <p:nvPr/>
          </p:nvSpPr>
          <p:spPr bwMode="auto">
            <a:xfrm>
              <a:off x="3744" y="3815"/>
              <a:ext cx="1872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0" rIns="92075" bIns="0" anchor="b"/>
            <a:lstStyle/>
            <a:p>
              <a:pPr lvl="1" algn="r" eaLnBrk="0" hangingPunct="0">
                <a:defRPr/>
              </a:pPr>
              <a:r>
                <a:rPr lang="en-US" sz="1000" b="1" dirty="0">
                  <a:solidFill>
                    <a:srgbClr val="F8F8F8"/>
                  </a:solidFill>
                  <a:latin typeface="Andale Sans" pitchFamily="34" charset="0"/>
                  <a:cs typeface="Arial" charset="0"/>
                </a:rPr>
                <a:t>Slide </a:t>
              </a:r>
              <a:r>
                <a:rPr lang="en-US" sz="1000" b="1" dirty="0" smtClean="0">
                  <a:solidFill>
                    <a:srgbClr val="F8F8F8"/>
                  </a:solidFill>
                  <a:latin typeface="Andale Sans" pitchFamily="34" charset="0"/>
                  <a:cs typeface="Arial" charset="0"/>
                </a:rPr>
                <a:t>#</a:t>
              </a:r>
              <a:endParaRPr lang="en-US" sz="1000" b="1" dirty="0">
                <a:solidFill>
                  <a:srgbClr val="F8F8F8"/>
                </a:solidFill>
                <a:latin typeface="Andale Sans" pitchFamily="34" charset="0"/>
                <a:cs typeface="Arial" charset="0"/>
              </a:endParaRPr>
            </a:p>
          </p:txBody>
        </p:sp>
        <p:pic>
          <p:nvPicPr>
            <p:cNvPr id="11" name="Picture 58" descr="LEBANON PARC logo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17"/>
              <a:ext cx="720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330515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13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6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18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20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oleObject2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oleObject" Target="../embeddings/oleObject26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oleObject" Target="../embeddings/oleObject28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oleObject" Target="../embeddings/oleObject30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oleObject" Target="../embeddings/oleObject32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4" Type="http://schemas.openxmlformats.org/officeDocument/2006/relationships/oleObject" Target="../embeddings/oleObject36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4" Type="http://schemas.openxmlformats.org/officeDocument/2006/relationships/oleObject" Target="../embeddings/oleObject38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4" Type="http://schemas.openxmlformats.org/officeDocument/2006/relationships/oleObject" Target="../embeddings/oleObject40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4" Type="http://schemas.openxmlformats.org/officeDocument/2006/relationships/oleObject" Target="../embeddings/oleObject42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4" Type="http://schemas.openxmlformats.org/officeDocument/2006/relationships/oleObject" Target="../embeddings/oleObject46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4" Type="http://schemas.openxmlformats.org/officeDocument/2006/relationships/oleObject" Target="../embeddings/oleObject48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4" Type="http://schemas.openxmlformats.org/officeDocument/2006/relationships/oleObject" Target="../embeddings/oleObject50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4" Type="http://schemas.openxmlformats.org/officeDocument/2006/relationships/oleObject" Target="../embeddings/oleObject52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6" Type="http://schemas.openxmlformats.org/officeDocument/2006/relationships/oleObject" Target="../embeddings/oleObject58.bin"/><Relationship Id="rId5" Type="http://schemas.openxmlformats.org/officeDocument/2006/relationships/oleObject" Target="../embeddings/oleObject57.bin"/><Relationship Id="rId4" Type="http://schemas.openxmlformats.org/officeDocument/2006/relationships/oleObject" Target="../embeddings/oleObject56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4" Type="http://schemas.openxmlformats.org/officeDocument/2006/relationships/oleObject" Target="../embeddings/oleObject60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4" Type="http://schemas.openxmlformats.org/officeDocument/2006/relationships/oleObject" Target="../embeddings/oleObject62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4" Type="http://schemas.openxmlformats.org/officeDocument/2006/relationships/oleObject" Target="../embeddings/oleObject64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4" Type="http://schemas.openxmlformats.org/officeDocument/2006/relationships/oleObject" Target="../embeddings/oleObject66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6026" y="2630031"/>
            <a:ext cx="485017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REPORT ON</a:t>
            </a:r>
          </a:p>
          <a:p>
            <a:pPr algn="ctr"/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ADVERTISEMENT RECALL AND EVALUATION </a:t>
            </a:r>
          </a:p>
          <a:p>
            <a:pPr algn="ctr"/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</a:p>
          <a:p>
            <a:pPr algn="ctr"/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NASSER SPORTS - Y2015</a:t>
            </a:r>
          </a:p>
          <a:p>
            <a:pPr algn="ctr"/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--------------------------------------------</a:t>
            </a:r>
          </a:p>
          <a:p>
            <a:pPr algn="ctr"/>
            <a:r>
              <a:rPr lang="en-US" sz="2000" b="1" dirty="0" smtClean="0">
                <a:solidFill>
                  <a:srgbClr val="0029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CLIENT: NASSER SPORTS CENTER</a:t>
            </a:r>
          </a:p>
          <a:p>
            <a:pPr algn="ctr"/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4191140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463759125"/>
              </p:ext>
            </p:extLst>
          </p:nvPr>
        </p:nvGraphicFramePr>
        <p:xfrm>
          <a:off x="200025" y="1676400"/>
          <a:ext cx="8658225" cy="4991100"/>
        </p:xfrm>
        <a:graphic>
          <a:graphicData uri="http://schemas.openxmlformats.org/presentationml/2006/ole">
            <p:oleObj spid="_x0000_s5404" name="Chart" r:id="rId3" imgW="7943951" imgH="4581490" progId="MSGraph.Chart.8">
              <p:embed followColorScheme="full"/>
            </p:oleObj>
          </a:graphicData>
        </a:graphic>
      </p:graphicFrame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79388" y="284202"/>
            <a:ext cx="87137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Spontaneous recall of advertisements for Branded Fashion &amp; Footwear Stores in last 3 months  </a:t>
            </a:r>
            <a:endParaRPr lang="en-US" altLang="en-US" sz="1400" b="1" dirty="0">
              <a:solidFill>
                <a:srgbClr val="000099"/>
              </a:solidFill>
              <a:latin typeface="Calibri" pitchFamily="34" charset="0"/>
            </a:endParaRPr>
          </a:p>
          <a:p>
            <a:pPr eaLnBrk="1" hangingPunct="1"/>
            <a:r>
              <a:rPr lang="en-US" altLang="en-US" sz="1400" b="1" dirty="0">
                <a:solidFill>
                  <a:srgbClr val="A50021"/>
                </a:solidFill>
                <a:latin typeface="Calibri" pitchFamily="34" charset="0"/>
              </a:rPr>
              <a:t>By Total Sample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2590800" y="6613525"/>
            <a:ext cx="4572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000" b="1" i="1" dirty="0">
                <a:solidFill>
                  <a:srgbClr val="C00000"/>
                </a:solidFill>
              </a:rPr>
              <a:t>Base</a:t>
            </a:r>
            <a:r>
              <a:rPr lang="en-US" altLang="en-US" sz="1000" b="1" i="1" dirty="0" smtClean="0">
                <a:solidFill>
                  <a:srgbClr val="C00000"/>
                </a:solidFill>
              </a:rPr>
              <a:t>: Have seen/heard advertisements in last 3 months = 308</a:t>
            </a:r>
            <a:endParaRPr lang="en-US" altLang="en-US" sz="1000" b="1" i="1" dirty="0">
              <a:solidFill>
                <a:srgbClr val="C00000"/>
              </a:solidFill>
            </a:endParaRPr>
          </a:p>
        </p:txBody>
      </p:sp>
      <p:sp>
        <p:nvSpPr>
          <p:cNvPr id="12" name="TextBox 26"/>
          <p:cNvSpPr txBox="1">
            <a:spLocks noChangeArrowheads="1"/>
          </p:cNvSpPr>
          <p:nvPr/>
        </p:nvSpPr>
        <p:spPr bwMode="auto">
          <a:xfrm>
            <a:off x="158750" y="1454745"/>
            <a:ext cx="2984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000" dirty="0"/>
              <a:t>%</a:t>
            </a:r>
          </a:p>
        </p:txBody>
      </p:sp>
      <p:sp>
        <p:nvSpPr>
          <p:cNvPr id="41" name="Octagon 40"/>
          <p:cNvSpPr/>
          <p:nvPr/>
        </p:nvSpPr>
        <p:spPr>
          <a:xfrm>
            <a:off x="901452" y="2971800"/>
            <a:ext cx="393948" cy="288032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1200" dirty="0" smtClean="0"/>
              <a:t>62</a:t>
            </a:r>
            <a:endParaRPr lang="en-GB" sz="1200" dirty="0"/>
          </a:p>
        </p:txBody>
      </p:sp>
      <p:sp>
        <p:nvSpPr>
          <p:cNvPr id="42" name="Octagon 41"/>
          <p:cNvSpPr/>
          <p:nvPr/>
        </p:nvSpPr>
        <p:spPr>
          <a:xfrm>
            <a:off x="1905000" y="3276600"/>
            <a:ext cx="393948" cy="288032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200" dirty="0" smtClean="0"/>
              <a:t>53</a:t>
            </a:r>
            <a:endParaRPr lang="en-GB" sz="1200" dirty="0"/>
          </a:p>
        </p:txBody>
      </p:sp>
      <p:sp>
        <p:nvSpPr>
          <p:cNvPr id="43" name="Octagon 42"/>
          <p:cNvSpPr/>
          <p:nvPr/>
        </p:nvSpPr>
        <p:spPr>
          <a:xfrm>
            <a:off x="2958852" y="3352800"/>
            <a:ext cx="393948" cy="288032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200" dirty="0" smtClean="0"/>
              <a:t>50</a:t>
            </a:r>
            <a:endParaRPr lang="en-GB" sz="1200" dirty="0"/>
          </a:p>
        </p:txBody>
      </p:sp>
      <p:sp>
        <p:nvSpPr>
          <p:cNvPr id="46" name="Octagon 45"/>
          <p:cNvSpPr/>
          <p:nvPr/>
        </p:nvSpPr>
        <p:spPr>
          <a:xfrm>
            <a:off x="4953000" y="4876800"/>
            <a:ext cx="393948" cy="288032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200" dirty="0" smtClean="0"/>
              <a:t>12</a:t>
            </a:r>
            <a:endParaRPr lang="en-GB" sz="1200" dirty="0"/>
          </a:p>
        </p:txBody>
      </p:sp>
      <p:sp>
        <p:nvSpPr>
          <p:cNvPr id="47" name="Octagon 46"/>
          <p:cNvSpPr/>
          <p:nvPr/>
        </p:nvSpPr>
        <p:spPr>
          <a:xfrm>
            <a:off x="6019800" y="4876800"/>
            <a:ext cx="393948" cy="288032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200" dirty="0" smtClean="0"/>
              <a:t>14</a:t>
            </a:r>
            <a:endParaRPr lang="en-GB" sz="1200" dirty="0"/>
          </a:p>
        </p:txBody>
      </p:sp>
      <p:sp>
        <p:nvSpPr>
          <p:cNvPr id="48" name="Octagon 47"/>
          <p:cNvSpPr/>
          <p:nvPr/>
        </p:nvSpPr>
        <p:spPr>
          <a:xfrm>
            <a:off x="7010400" y="4969768"/>
            <a:ext cx="393948" cy="288032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200" dirty="0" smtClean="0"/>
              <a:t>6</a:t>
            </a:r>
            <a:endParaRPr lang="en-GB" sz="1200" dirty="0"/>
          </a:p>
        </p:txBody>
      </p:sp>
      <p:sp>
        <p:nvSpPr>
          <p:cNvPr id="50" name="Octagon 49"/>
          <p:cNvSpPr/>
          <p:nvPr/>
        </p:nvSpPr>
        <p:spPr>
          <a:xfrm>
            <a:off x="8001000" y="5122168"/>
            <a:ext cx="393948" cy="288032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200" dirty="0" smtClean="0"/>
              <a:t>5</a:t>
            </a:r>
            <a:endParaRPr lang="en-GB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613525"/>
            <a:ext cx="2133600" cy="244475"/>
          </a:xfrm>
        </p:spPr>
        <p:txBody>
          <a:bodyPr/>
          <a:lstStyle/>
          <a:p>
            <a:fld id="{0BA33941-609D-495C-9701-7F9ED25D8032}" type="slidenum">
              <a:rPr lang="en-GB" smtClean="0">
                <a:solidFill>
                  <a:schemeClr val="bg1"/>
                </a:solidFill>
              </a:rPr>
              <a:pPr/>
              <a:t>10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Octagon 20"/>
          <p:cNvSpPr/>
          <p:nvPr/>
        </p:nvSpPr>
        <p:spPr>
          <a:xfrm>
            <a:off x="3962400" y="3429000"/>
            <a:ext cx="393948" cy="288032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200" dirty="0" smtClean="0"/>
              <a:t>45</a:t>
            </a:r>
            <a:endParaRPr lang="en-GB" sz="1200" dirty="0"/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152400" y="762000"/>
            <a:ext cx="8763000" cy="83099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338138" indent="-338138" algn="just" eaLnBrk="0" hangingPunct="0">
              <a:defRPr/>
            </a:pPr>
            <a:endParaRPr kumimoji="1" lang="en-US" sz="1200" b="1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r>
              <a:rPr kumimoji="1" lang="en-US" sz="1200" dirty="0" smtClean="0">
                <a:latin typeface="Book Antiqua" pitchFamily="18" charset="0"/>
              </a:rPr>
              <a:t>Top of mind recall is highest for Nasser Sports Center(32%), followed by </a:t>
            </a:r>
            <a:r>
              <a:rPr kumimoji="1" lang="en-US" sz="1200" dirty="0" err="1" smtClean="0">
                <a:latin typeface="Book Antiqua" pitchFamily="18" charset="0"/>
              </a:rPr>
              <a:t>Centerpoint</a:t>
            </a:r>
            <a:r>
              <a:rPr kumimoji="1" lang="en-US" sz="1200" dirty="0" smtClean="0">
                <a:latin typeface="Book Antiqua" pitchFamily="18" charset="0"/>
              </a:rPr>
              <a:t>(18%), Red Tag(17%), etc.</a:t>
            </a:r>
          </a:p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r>
              <a:rPr kumimoji="1" lang="en-US" sz="1200" dirty="0" smtClean="0">
                <a:latin typeface="Book Antiqua" pitchFamily="18" charset="0"/>
              </a:rPr>
              <a:t>Including Other mentions the Total spontaneous awareness increased considerably with Nasser Sports </a:t>
            </a:r>
            <a:r>
              <a:rPr kumimoji="1" lang="en-US" sz="1200" dirty="0" err="1" smtClean="0">
                <a:latin typeface="Book Antiqua" pitchFamily="18" charset="0"/>
              </a:rPr>
              <a:t>upto</a:t>
            </a:r>
            <a:r>
              <a:rPr kumimoji="1" lang="en-US" sz="1200" dirty="0" smtClean="0">
                <a:latin typeface="Book Antiqua" pitchFamily="18" charset="0"/>
              </a:rPr>
              <a:t>(62%), </a:t>
            </a:r>
            <a:r>
              <a:rPr kumimoji="1" lang="en-US" sz="1200" dirty="0" err="1" smtClean="0">
                <a:latin typeface="Book Antiqua" pitchFamily="18" charset="0"/>
              </a:rPr>
              <a:t>Centerpoint</a:t>
            </a:r>
            <a:r>
              <a:rPr kumimoji="1" lang="en-US" sz="1200" dirty="0" smtClean="0">
                <a:latin typeface="Book Antiqua" pitchFamily="18" charset="0"/>
              </a:rPr>
              <a:t> (53%), Red Tag(50%), etc.</a:t>
            </a:r>
            <a:endParaRPr kumimoji="1" lang="en-US" sz="1200" dirty="0">
              <a:latin typeface="Book Antiqu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319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6"/>
          <p:cNvSpPr txBox="1">
            <a:spLocks noChangeArrowheads="1"/>
          </p:cNvSpPr>
          <p:nvPr/>
        </p:nvSpPr>
        <p:spPr bwMode="auto">
          <a:xfrm>
            <a:off x="35496" y="1454745"/>
            <a:ext cx="2984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000" dirty="0"/>
              <a:t>%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021940425"/>
              </p:ext>
            </p:extLst>
          </p:nvPr>
        </p:nvGraphicFramePr>
        <p:xfrm>
          <a:off x="3050" y="1580728"/>
          <a:ext cx="8961438" cy="4800600"/>
        </p:xfrm>
        <a:graphic>
          <a:graphicData uri="http://schemas.openxmlformats.org/presentationml/2006/ole">
            <p:oleObj spid="_x0000_s127065" name="Chart" r:id="rId3" imgW="8334424" imgH="4476848" progId="MSGraph.Chart.8">
              <p:embed followColorScheme="full"/>
            </p:oleObj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6629400"/>
            <a:ext cx="2133600" cy="244475"/>
          </a:xfrm>
        </p:spPr>
        <p:txBody>
          <a:bodyPr/>
          <a:lstStyle/>
          <a:p>
            <a:fld id="{0BA33941-609D-495C-9701-7F9ED25D8032}" type="slidenum">
              <a:rPr lang="en-GB" smtClean="0">
                <a:solidFill>
                  <a:schemeClr val="bg1"/>
                </a:solidFill>
              </a:rPr>
              <a:pPr/>
              <a:t>11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79388" y="360402"/>
            <a:ext cx="87137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Total Spontaneous recall of advertisements for Branded Fashion &amp; Footwear Stores in last 3 months  </a:t>
            </a:r>
            <a:endParaRPr lang="en-US" altLang="en-US" sz="1400" b="1" dirty="0">
              <a:solidFill>
                <a:srgbClr val="000099"/>
              </a:solidFill>
              <a:latin typeface="Calibri" pitchFamily="34" charset="0"/>
            </a:endParaRPr>
          </a:p>
          <a:p>
            <a:pPr eaLnBrk="1" hangingPunct="1"/>
            <a:r>
              <a:rPr lang="en-US" altLang="en-US" sz="1400" b="1" dirty="0">
                <a:solidFill>
                  <a:srgbClr val="A50021"/>
                </a:solidFill>
                <a:latin typeface="Calibri" pitchFamily="34" charset="0"/>
              </a:rPr>
              <a:t>By Total </a:t>
            </a:r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Sample &amp;  Nationality NOT DONE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52400" y="921603"/>
            <a:ext cx="8763000" cy="83099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338138" indent="-338138" algn="just" eaLnBrk="0" hangingPunct="0">
              <a:defRPr/>
            </a:pPr>
            <a:endParaRPr kumimoji="1" lang="en-US" sz="1200" b="1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r>
              <a:rPr kumimoji="1" lang="en-US" sz="1200" dirty="0" err="1" smtClean="0">
                <a:latin typeface="Book Antiqua" pitchFamily="18" charset="0"/>
              </a:rPr>
              <a:t>Analysing</a:t>
            </a:r>
            <a:r>
              <a:rPr kumimoji="1" lang="en-US" sz="1200" dirty="0" smtClean="0">
                <a:latin typeface="Book Antiqua" pitchFamily="18" charset="0"/>
              </a:rPr>
              <a:t> by nationality the Total spontaneous recall for Nasser Sports is highest for Non Arabs, followed by Arab expats and Kuwaitis</a:t>
            </a:r>
          </a:p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endParaRPr kumimoji="1" lang="en-US" sz="1200" dirty="0">
              <a:latin typeface="Book Antiqua" pitchFamily="18" charset="0"/>
              <a:cs typeface="Arial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362200" y="6477000"/>
            <a:ext cx="4572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000" b="1" i="1" dirty="0">
                <a:solidFill>
                  <a:srgbClr val="C00000"/>
                </a:solidFill>
              </a:rPr>
              <a:t>Base</a:t>
            </a:r>
            <a:r>
              <a:rPr lang="en-US" altLang="en-US" sz="1000" b="1" i="1" dirty="0" smtClean="0">
                <a:solidFill>
                  <a:srgbClr val="C00000"/>
                </a:solidFill>
              </a:rPr>
              <a:t>: Have seen/heard advertisements in last 3 months = 308</a:t>
            </a:r>
            <a:endParaRPr lang="en-US" altLang="en-US" sz="1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820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6"/>
          <p:cNvSpPr txBox="1">
            <a:spLocks noChangeArrowheads="1"/>
          </p:cNvSpPr>
          <p:nvPr/>
        </p:nvSpPr>
        <p:spPr bwMode="auto">
          <a:xfrm>
            <a:off x="35496" y="1454745"/>
            <a:ext cx="2984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000" dirty="0"/>
              <a:t>%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021940425"/>
              </p:ext>
            </p:extLst>
          </p:nvPr>
        </p:nvGraphicFramePr>
        <p:xfrm>
          <a:off x="3050" y="1580728"/>
          <a:ext cx="8961438" cy="4800600"/>
        </p:xfrm>
        <a:graphic>
          <a:graphicData uri="http://schemas.openxmlformats.org/presentationml/2006/ole">
            <p:oleObj spid="_x0000_s56560" name="Chart" r:id="rId3" imgW="8334257" imgH="4476659" progId="MSGraph.Chart.8">
              <p:embed followColorScheme="full"/>
            </p:oleObj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6613525"/>
            <a:ext cx="2133600" cy="244475"/>
          </a:xfrm>
        </p:spPr>
        <p:txBody>
          <a:bodyPr/>
          <a:lstStyle/>
          <a:p>
            <a:fld id="{0BA33941-609D-495C-9701-7F9ED25D8032}" type="slidenum">
              <a:rPr lang="en-GB" smtClean="0">
                <a:solidFill>
                  <a:schemeClr val="bg1"/>
                </a:solidFill>
              </a:rPr>
              <a:pPr/>
              <a:t>12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79388" y="342781"/>
            <a:ext cx="8713787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Total  Awareness of  of advertisements for Branded Fashion &amp; Footwear Stores in last 3 months(After Aiding)  </a:t>
            </a:r>
            <a:endParaRPr lang="en-US" altLang="en-US" sz="1400" b="1" dirty="0">
              <a:solidFill>
                <a:srgbClr val="000099"/>
              </a:solidFill>
              <a:latin typeface="Calibri" pitchFamily="34" charset="0"/>
            </a:endParaRP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286000" y="6477000"/>
            <a:ext cx="4572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000" b="1" i="1" dirty="0">
                <a:solidFill>
                  <a:srgbClr val="C00000"/>
                </a:solidFill>
              </a:rPr>
              <a:t>Base</a:t>
            </a:r>
            <a:r>
              <a:rPr lang="en-US" altLang="en-US" sz="1000" b="1" i="1" dirty="0" smtClean="0">
                <a:solidFill>
                  <a:srgbClr val="C00000"/>
                </a:solidFill>
              </a:rPr>
              <a:t>: Have seen/heard advertisements in last 3 months = 308</a:t>
            </a:r>
            <a:endParaRPr lang="en-US" altLang="en-US" sz="1000" b="1" i="1" dirty="0">
              <a:solidFill>
                <a:srgbClr val="C00000"/>
              </a:solidFill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52400" y="921603"/>
            <a:ext cx="8763000" cy="83099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338138" indent="-338138" algn="just" eaLnBrk="0" hangingPunct="0">
              <a:defRPr/>
            </a:pPr>
            <a:endParaRPr kumimoji="1" lang="en-US" sz="1200" b="1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r>
              <a:rPr kumimoji="1" lang="en-US" sz="1200" dirty="0" smtClean="0">
                <a:latin typeface="Book Antiqua" pitchFamily="18" charset="0"/>
              </a:rPr>
              <a:t>After aiding for advertisement recall, it increased substantially for Nasser Sports(96%), followed by </a:t>
            </a:r>
            <a:r>
              <a:rPr kumimoji="1" lang="en-US" sz="1200" dirty="0" err="1" smtClean="0">
                <a:latin typeface="Book Antiqua" pitchFamily="18" charset="0"/>
              </a:rPr>
              <a:t>Centerpoint</a:t>
            </a:r>
            <a:r>
              <a:rPr kumimoji="1" lang="en-US" sz="1200" dirty="0" smtClean="0">
                <a:latin typeface="Book Antiqua" pitchFamily="18" charset="0"/>
              </a:rPr>
              <a:t> (71%), Red Tag(62%), Max(57%), etc.</a:t>
            </a:r>
          </a:p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endParaRPr kumimoji="1" lang="en-US" sz="1200" dirty="0">
              <a:latin typeface="Book Antiqu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820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6629400"/>
            <a:ext cx="2133600" cy="228600"/>
          </a:xfrm>
        </p:spPr>
        <p:txBody>
          <a:bodyPr/>
          <a:lstStyle/>
          <a:p>
            <a:fld id="{0BA33941-609D-495C-9701-7F9ED25D8032}" type="slidenum">
              <a:rPr lang="en-GB" smtClean="0">
                <a:solidFill>
                  <a:schemeClr val="bg1"/>
                </a:solidFill>
              </a:rPr>
              <a:pPr/>
              <a:t>13</a:t>
            </a:fld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49879441"/>
              </p:ext>
            </p:extLst>
          </p:nvPr>
        </p:nvGraphicFramePr>
        <p:xfrm>
          <a:off x="533402" y="1397000"/>
          <a:ext cx="7467597" cy="354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5803"/>
                <a:gridCol w="878541"/>
                <a:gridCol w="1384658"/>
                <a:gridCol w="1470601"/>
                <a:gridCol w="120799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Fashion &amp; Footwear  Stores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Newspaper &amp; Magazine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Outdoor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Do not remember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(%)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/>
                        <a:t>(%)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/>
                        <a:t>(%)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/>
                        <a:t>(%)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/>
                        <a:t>Centerpoint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Nasser Sports Center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Max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H&amp;M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19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Debenhams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Red Tag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Nike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52400" y="111126"/>
            <a:ext cx="87137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Media in which Seen/Heard advertisements for branded fashion and footwear stores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By </a:t>
            </a:r>
            <a:r>
              <a:rPr lang="en-US" altLang="en-US" sz="1400" b="1" dirty="0">
                <a:solidFill>
                  <a:srgbClr val="A50021"/>
                </a:solidFill>
                <a:latin typeface="Calibri" pitchFamily="34" charset="0"/>
              </a:rPr>
              <a:t>Total </a:t>
            </a:r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Sample 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2362200" y="5486400"/>
            <a:ext cx="4572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000" b="1" i="1" dirty="0">
                <a:solidFill>
                  <a:srgbClr val="C00000"/>
                </a:solidFill>
              </a:rPr>
              <a:t>Base</a:t>
            </a:r>
            <a:r>
              <a:rPr lang="en-US" altLang="en-US" sz="1000" b="1" i="1" dirty="0" smtClean="0">
                <a:solidFill>
                  <a:srgbClr val="C00000"/>
                </a:solidFill>
              </a:rPr>
              <a:t>: Have seen/heard advertisements in last 3 months = 308</a:t>
            </a:r>
            <a:endParaRPr lang="en-US" altLang="en-US" sz="10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4800" y="152400"/>
            <a:ext cx="7848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Advertisements seen/heard  of Nasser Sports spontaneously  - </a:t>
            </a:r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By </a:t>
            </a:r>
            <a:r>
              <a:rPr lang="en-US" altLang="en-US" sz="1400" b="1" dirty="0">
                <a:solidFill>
                  <a:srgbClr val="A50021"/>
                </a:solidFill>
                <a:latin typeface="Calibri" pitchFamily="34" charset="0"/>
              </a:rPr>
              <a:t>Total </a:t>
            </a:r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Sample,  &amp; Nationality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52400" y="719698"/>
            <a:ext cx="8763000" cy="2923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338138" indent="-338138" algn="just" eaLnBrk="0" hangingPunct="0">
              <a:defRPr/>
            </a:pPr>
            <a:endParaRPr kumimoji="1" lang="en-US" sz="100" b="1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pPr marL="338138" indent="-338138" algn="just" eaLnBrk="0" hangingPunct="0">
              <a:buClr>
                <a:srgbClr val="800000"/>
              </a:buClr>
              <a:defRPr/>
            </a:pPr>
            <a:endParaRPr kumimoji="1" lang="en-US" sz="1200" dirty="0">
              <a:latin typeface="Book Antiqua" pitchFamily="18" charset="0"/>
              <a:cs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141278373"/>
              </p:ext>
            </p:extLst>
          </p:nvPr>
        </p:nvGraphicFramePr>
        <p:xfrm>
          <a:off x="0" y="1828800"/>
          <a:ext cx="4498975" cy="4752975"/>
        </p:xfrm>
        <a:graphic>
          <a:graphicData uri="http://schemas.openxmlformats.org/presentationml/2006/ole">
            <p:oleObj spid="_x0000_s189442" name="Chart" r:id="rId3" imgW="5676833" imgH="5753003" progId="MSGraph.Chart.8">
              <p:embed followColorScheme="full"/>
            </p:oleObj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6629400"/>
            <a:ext cx="2133600" cy="304800"/>
          </a:xfrm>
        </p:spPr>
        <p:txBody>
          <a:bodyPr/>
          <a:lstStyle/>
          <a:p>
            <a:fld id="{0BA33941-609D-495C-9701-7F9ED25D8032}" type="slidenum">
              <a:rPr lang="en-GB" smtClean="0">
                <a:solidFill>
                  <a:schemeClr val="bg1"/>
                </a:solidFill>
              </a:rPr>
              <a:pPr/>
              <a:t>14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838201" y="1143000"/>
            <a:ext cx="29717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AD.1 -  SALE UPTO 50% 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graphicFrame>
        <p:nvGraphicFramePr>
          <p:cNvPr id="189443" name="Object 3"/>
          <p:cNvGraphicFramePr>
            <a:graphicFrameLocks noChangeAspect="1"/>
          </p:cNvGraphicFramePr>
          <p:nvPr/>
        </p:nvGraphicFramePr>
        <p:xfrm>
          <a:off x="4710113" y="1833563"/>
          <a:ext cx="4433887" cy="4795837"/>
        </p:xfrm>
        <a:graphic>
          <a:graphicData uri="http://schemas.openxmlformats.org/presentationml/2006/ole">
            <p:oleObj spid="_x0000_s189443" name="Chart" r:id="rId4" imgW="5372033" imgH="5791099" progId="MSGraph.Chart.8">
              <p:embed followColorScheme="full"/>
            </p:oleObj>
          </a:graphicData>
        </a:graphic>
      </p:graphicFrame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181600" y="1143000"/>
            <a:ext cx="3657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AD.2  - SALE UPTO 50% SHOWING PICTURES OF T SHIRT, EQUIPMENT, ETC.</a:t>
            </a:r>
            <a:endParaRPr lang="en-US" altLang="en-US" sz="1200" b="1" i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2895600" y="6611779"/>
            <a:ext cx="48006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000" b="1" i="1" dirty="0">
                <a:solidFill>
                  <a:srgbClr val="C00000"/>
                </a:solidFill>
              </a:rPr>
              <a:t>Base: </a:t>
            </a:r>
            <a:r>
              <a:rPr lang="en-US" altLang="en-US" sz="1000" b="1" i="1" dirty="0" smtClean="0">
                <a:solidFill>
                  <a:srgbClr val="C00000"/>
                </a:solidFill>
              </a:rPr>
              <a:t> Have seen Nasser Sports advertisement in a last 3 months = 297 </a:t>
            </a:r>
            <a:endParaRPr lang="en-US" altLang="en-US" sz="1000" b="1" i="1" dirty="0">
              <a:solidFill>
                <a:srgbClr val="C00000"/>
              </a:solidFill>
            </a:endParaRPr>
          </a:p>
        </p:txBody>
      </p:sp>
      <p:sp>
        <p:nvSpPr>
          <p:cNvPr id="14" name="TextBox 26"/>
          <p:cNvSpPr txBox="1">
            <a:spLocks noChangeArrowheads="1"/>
          </p:cNvSpPr>
          <p:nvPr/>
        </p:nvSpPr>
        <p:spPr bwMode="auto">
          <a:xfrm>
            <a:off x="0" y="2667000"/>
            <a:ext cx="2984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000" dirty="0"/>
              <a:t>%</a:t>
            </a:r>
          </a:p>
        </p:txBody>
      </p:sp>
      <p:sp>
        <p:nvSpPr>
          <p:cNvPr id="15" name="TextBox 26"/>
          <p:cNvSpPr txBox="1">
            <a:spLocks noChangeArrowheads="1"/>
          </p:cNvSpPr>
          <p:nvPr/>
        </p:nvSpPr>
        <p:spPr bwMode="auto">
          <a:xfrm>
            <a:off x="4730750" y="2514600"/>
            <a:ext cx="2984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000" dirty="0"/>
              <a:t>%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04800" y="1905000"/>
            <a:ext cx="3886200" cy="27699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r>
              <a:rPr kumimoji="1" lang="en-US" sz="1200" dirty="0" smtClean="0">
                <a:latin typeface="Book Antiqua" pitchFamily="18" charset="0"/>
              </a:rPr>
              <a:t>(72%) recalled this Advertisement Spontaneously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5105400" y="1905000"/>
            <a:ext cx="3733800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r>
              <a:rPr kumimoji="1" lang="en-US" sz="1200" dirty="0" smtClean="0">
                <a:latin typeface="Book Antiqua" pitchFamily="18" charset="0"/>
              </a:rPr>
              <a:t>30% have recalled this Advertisement Spontaneously</a:t>
            </a:r>
          </a:p>
        </p:txBody>
      </p:sp>
    </p:spTree>
    <p:extLst>
      <p:ext uri="{BB962C8B-B14F-4D97-AF65-F5344CB8AC3E}">
        <p14:creationId xmlns="" xmlns:p14="http://schemas.microsoft.com/office/powerpoint/2010/main" val="159944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52400" y="340509"/>
            <a:ext cx="87137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Incidence of having seen/heard  Nasser  Sports advertisements  - </a:t>
            </a:r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By </a:t>
            </a:r>
            <a:r>
              <a:rPr lang="en-US" altLang="en-US" sz="1400" b="1" dirty="0">
                <a:solidFill>
                  <a:srgbClr val="A50021"/>
                </a:solidFill>
                <a:latin typeface="Calibri" pitchFamily="34" charset="0"/>
              </a:rPr>
              <a:t>Total </a:t>
            </a:r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Sample,  &amp; Nationality 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52400" y="719698"/>
            <a:ext cx="8763000" cy="2923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338138" indent="-338138" algn="just" eaLnBrk="0" hangingPunct="0">
              <a:defRPr/>
            </a:pPr>
            <a:endParaRPr kumimoji="1" lang="en-US" sz="100" b="1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pPr marL="338138" indent="-338138" algn="just" eaLnBrk="0" hangingPunct="0">
              <a:buClr>
                <a:srgbClr val="800000"/>
              </a:buClr>
              <a:defRPr/>
            </a:pPr>
            <a:endParaRPr kumimoji="1" lang="en-US" sz="1200" dirty="0">
              <a:latin typeface="Book Antiqua" pitchFamily="18" charset="0"/>
              <a:cs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141278373"/>
              </p:ext>
            </p:extLst>
          </p:nvPr>
        </p:nvGraphicFramePr>
        <p:xfrm>
          <a:off x="0" y="1295400"/>
          <a:ext cx="4686300" cy="5343525"/>
        </p:xfrm>
        <a:graphic>
          <a:graphicData uri="http://schemas.openxmlformats.org/presentationml/2006/ole">
            <p:oleObj spid="_x0000_s194562" name="Chart" r:id="rId3" imgW="4686367" imgH="5343406" progId="MSGraph.Chart.8">
              <p:embed followColorScheme="full"/>
            </p:oleObj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6629400"/>
            <a:ext cx="2133600" cy="304800"/>
          </a:xfrm>
        </p:spPr>
        <p:txBody>
          <a:bodyPr/>
          <a:lstStyle/>
          <a:p>
            <a:fld id="{0BA33941-609D-495C-9701-7F9ED25D8032}" type="slidenum">
              <a:rPr lang="en-GB" smtClean="0">
                <a:solidFill>
                  <a:schemeClr val="bg1"/>
                </a:solidFill>
              </a:rPr>
              <a:pPr/>
              <a:t>15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2819400" y="6400800"/>
            <a:ext cx="48006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000" b="1" i="1" dirty="0">
                <a:solidFill>
                  <a:srgbClr val="C00000"/>
                </a:solidFill>
              </a:rPr>
              <a:t>Base: </a:t>
            </a:r>
            <a:r>
              <a:rPr lang="en-US" altLang="en-US" sz="1000" b="1" i="1" dirty="0" smtClean="0">
                <a:solidFill>
                  <a:srgbClr val="C00000"/>
                </a:solidFill>
              </a:rPr>
              <a:t> Have seen Nasser Sports advertisement in a last 3 months = 297 </a:t>
            </a:r>
            <a:endParaRPr lang="en-US" altLang="en-US" sz="1000" b="1" i="1" dirty="0">
              <a:solidFill>
                <a:srgbClr val="C00000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57200" y="1219200"/>
            <a:ext cx="37337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AD.3 -  ADVERTISEMENT FOR LUGGAGE  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graphicFrame>
        <p:nvGraphicFramePr>
          <p:cNvPr id="189443" name="Object 3"/>
          <p:cNvGraphicFramePr>
            <a:graphicFrameLocks noChangeAspect="1"/>
          </p:cNvGraphicFramePr>
          <p:nvPr/>
        </p:nvGraphicFramePr>
        <p:xfrm>
          <a:off x="4724400" y="1571625"/>
          <a:ext cx="4457700" cy="4819650"/>
        </p:xfrm>
        <a:graphic>
          <a:graphicData uri="http://schemas.openxmlformats.org/presentationml/2006/ole">
            <p:oleObj spid="_x0000_s194563" name="Chart" r:id="rId4" imgW="4695808" imgH="5076735" progId="MSGraph.Chart.8">
              <p:embed followColorScheme="full"/>
            </p:oleObj>
          </a:graphicData>
        </a:graphic>
      </p:graphicFrame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181600" y="1219200"/>
            <a:ext cx="3733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AD.4  - FLYER SHOWING SALE UPTO 50% 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57200" y="1752600"/>
            <a:ext cx="3886200" cy="27699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r>
              <a:rPr kumimoji="1" lang="en-US" sz="1200" dirty="0" smtClean="0">
                <a:latin typeface="Book Antiqua" pitchFamily="18" charset="0"/>
              </a:rPr>
              <a:t>(28%) recalled this Advertisement Spontaneously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181600" y="1752600"/>
            <a:ext cx="3733800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r>
              <a:rPr kumimoji="1" lang="en-US" sz="1200" dirty="0" smtClean="0">
                <a:latin typeface="Book Antiqua" pitchFamily="18" charset="0"/>
              </a:rPr>
              <a:t>37% have recalled this Advertisement Spontaneously</a:t>
            </a:r>
          </a:p>
        </p:txBody>
      </p:sp>
      <p:sp>
        <p:nvSpPr>
          <p:cNvPr id="15" name="TextBox 26"/>
          <p:cNvSpPr txBox="1">
            <a:spLocks noChangeArrowheads="1"/>
          </p:cNvSpPr>
          <p:nvPr/>
        </p:nvSpPr>
        <p:spPr bwMode="auto">
          <a:xfrm>
            <a:off x="76200" y="2133600"/>
            <a:ext cx="2984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000" dirty="0"/>
              <a:t>%</a:t>
            </a:r>
          </a:p>
        </p:txBody>
      </p:sp>
      <p:sp>
        <p:nvSpPr>
          <p:cNvPr id="16" name="TextBox 26"/>
          <p:cNvSpPr txBox="1">
            <a:spLocks noChangeArrowheads="1"/>
          </p:cNvSpPr>
          <p:nvPr/>
        </p:nvSpPr>
        <p:spPr bwMode="auto">
          <a:xfrm>
            <a:off x="4730750" y="2133600"/>
            <a:ext cx="2984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000" dirty="0"/>
              <a:t>%</a:t>
            </a:r>
          </a:p>
        </p:txBody>
      </p:sp>
    </p:spTree>
    <p:extLst>
      <p:ext uri="{BB962C8B-B14F-4D97-AF65-F5344CB8AC3E}">
        <p14:creationId xmlns="" xmlns:p14="http://schemas.microsoft.com/office/powerpoint/2010/main" val="159944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1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3941-609D-495C-9701-7F9ED25D8032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50825" y="609600"/>
            <a:ext cx="8424863" cy="560153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3" dist="53882" dir="13500000">
              <a:srgbClr val="808080">
                <a:alpha val="50000"/>
              </a:srgbClr>
            </a:prstShdw>
          </a:effectLst>
        </p:spPr>
        <p:txBody>
          <a:bodyPr tIns="0" bIns="0" anchor="ctr">
            <a:spAutoFit/>
          </a:bodyPr>
          <a:lstStyle/>
          <a:p>
            <a:pPr marL="508000" indent="-508000" algn="just"/>
            <a:r>
              <a:rPr lang="en-US" sz="2000" b="1" dirty="0">
                <a:solidFill>
                  <a:schemeClr val="accent2"/>
                </a:solidFill>
                <a:latin typeface="Palatino Linotype" pitchFamily="18" charset="0"/>
              </a:rPr>
              <a:t>Proven Commercial Registration (PCR) – </a:t>
            </a:r>
            <a:r>
              <a:rPr lang="en-US" sz="2000" b="1" dirty="0" smtClean="0">
                <a:solidFill>
                  <a:schemeClr val="accent2"/>
                </a:solidFill>
                <a:latin typeface="Palatino Linotype" pitchFamily="18" charset="0"/>
              </a:rPr>
              <a:t> Nasser Sports Ad </a:t>
            </a:r>
            <a:r>
              <a:rPr lang="en-US" sz="2000" b="1" dirty="0">
                <a:solidFill>
                  <a:schemeClr val="accent2"/>
                </a:solidFill>
                <a:latin typeface="Palatino Linotype" pitchFamily="18" charset="0"/>
              </a:rPr>
              <a:t>Campaign</a:t>
            </a:r>
          </a:p>
          <a:p>
            <a:pPr marL="508000" indent="-508000" algn="just"/>
            <a:endParaRPr lang="en-US" sz="2000" b="1" dirty="0">
              <a:latin typeface="Palatino Linotype" pitchFamily="18" charset="0"/>
            </a:endParaRPr>
          </a:p>
          <a:p>
            <a:pPr marL="508000" indent="-508000" algn="just">
              <a:buClr>
                <a:srgbClr val="CC0000"/>
              </a:buClr>
              <a:buFont typeface="Wingdings" pitchFamily="2" charset="2"/>
              <a:buChar char="v"/>
            </a:pPr>
            <a:r>
              <a:rPr lang="en-US" sz="1800" dirty="0">
                <a:latin typeface="Palatino Linotype" pitchFamily="18" charset="0"/>
              </a:rPr>
              <a:t>In order to ascertain the PCR for </a:t>
            </a:r>
            <a:r>
              <a:rPr lang="en-US" sz="1800" dirty="0" smtClean="0">
                <a:latin typeface="Palatino Linotype" pitchFamily="18" charset="0"/>
              </a:rPr>
              <a:t>the Nasser Sports Advertisement </a:t>
            </a:r>
            <a:r>
              <a:rPr lang="en-US" sz="1800" dirty="0">
                <a:latin typeface="Palatino Linotype" pitchFamily="18" charset="0"/>
              </a:rPr>
              <a:t>respondents were shown advertisement of </a:t>
            </a:r>
            <a:r>
              <a:rPr lang="en-US" sz="1800" dirty="0" smtClean="0">
                <a:latin typeface="Palatino Linotype" pitchFamily="18" charset="0"/>
              </a:rPr>
              <a:t>Nasser Sports’ recent </a:t>
            </a:r>
            <a:r>
              <a:rPr lang="en-US" sz="1800" dirty="0">
                <a:latin typeface="Palatino Linotype" pitchFamily="18" charset="0"/>
              </a:rPr>
              <a:t>campaign. Respondents were first shown the advertisement and were then investigated for their incidence of seeing this Ad Campaign. Thereafter, all respondents were asked to evaluate them on the following aspects. </a:t>
            </a:r>
          </a:p>
          <a:p>
            <a:pPr marL="508000" indent="-508000" algn="just">
              <a:buClr>
                <a:srgbClr val="CC0000"/>
              </a:buClr>
              <a:buFont typeface="Wingdings" pitchFamily="2" charset="2"/>
              <a:buNone/>
            </a:pPr>
            <a:r>
              <a:rPr lang="en-US" sz="1800" dirty="0">
                <a:latin typeface="Palatino Linotype" pitchFamily="18" charset="0"/>
              </a:rPr>
              <a:t>	-	Main message of the advertisement</a:t>
            </a:r>
          </a:p>
          <a:p>
            <a:pPr marL="508000" indent="-508000" algn="just">
              <a:buClr>
                <a:srgbClr val="CC0000"/>
              </a:buClr>
              <a:buFont typeface="Wingdings" pitchFamily="2" charset="2"/>
              <a:buNone/>
            </a:pPr>
            <a:r>
              <a:rPr lang="en-US" sz="1800" dirty="0">
                <a:latin typeface="Palatino Linotype" pitchFamily="18" charset="0"/>
              </a:rPr>
              <a:t>	-	</a:t>
            </a:r>
            <a:r>
              <a:rPr lang="en-US" sz="1800" dirty="0" smtClean="0">
                <a:latin typeface="Palatino Linotype" pitchFamily="18" charset="0"/>
              </a:rPr>
              <a:t>Evaluation rating of the </a:t>
            </a:r>
            <a:r>
              <a:rPr lang="en-US" sz="1800" dirty="0">
                <a:latin typeface="Palatino Linotype" pitchFamily="18" charset="0"/>
              </a:rPr>
              <a:t>advertisement </a:t>
            </a:r>
            <a:r>
              <a:rPr lang="en-US" sz="1800" dirty="0" smtClean="0">
                <a:latin typeface="Palatino Linotype" pitchFamily="18" charset="0"/>
              </a:rPr>
              <a:t>on a 5 </a:t>
            </a:r>
            <a:r>
              <a:rPr lang="en-US" sz="1800" dirty="0">
                <a:latin typeface="Palatino Linotype" pitchFamily="18" charset="0"/>
              </a:rPr>
              <a:t>point scale for the </a:t>
            </a:r>
            <a:r>
              <a:rPr lang="en-US" sz="1800" dirty="0" smtClean="0">
                <a:latin typeface="Palatino Linotype" pitchFamily="18" charset="0"/>
              </a:rPr>
              <a:t> </a:t>
            </a:r>
          </a:p>
          <a:p>
            <a:pPr marL="508000" indent="-508000" algn="just">
              <a:buClr>
                <a:srgbClr val="CC0000"/>
              </a:buClr>
              <a:buFont typeface="Wingdings" pitchFamily="2" charset="2"/>
              <a:buNone/>
            </a:pPr>
            <a:r>
              <a:rPr lang="en-US" dirty="0" smtClean="0">
                <a:latin typeface="Palatino Linotype" pitchFamily="18" charset="0"/>
              </a:rPr>
              <a:t>                </a:t>
            </a:r>
            <a:r>
              <a:rPr lang="en-US" sz="1800" dirty="0" smtClean="0">
                <a:latin typeface="Palatino Linotype" pitchFamily="18" charset="0"/>
              </a:rPr>
              <a:t>following</a:t>
            </a:r>
            <a:r>
              <a:rPr lang="en-US" sz="1800" dirty="0">
                <a:latin typeface="Palatino Linotype" pitchFamily="18" charset="0"/>
              </a:rPr>
              <a:t>:</a:t>
            </a:r>
          </a:p>
          <a:p>
            <a:pPr marL="508000" indent="-508000" algn="just">
              <a:buClr>
                <a:srgbClr val="CC0000"/>
              </a:buClr>
              <a:buFont typeface="Wingdings" pitchFamily="2" charset="2"/>
              <a:buNone/>
            </a:pPr>
            <a:r>
              <a:rPr lang="en-US" sz="1800" dirty="0">
                <a:latin typeface="Palatino Linotype" pitchFamily="18" charset="0"/>
              </a:rPr>
              <a:t>	-	</a:t>
            </a:r>
            <a:r>
              <a:rPr lang="en-US" sz="1800" dirty="0" smtClean="0">
                <a:latin typeface="Palatino Linotype" pitchFamily="18" charset="0"/>
              </a:rPr>
              <a:t>Impressiveness </a:t>
            </a:r>
            <a:r>
              <a:rPr lang="en-US" sz="1800" dirty="0">
                <a:latin typeface="Palatino Linotype" pitchFamily="18" charset="0"/>
              </a:rPr>
              <a:t>of the ad</a:t>
            </a:r>
          </a:p>
          <a:p>
            <a:pPr marL="508000" indent="-508000" algn="just">
              <a:buClr>
                <a:srgbClr val="CC0000"/>
              </a:buClr>
              <a:buFont typeface="Wingdings" pitchFamily="2" charset="2"/>
              <a:buNone/>
            </a:pPr>
            <a:r>
              <a:rPr lang="en-US" sz="1800" dirty="0">
                <a:latin typeface="Palatino Linotype" pitchFamily="18" charset="0"/>
              </a:rPr>
              <a:t>	-	Informative nature of the ad</a:t>
            </a:r>
          </a:p>
          <a:p>
            <a:pPr marL="508000" indent="-508000" algn="just">
              <a:buClr>
                <a:srgbClr val="CC0000"/>
              </a:buClr>
              <a:buFont typeface="Wingdings" pitchFamily="2" charset="2"/>
              <a:buNone/>
            </a:pPr>
            <a:r>
              <a:rPr lang="en-US" sz="1800" dirty="0">
                <a:latin typeface="Palatino Linotype" pitchFamily="18" charset="0"/>
              </a:rPr>
              <a:t>	-	</a:t>
            </a:r>
            <a:r>
              <a:rPr lang="en-US" sz="1800" dirty="0" smtClean="0">
                <a:latin typeface="Palatino Linotype" pitchFamily="18" charset="0"/>
              </a:rPr>
              <a:t>Credibility of the </a:t>
            </a:r>
            <a:r>
              <a:rPr lang="en-US" sz="1800" dirty="0">
                <a:latin typeface="Palatino Linotype" pitchFamily="18" charset="0"/>
              </a:rPr>
              <a:t>ad</a:t>
            </a:r>
          </a:p>
          <a:p>
            <a:pPr marL="508000" indent="-508000" algn="just">
              <a:buClr>
                <a:srgbClr val="CC0000"/>
              </a:buClr>
              <a:buFont typeface="Wingdings" pitchFamily="2" charset="2"/>
              <a:buNone/>
            </a:pPr>
            <a:r>
              <a:rPr lang="en-US" sz="1800" dirty="0">
                <a:latin typeface="Palatino Linotype" pitchFamily="18" charset="0"/>
              </a:rPr>
              <a:t>	-	Ease of understanding the ad</a:t>
            </a:r>
          </a:p>
          <a:p>
            <a:pPr marL="508000" indent="-508000" algn="just">
              <a:buClr>
                <a:srgbClr val="CC0000"/>
              </a:buClr>
              <a:buFont typeface="Wingdings" pitchFamily="2" charset="2"/>
              <a:buNone/>
            </a:pPr>
            <a:r>
              <a:rPr lang="en-US" sz="1800" dirty="0">
                <a:latin typeface="Palatino Linotype" pitchFamily="18" charset="0"/>
              </a:rPr>
              <a:t>	-	Effectiveness of the ad</a:t>
            </a:r>
          </a:p>
          <a:p>
            <a:pPr marL="508000" indent="-508000" algn="just">
              <a:buClr>
                <a:srgbClr val="CC0000"/>
              </a:buClr>
              <a:buFont typeface="Wingdings" pitchFamily="2" charset="2"/>
              <a:buNone/>
            </a:pPr>
            <a:r>
              <a:rPr lang="en-US" sz="1800" dirty="0">
                <a:latin typeface="Palatino Linotype" pitchFamily="18" charset="0"/>
              </a:rPr>
              <a:t>	-	</a:t>
            </a:r>
            <a:r>
              <a:rPr lang="en-US" dirty="0" smtClean="0">
                <a:latin typeface="Palatino Linotype" pitchFamily="18" charset="0"/>
              </a:rPr>
              <a:t>Colors used in the ad</a:t>
            </a:r>
          </a:p>
          <a:p>
            <a:pPr marL="508000" indent="-508000" algn="just">
              <a:buClr>
                <a:srgbClr val="CC0000"/>
              </a:buClr>
              <a:buFont typeface="Wingdings" pitchFamily="2" charset="2"/>
              <a:buNone/>
            </a:pPr>
            <a:r>
              <a:rPr lang="en-US" sz="1800" dirty="0" smtClean="0">
                <a:latin typeface="Palatino Linotype" pitchFamily="18" charset="0"/>
              </a:rPr>
              <a:t>         -      Way of writing</a:t>
            </a:r>
          </a:p>
          <a:p>
            <a:pPr marL="508000" indent="-508000" algn="just">
              <a:buClr>
                <a:srgbClr val="CC0000"/>
              </a:buClr>
              <a:buFont typeface="Wingdings" pitchFamily="2" charset="2"/>
              <a:buNone/>
            </a:pPr>
            <a:r>
              <a:rPr lang="en-US" dirty="0" smtClean="0">
                <a:latin typeface="Palatino Linotype" pitchFamily="18" charset="0"/>
              </a:rPr>
              <a:t>         -      Pictures used in the ad</a:t>
            </a:r>
          </a:p>
          <a:p>
            <a:pPr marL="508000" indent="-508000" algn="just">
              <a:buClr>
                <a:srgbClr val="CC0000"/>
              </a:buClr>
              <a:buFont typeface="Wingdings" pitchFamily="2" charset="2"/>
              <a:buNone/>
            </a:pPr>
            <a:endParaRPr lang="en-US" dirty="0" smtClean="0">
              <a:latin typeface="Palatino Linotype" pitchFamily="18" charset="0"/>
            </a:endParaRPr>
          </a:p>
          <a:p>
            <a:pPr marL="508000" indent="-508000" algn="just">
              <a:buClr>
                <a:srgbClr val="CC0000"/>
              </a:buClr>
              <a:buFont typeface="Wingdings" pitchFamily="2" charset="2"/>
              <a:buChar char="v"/>
            </a:pPr>
            <a:r>
              <a:rPr lang="en-US" sz="1800" dirty="0" smtClean="0">
                <a:latin typeface="Palatino Linotype" pitchFamily="18" charset="0"/>
              </a:rPr>
              <a:t>Overall liking of the ad &amp; reasons for Disliking the ad, if any</a:t>
            </a:r>
            <a:endParaRPr lang="en-US" sz="180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3941-609D-495C-9701-7F9ED25D8032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191490" name="Picture 2" descr="C:\Users\msnoj2\Desktop\Nasser sports AD recall\RAI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5908" y="0"/>
            <a:ext cx="4885491" cy="6858000"/>
          </a:xfrm>
          <a:prstGeom prst="rect">
            <a:avLst/>
          </a:prstGeom>
          <a:noFill/>
        </p:spPr>
      </p:pic>
      <p:sp>
        <p:nvSpPr>
          <p:cNvPr id="5" name="Right Arrow Callout 4"/>
          <p:cNvSpPr/>
          <p:nvPr/>
        </p:nvSpPr>
        <p:spPr>
          <a:xfrm>
            <a:off x="685800" y="1219200"/>
            <a:ext cx="1600200" cy="3733800"/>
          </a:xfrm>
          <a:prstGeom prst="rightArrowCallout">
            <a:avLst>
              <a:gd name="adj1" fmla="val 12802"/>
              <a:gd name="adj2" fmla="val 72961"/>
              <a:gd name="adj3" fmla="val 40479"/>
              <a:gd name="adj4" fmla="val 4393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D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V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E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R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T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I 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S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E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M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E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N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0200" y="2514600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1</a:t>
            </a:r>
            <a:endParaRPr lang="en-US" sz="6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6400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Incidence of having seen/heard  Nasser  Sports advertisement – AD  1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By </a:t>
            </a:r>
            <a:r>
              <a:rPr lang="en-US" altLang="en-US" sz="1400" b="1" dirty="0">
                <a:solidFill>
                  <a:srgbClr val="A50021"/>
                </a:solidFill>
                <a:latin typeface="Calibri" pitchFamily="34" charset="0"/>
              </a:rPr>
              <a:t>Total </a:t>
            </a:r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Sample,  &amp; Nationality 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12" name="TextBox 26"/>
          <p:cNvSpPr txBox="1">
            <a:spLocks noChangeArrowheads="1"/>
          </p:cNvSpPr>
          <p:nvPr/>
        </p:nvSpPr>
        <p:spPr bwMode="auto">
          <a:xfrm>
            <a:off x="996950" y="1658937"/>
            <a:ext cx="2984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000" dirty="0"/>
              <a:t>%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141278373"/>
              </p:ext>
            </p:extLst>
          </p:nvPr>
        </p:nvGraphicFramePr>
        <p:xfrm>
          <a:off x="381000" y="1752600"/>
          <a:ext cx="8258175" cy="4419600"/>
        </p:xfrm>
        <a:graphic>
          <a:graphicData uri="http://schemas.openxmlformats.org/presentationml/2006/ole">
            <p:oleObj spid="_x0000_s190466" name="Chart" r:id="rId3" imgW="7648592" imgH="4095701" progId="MSGraph.Chart.8">
              <p:embed followColorScheme="full"/>
            </p:oleObj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6629400"/>
            <a:ext cx="2133600" cy="304800"/>
          </a:xfrm>
        </p:spPr>
        <p:txBody>
          <a:bodyPr/>
          <a:lstStyle/>
          <a:p>
            <a:fld id="{0BA33941-609D-495C-9701-7F9ED25D8032}" type="slidenum">
              <a:rPr lang="en-GB" smtClean="0">
                <a:solidFill>
                  <a:schemeClr val="bg1"/>
                </a:solidFill>
              </a:rPr>
              <a:pPr/>
              <a:t>18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3505200" y="6306979"/>
            <a:ext cx="182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000" b="1" i="1" dirty="0">
                <a:solidFill>
                  <a:srgbClr val="C00000"/>
                </a:solidFill>
              </a:rPr>
              <a:t>Base: </a:t>
            </a:r>
            <a:r>
              <a:rPr lang="en-US" altLang="en-US" sz="1000" b="1" i="1" dirty="0" smtClean="0">
                <a:solidFill>
                  <a:srgbClr val="C00000"/>
                </a:solidFill>
              </a:rPr>
              <a:t> Total Sample = 419</a:t>
            </a:r>
            <a:endParaRPr lang="en-US" altLang="en-US" sz="1000" b="1" i="1" dirty="0">
              <a:solidFill>
                <a:srgbClr val="C00000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52400" y="914400"/>
            <a:ext cx="8763000" cy="27699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r>
              <a:rPr kumimoji="1" lang="en-US" sz="1200" dirty="0" smtClean="0">
                <a:latin typeface="Book Antiqua" pitchFamily="18" charset="0"/>
              </a:rPr>
              <a:t>Majority (72%) recall this advertisement. This is highest among Non Arabs as opposed to other two Nationalities.</a:t>
            </a:r>
          </a:p>
        </p:txBody>
      </p:sp>
    </p:spTree>
    <p:extLst>
      <p:ext uri="{BB962C8B-B14F-4D97-AF65-F5344CB8AC3E}">
        <p14:creationId xmlns="" xmlns:p14="http://schemas.microsoft.com/office/powerpoint/2010/main" val="159944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6629400"/>
            <a:ext cx="2133600" cy="228600"/>
          </a:xfrm>
        </p:spPr>
        <p:txBody>
          <a:bodyPr/>
          <a:lstStyle/>
          <a:p>
            <a:fld id="{0BA33941-609D-495C-9701-7F9ED25D8032}" type="slidenum">
              <a:rPr lang="en-GB" smtClean="0">
                <a:solidFill>
                  <a:schemeClr val="bg1"/>
                </a:solidFill>
              </a:rPr>
              <a:pPr/>
              <a:t>19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990600" y="131802"/>
            <a:ext cx="5943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MAIN MESSAGE  CONVEYED  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By </a:t>
            </a:r>
            <a:r>
              <a:rPr lang="en-US" altLang="en-US" sz="1400" b="1" dirty="0">
                <a:solidFill>
                  <a:srgbClr val="A50021"/>
                </a:solidFill>
                <a:latin typeface="Calibri" pitchFamily="34" charset="0"/>
              </a:rPr>
              <a:t>Total Sample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914400" y="837990"/>
            <a:ext cx="6552365" cy="5410264"/>
            <a:chOff x="-222" y="-105"/>
            <a:chExt cx="3099" cy="3576"/>
          </a:xfrm>
        </p:grpSpPr>
        <p:graphicFrame>
          <p:nvGraphicFramePr>
            <p:cNvPr id="17" name="Object 81"/>
            <p:cNvGraphicFramePr>
              <a:graphicFrameLocks noChangeAspect="1"/>
            </p:cNvGraphicFramePr>
            <p:nvPr/>
          </p:nvGraphicFramePr>
          <p:xfrm>
            <a:off x="-222" y="-105"/>
            <a:ext cx="3099" cy="35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0" y="890"/>
              <a:ext cx="521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000"/>
                <a:t>    </a:t>
              </a:r>
            </a:p>
          </p:txBody>
        </p:sp>
      </p:grp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3276600" y="6230779"/>
            <a:ext cx="33843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000" b="1" i="1" dirty="0">
                <a:solidFill>
                  <a:srgbClr val="C00000"/>
                </a:solidFill>
              </a:rPr>
              <a:t>Base: </a:t>
            </a:r>
            <a:r>
              <a:rPr lang="en-US" altLang="en-US" sz="1000" b="1" i="1" dirty="0" smtClean="0">
                <a:solidFill>
                  <a:srgbClr val="C00000"/>
                </a:solidFill>
              </a:rPr>
              <a:t>Seen the Advertisement  = 302</a:t>
            </a:r>
            <a:endParaRPr lang="en-US" altLang="en-US" sz="1000" b="1" i="1" dirty="0">
              <a:solidFill>
                <a:srgbClr val="C00000"/>
              </a:solidFill>
            </a:endParaRPr>
          </a:p>
        </p:txBody>
      </p:sp>
      <p:sp>
        <p:nvSpPr>
          <p:cNvPr id="8" name="TextBox 26"/>
          <p:cNvSpPr txBox="1">
            <a:spLocks noChangeArrowheads="1"/>
          </p:cNvSpPr>
          <p:nvPr/>
        </p:nvSpPr>
        <p:spPr bwMode="auto">
          <a:xfrm>
            <a:off x="7467600" y="5392737"/>
            <a:ext cx="2984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000" dirty="0"/>
              <a:t>%</a:t>
            </a:r>
          </a:p>
        </p:txBody>
      </p:sp>
    </p:spTree>
    <p:extLst>
      <p:ext uri="{BB962C8B-B14F-4D97-AF65-F5344CB8AC3E}">
        <p14:creationId xmlns="" xmlns:p14="http://schemas.microsoft.com/office/powerpoint/2010/main" val="187858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3600" y="1823913"/>
            <a:ext cx="598700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dirty="0" smtClean="0">
                <a:solidFill>
                  <a:srgbClr val="002060"/>
                </a:solidFill>
              </a:rPr>
              <a:t>INTRODUCTION</a:t>
            </a:r>
          </a:p>
          <a:p>
            <a:pPr marL="457200" indent="-457200"/>
            <a:endParaRPr lang="en-US" sz="2800" b="1" dirty="0">
              <a:solidFill>
                <a:srgbClr val="002060"/>
              </a:solidFill>
            </a:endParaRPr>
          </a:p>
          <a:p>
            <a:pPr marL="342900" indent="-342900"/>
            <a:r>
              <a:rPr lang="en-US" sz="2400" b="1" dirty="0" smtClean="0">
                <a:solidFill>
                  <a:srgbClr val="002060"/>
                </a:solidFill>
              </a:rPr>
              <a:t>	2.    INFORMATION NEEDS</a:t>
            </a:r>
          </a:p>
          <a:p>
            <a:pPr marL="342900" indent="-342900"/>
            <a:endParaRPr lang="en-US" sz="2800" b="1" dirty="0">
              <a:solidFill>
                <a:srgbClr val="002060"/>
              </a:solidFill>
            </a:endParaRPr>
          </a:p>
          <a:p>
            <a:pPr marL="342900" indent="-342900"/>
            <a:r>
              <a:rPr lang="en-US" sz="2400" b="1" dirty="0" smtClean="0">
                <a:solidFill>
                  <a:srgbClr val="002060"/>
                </a:solidFill>
              </a:rPr>
              <a:t>	       3.    RESEARCH DESIGN</a:t>
            </a:r>
          </a:p>
          <a:p>
            <a:pPr marL="342900" indent="-342900"/>
            <a:endParaRPr lang="en-US" sz="2800" b="1" dirty="0">
              <a:solidFill>
                <a:srgbClr val="002060"/>
              </a:solidFill>
            </a:endParaRPr>
          </a:p>
          <a:p>
            <a:pPr marL="342900" indent="-342900"/>
            <a:r>
              <a:rPr lang="en-US" sz="2400" b="1" dirty="0" smtClean="0">
                <a:solidFill>
                  <a:srgbClr val="002060"/>
                </a:solidFill>
              </a:rPr>
              <a:t>	              4.    SAMPLE PROFILE</a:t>
            </a:r>
          </a:p>
          <a:p>
            <a:pPr marL="342900" indent="-342900"/>
            <a:endParaRPr lang="en-US" sz="2800" b="1" dirty="0">
              <a:solidFill>
                <a:srgbClr val="002060"/>
              </a:solidFill>
            </a:endParaRPr>
          </a:p>
          <a:p>
            <a:pPr marL="342900" indent="-342900"/>
            <a:r>
              <a:rPr lang="en-US" sz="2400" b="1" dirty="0" smtClean="0">
                <a:solidFill>
                  <a:srgbClr val="002060"/>
                </a:solidFill>
              </a:rPr>
              <a:t>	                     5.    FINDINGS AND ANALYSES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934200" y="6629400"/>
            <a:ext cx="2133600" cy="228600"/>
          </a:xfrm>
        </p:spPr>
        <p:txBody>
          <a:bodyPr/>
          <a:lstStyle/>
          <a:p>
            <a:fld id="{0BA33941-609D-495C-9701-7F9ED25D8032}" type="slidenum">
              <a:rPr lang="en-GB" smtClean="0">
                <a:solidFill>
                  <a:schemeClr val="bg1"/>
                </a:solidFill>
              </a:rPr>
              <a:pPr/>
              <a:t>2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2590800" y="304800"/>
            <a:ext cx="4343400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 OF CONTENTS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076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6200" y="963612"/>
            <a:ext cx="90678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90513" indent="-290513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Clr>
                <a:srgbClr val="660033"/>
              </a:buClr>
              <a:buFont typeface="Wingdings" pitchFamily="2" charset="2"/>
              <a:buNone/>
            </a:pP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Top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2 Boxes </a:t>
            </a: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=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69               65                    72                   73                               65                   70                    59                   67</a:t>
            </a:r>
            <a:endParaRPr lang="en-US" altLang="en-US" sz="1000" b="1" dirty="0">
              <a:solidFill>
                <a:srgbClr val="800000"/>
              </a:solidFill>
              <a:latin typeface="Bookman Old Style" pitchFamily="18" charset="0"/>
            </a:endParaRP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91884681"/>
              </p:ext>
            </p:extLst>
          </p:nvPr>
        </p:nvGraphicFramePr>
        <p:xfrm>
          <a:off x="228600" y="1524000"/>
          <a:ext cx="4456112" cy="5126037"/>
        </p:xfrm>
        <a:graphic>
          <a:graphicData uri="http://schemas.openxmlformats.org/presentationml/2006/ole">
            <p:oleObj spid="_x0000_s195586" name="Chart" r:id="rId3" imgW="4333824" imgH="4981631" progId="MSGraph.Chart.8">
              <p:embed followColorScheme="full"/>
            </p:oleObj>
          </a:graphicData>
        </a:graphic>
      </p:graphicFrame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42656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6372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15224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817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7008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82280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905375" y="55602"/>
            <a:ext cx="40862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Informative nature of Advertisement 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&amp; Nationality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609600" y="5284113"/>
            <a:ext cx="10858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Total sample (419) </a:t>
            </a:r>
          </a:p>
        </p:txBody>
      </p:sp>
      <p:sp>
        <p:nvSpPr>
          <p:cNvPr id="28" name="TextBox 6"/>
          <p:cNvSpPr txBox="1">
            <a:spLocks noChangeArrowheads="1"/>
          </p:cNvSpPr>
          <p:nvPr/>
        </p:nvSpPr>
        <p:spPr bwMode="auto">
          <a:xfrm>
            <a:off x="1447800" y="5284113"/>
            <a:ext cx="1250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Kuwaitis</a:t>
            </a:r>
          </a:p>
          <a:p>
            <a:pPr algn="ctr" eaLnBrk="1" hangingPunct="1"/>
            <a:r>
              <a:rPr lang="en-US" altLang="en-US" sz="1100" dirty="0" smtClean="0"/>
              <a:t>(192) </a:t>
            </a:r>
            <a:endParaRPr lang="en-US" altLang="en-US" sz="1100" dirty="0"/>
          </a:p>
        </p:txBody>
      </p:sp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2438400" y="5284113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Arab Expats</a:t>
            </a:r>
          </a:p>
          <a:p>
            <a:pPr algn="ctr" eaLnBrk="1" hangingPunct="1"/>
            <a:r>
              <a:rPr lang="en-US" altLang="en-US" sz="1100" dirty="0" smtClean="0"/>
              <a:t>(157)</a:t>
            </a:r>
            <a:endParaRPr lang="en-US" altLang="en-US" sz="1100" dirty="0"/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179388" y="76201"/>
            <a:ext cx="439261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Impressiveness of Advertisement  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&amp; Nationality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2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629400"/>
            <a:ext cx="2133600" cy="30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0" eaLnBrk="1" hangingPunct="1"/>
            <a:fld id="{0DFE4F02-A902-48FE-89F6-314E3FFD1FAF}" type="slidenum">
              <a:rPr lang="en-GB" altLang="en-US" sz="1000" smtClean="0">
                <a:solidFill>
                  <a:schemeClr val="bg1"/>
                </a:solidFill>
              </a:rPr>
              <a:pPr algn="r" rtl="0" eaLnBrk="1" hangingPunct="1"/>
              <a:t>20</a:t>
            </a:fld>
            <a:endParaRPr lang="en-GB" altLang="en-US" sz="1000" dirty="0" smtClean="0">
              <a:solidFill>
                <a:schemeClr val="bg1"/>
              </a:solidFill>
            </a:endParaRPr>
          </a:p>
        </p:txBody>
      </p: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3429000" y="5284113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Non Arabs</a:t>
            </a:r>
          </a:p>
          <a:p>
            <a:pPr algn="ctr" eaLnBrk="1" hangingPunct="1"/>
            <a:r>
              <a:rPr lang="en-US" altLang="en-US" sz="1100" dirty="0" smtClean="0"/>
              <a:t>(70)</a:t>
            </a:r>
            <a:endParaRPr lang="en-US" altLang="en-US" sz="1100" dirty="0"/>
          </a:p>
        </p:txBody>
      </p:sp>
      <p:graphicFrame>
        <p:nvGraphicFramePr>
          <p:cNvPr id="195588" name="Object 4"/>
          <p:cNvGraphicFramePr>
            <a:graphicFrameLocks noChangeAspect="1"/>
          </p:cNvGraphicFramePr>
          <p:nvPr/>
        </p:nvGraphicFramePr>
        <p:xfrm>
          <a:off x="4687888" y="1295400"/>
          <a:ext cx="4456112" cy="5126037"/>
        </p:xfrm>
        <a:graphic>
          <a:graphicData uri="http://schemas.openxmlformats.org/presentationml/2006/ole">
            <p:oleObj spid="_x0000_s195588" name="Chart" r:id="rId4" imgW="4333824" imgH="4981631" progId="MSGraph.Chart.8">
              <p:embed followColorScheme="full"/>
            </p:oleObj>
          </a:graphicData>
        </a:graphic>
      </p:graphicFrame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5105400" y="5257800"/>
            <a:ext cx="10858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Total sample (419) </a:t>
            </a:r>
          </a:p>
        </p:txBody>
      </p:sp>
      <p:sp>
        <p:nvSpPr>
          <p:cNvPr id="31" name="TextBox 6"/>
          <p:cNvSpPr txBox="1">
            <a:spLocks noChangeArrowheads="1"/>
          </p:cNvSpPr>
          <p:nvPr/>
        </p:nvSpPr>
        <p:spPr bwMode="auto">
          <a:xfrm>
            <a:off x="5943600" y="5257800"/>
            <a:ext cx="1250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Kuwaitis</a:t>
            </a:r>
          </a:p>
          <a:p>
            <a:pPr algn="ctr" eaLnBrk="1" hangingPunct="1"/>
            <a:r>
              <a:rPr lang="en-US" altLang="en-US" sz="1100" dirty="0" smtClean="0"/>
              <a:t>(192) </a:t>
            </a:r>
            <a:endParaRPr lang="en-US" altLang="en-US" sz="1100" dirty="0"/>
          </a:p>
        </p:txBody>
      </p:sp>
      <p:sp>
        <p:nvSpPr>
          <p:cNvPr id="32" name="TextBox 6"/>
          <p:cNvSpPr txBox="1">
            <a:spLocks noChangeArrowheads="1"/>
          </p:cNvSpPr>
          <p:nvPr/>
        </p:nvSpPr>
        <p:spPr bwMode="auto">
          <a:xfrm>
            <a:off x="6934200" y="5257800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Arab Expats</a:t>
            </a:r>
          </a:p>
          <a:p>
            <a:pPr algn="ctr" eaLnBrk="1" hangingPunct="1"/>
            <a:r>
              <a:rPr lang="en-US" altLang="en-US" sz="1100" dirty="0" smtClean="0"/>
              <a:t>(157)</a:t>
            </a:r>
            <a:endParaRPr lang="en-US" altLang="en-US" sz="1100" dirty="0"/>
          </a:p>
        </p:txBody>
      </p:sp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7924800" y="5257800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Non Arabs</a:t>
            </a:r>
          </a:p>
          <a:p>
            <a:pPr algn="ctr" eaLnBrk="1" hangingPunct="1"/>
            <a:r>
              <a:rPr lang="en-US" altLang="en-US" sz="1100" dirty="0" smtClean="0"/>
              <a:t>(70)</a:t>
            </a:r>
            <a:endParaRPr lang="en-US" altLang="en-US" sz="1100" dirty="0"/>
          </a:p>
        </p:txBody>
      </p:sp>
    </p:spTree>
    <p:extLst>
      <p:ext uri="{BB962C8B-B14F-4D97-AF65-F5344CB8AC3E}">
        <p14:creationId xmlns="" xmlns:p14="http://schemas.microsoft.com/office/powerpoint/2010/main" val="130965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6200" y="963612"/>
            <a:ext cx="90678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90513" indent="-290513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Clr>
                <a:srgbClr val="660033"/>
              </a:buClr>
              <a:buFont typeface="Wingdings" pitchFamily="2" charset="2"/>
              <a:buNone/>
            </a:pP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Top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2 Boxes </a:t>
            </a: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=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76               73                    88                   59                               75                   82                   66                   77</a:t>
            </a:r>
            <a:endParaRPr lang="en-US" altLang="en-US" sz="1000" b="1" dirty="0">
              <a:solidFill>
                <a:srgbClr val="800000"/>
              </a:solidFill>
              <a:latin typeface="Bookman Old Style" pitchFamily="18" charset="0"/>
            </a:endParaRP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91884681"/>
              </p:ext>
            </p:extLst>
          </p:nvPr>
        </p:nvGraphicFramePr>
        <p:xfrm>
          <a:off x="201613" y="1350962"/>
          <a:ext cx="4456112" cy="5126037"/>
        </p:xfrm>
        <a:graphic>
          <a:graphicData uri="http://schemas.openxmlformats.org/presentationml/2006/ole">
            <p:oleObj spid="_x0000_s246786" name="Chart" r:id="rId3" imgW="4333824" imgH="4981631" progId="MSGraph.Chart.8">
              <p:embed followColorScheme="full"/>
            </p:oleObj>
          </a:graphicData>
        </a:graphic>
      </p:graphicFrame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42656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6372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15224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817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7008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82280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609600" y="5284113"/>
            <a:ext cx="10858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Total sample (419) </a:t>
            </a:r>
          </a:p>
        </p:txBody>
      </p:sp>
      <p:sp>
        <p:nvSpPr>
          <p:cNvPr id="28" name="TextBox 6"/>
          <p:cNvSpPr txBox="1">
            <a:spLocks noChangeArrowheads="1"/>
          </p:cNvSpPr>
          <p:nvPr/>
        </p:nvSpPr>
        <p:spPr bwMode="auto">
          <a:xfrm>
            <a:off x="1447800" y="5284113"/>
            <a:ext cx="1250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Kuwaitis</a:t>
            </a:r>
          </a:p>
          <a:p>
            <a:pPr algn="ctr" eaLnBrk="1" hangingPunct="1"/>
            <a:r>
              <a:rPr lang="en-US" altLang="en-US" sz="1100" dirty="0" smtClean="0"/>
              <a:t>(192) </a:t>
            </a:r>
            <a:endParaRPr lang="en-US" altLang="en-US" sz="1100" dirty="0"/>
          </a:p>
        </p:txBody>
      </p:sp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2438400" y="5284113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Arab Expats</a:t>
            </a:r>
          </a:p>
          <a:p>
            <a:pPr algn="ctr" eaLnBrk="1" hangingPunct="1"/>
            <a:r>
              <a:rPr lang="en-US" altLang="en-US" sz="1100" dirty="0" smtClean="0"/>
              <a:t>(157)</a:t>
            </a:r>
            <a:endParaRPr lang="en-US" altLang="en-US" sz="1100" dirty="0"/>
          </a:p>
        </p:txBody>
      </p:sp>
      <p:sp>
        <p:nvSpPr>
          <p:cNvPr id="2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629400"/>
            <a:ext cx="2133600" cy="30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0" eaLnBrk="1" hangingPunct="1"/>
            <a:fld id="{0DFE4F02-A902-48FE-89F6-314E3FFD1FAF}" type="slidenum">
              <a:rPr lang="en-GB" altLang="en-US" sz="1000" smtClean="0">
                <a:solidFill>
                  <a:schemeClr val="bg1"/>
                </a:solidFill>
              </a:rPr>
              <a:pPr algn="r" rtl="0" eaLnBrk="1" hangingPunct="1"/>
              <a:t>21</a:t>
            </a:fld>
            <a:endParaRPr lang="en-GB" altLang="en-US" sz="1000" dirty="0" smtClean="0">
              <a:solidFill>
                <a:schemeClr val="bg1"/>
              </a:solidFill>
            </a:endParaRPr>
          </a:p>
        </p:txBody>
      </p: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3429000" y="5284113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Non Arabs</a:t>
            </a:r>
          </a:p>
          <a:p>
            <a:pPr algn="ctr" eaLnBrk="1" hangingPunct="1"/>
            <a:r>
              <a:rPr lang="en-US" altLang="en-US" sz="1100" dirty="0" smtClean="0"/>
              <a:t>(70)</a:t>
            </a:r>
            <a:endParaRPr lang="en-US" altLang="en-US" sz="1100" dirty="0"/>
          </a:p>
        </p:txBody>
      </p:sp>
      <p:graphicFrame>
        <p:nvGraphicFramePr>
          <p:cNvPr id="195588" name="Object 4"/>
          <p:cNvGraphicFramePr>
            <a:graphicFrameLocks noChangeAspect="1"/>
          </p:cNvGraphicFramePr>
          <p:nvPr/>
        </p:nvGraphicFramePr>
        <p:xfrm>
          <a:off x="4687888" y="1350963"/>
          <a:ext cx="4456112" cy="5126037"/>
        </p:xfrm>
        <a:graphic>
          <a:graphicData uri="http://schemas.openxmlformats.org/presentationml/2006/ole">
            <p:oleObj spid="_x0000_s246787" name="Chart" r:id="rId4" imgW="4333824" imgH="4981631" progId="MSGraph.Chart.8">
              <p:embed followColorScheme="full"/>
            </p:oleObj>
          </a:graphicData>
        </a:graphic>
      </p:graphicFrame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5105400" y="5257800"/>
            <a:ext cx="10858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Total sample (419) </a:t>
            </a:r>
          </a:p>
        </p:txBody>
      </p:sp>
      <p:sp>
        <p:nvSpPr>
          <p:cNvPr id="31" name="TextBox 6"/>
          <p:cNvSpPr txBox="1">
            <a:spLocks noChangeArrowheads="1"/>
          </p:cNvSpPr>
          <p:nvPr/>
        </p:nvSpPr>
        <p:spPr bwMode="auto">
          <a:xfrm>
            <a:off x="5943600" y="5257800"/>
            <a:ext cx="1250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Kuwaitis</a:t>
            </a:r>
          </a:p>
          <a:p>
            <a:pPr algn="ctr" eaLnBrk="1" hangingPunct="1"/>
            <a:r>
              <a:rPr lang="en-US" altLang="en-US" sz="1100" dirty="0" smtClean="0"/>
              <a:t>(192) </a:t>
            </a:r>
            <a:endParaRPr lang="en-US" altLang="en-US" sz="1100" dirty="0"/>
          </a:p>
        </p:txBody>
      </p:sp>
      <p:sp>
        <p:nvSpPr>
          <p:cNvPr id="32" name="TextBox 6"/>
          <p:cNvSpPr txBox="1">
            <a:spLocks noChangeArrowheads="1"/>
          </p:cNvSpPr>
          <p:nvPr/>
        </p:nvSpPr>
        <p:spPr bwMode="auto">
          <a:xfrm>
            <a:off x="6934200" y="5257800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Arab Expats</a:t>
            </a:r>
          </a:p>
          <a:p>
            <a:pPr algn="ctr" eaLnBrk="1" hangingPunct="1"/>
            <a:r>
              <a:rPr lang="en-US" altLang="en-US" sz="1100" dirty="0" smtClean="0"/>
              <a:t>(157)</a:t>
            </a:r>
            <a:endParaRPr lang="en-US" altLang="en-US" sz="1100" dirty="0"/>
          </a:p>
        </p:txBody>
      </p:sp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7924800" y="5257800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Non Arabs</a:t>
            </a:r>
          </a:p>
          <a:p>
            <a:pPr algn="ctr" eaLnBrk="1" hangingPunct="1"/>
            <a:r>
              <a:rPr lang="en-US" altLang="en-US" sz="1100" dirty="0" smtClean="0"/>
              <a:t>(70)</a:t>
            </a:r>
            <a:endParaRPr lang="en-US" altLang="en-US" sz="1100" dirty="0"/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179388" y="76200"/>
            <a:ext cx="43053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Credibility of the Advertisement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&amp; Nationality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4724400" y="76200"/>
            <a:ext cx="40862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Ease of understanding the Advertisement 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&amp; Nationality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965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6200" y="963612"/>
            <a:ext cx="90678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90513" indent="-290513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Clr>
                <a:srgbClr val="660033"/>
              </a:buClr>
              <a:buFont typeface="Wingdings" pitchFamily="2" charset="2"/>
              <a:buNone/>
            </a:pP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Top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2 Boxes </a:t>
            </a: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=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74               67                    83                   72                               75                   76                    76                   65</a:t>
            </a:r>
            <a:endParaRPr lang="en-US" altLang="en-US" sz="1000" b="1" dirty="0">
              <a:solidFill>
                <a:srgbClr val="800000"/>
              </a:solidFill>
              <a:latin typeface="Bookman Old Style" pitchFamily="18" charset="0"/>
            </a:endParaRP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91884681"/>
              </p:ext>
            </p:extLst>
          </p:nvPr>
        </p:nvGraphicFramePr>
        <p:xfrm>
          <a:off x="201613" y="1350962"/>
          <a:ext cx="4456112" cy="5126037"/>
        </p:xfrm>
        <a:graphic>
          <a:graphicData uri="http://schemas.openxmlformats.org/presentationml/2006/ole">
            <p:oleObj spid="_x0000_s247810" name="Chart" r:id="rId3" imgW="4333824" imgH="4981631" progId="MSGraph.Chart.8">
              <p:embed followColorScheme="full"/>
            </p:oleObj>
          </a:graphicData>
        </a:graphic>
      </p:graphicFrame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42656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6372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15224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817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7008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82280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609600" y="5284113"/>
            <a:ext cx="10858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Total sample (419) </a:t>
            </a:r>
          </a:p>
        </p:txBody>
      </p:sp>
      <p:sp>
        <p:nvSpPr>
          <p:cNvPr id="28" name="TextBox 6"/>
          <p:cNvSpPr txBox="1">
            <a:spLocks noChangeArrowheads="1"/>
          </p:cNvSpPr>
          <p:nvPr/>
        </p:nvSpPr>
        <p:spPr bwMode="auto">
          <a:xfrm>
            <a:off x="1447800" y="5284113"/>
            <a:ext cx="1250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Kuwaitis</a:t>
            </a:r>
          </a:p>
          <a:p>
            <a:pPr algn="ctr" eaLnBrk="1" hangingPunct="1"/>
            <a:r>
              <a:rPr lang="en-US" altLang="en-US" sz="1100" dirty="0" smtClean="0"/>
              <a:t>(192) </a:t>
            </a:r>
            <a:endParaRPr lang="en-US" altLang="en-US" sz="1100" dirty="0"/>
          </a:p>
        </p:txBody>
      </p:sp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2438400" y="5284113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Arab Expats</a:t>
            </a:r>
          </a:p>
          <a:p>
            <a:pPr algn="ctr" eaLnBrk="1" hangingPunct="1"/>
            <a:r>
              <a:rPr lang="en-US" altLang="en-US" sz="1100" dirty="0" smtClean="0"/>
              <a:t>(157)</a:t>
            </a:r>
            <a:endParaRPr lang="en-US" altLang="en-US" sz="1100" dirty="0"/>
          </a:p>
        </p:txBody>
      </p:sp>
      <p:sp>
        <p:nvSpPr>
          <p:cNvPr id="2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629400"/>
            <a:ext cx="2133600" cy="30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0" eaLnBrk="1" hangingPunct="1"/>
            <a:fld id="{0DFE4F02-A902-48FE-89F6-314E3FFD1FAF}" type="slidenum">
              <a:rPr lang="en-GB" altLang="en-US" sz="1000" smtClean="0">
                <a:solidFill>
                  <a:schemeClr val="bg1"/>
                </a:solidFill>
              </a:rPr>
              <a:pPr algn="r" rtl="0" eaLnBrk="1" hangingPunct="1"/>
              <a:t>22</a:t>
            </a:fld>
            <a:endParaRPr lang="en-GB" altLang="en-US" sz="1000" dirty="0" smtClean="0">
              <a:solidFill>
                <a:schemeClr val="bg1"/>
              </a:solidFill>
            </a:endParaRPr>
          </a:p>
        </p:txBody>
      </p: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3429000" y="5284113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Non Arabs</a:t>
            </a:r>
          </a:p>
          <a:p>
            <a:pPr algn="ctr" eaLnBrk="1" hangingPunct="1"/>
            <a:r>
              <a:rPr lang="en-US" altLang="en-US" sz="1100" dirty="0" smtClean="0"/>
              <a:t>(70)</a:t>
            </a:r>
            <a:endParaRPr lang="en-US" altLang="en-US" sz="1100" dirty="0"/>
          </a:p>
        </p:txBody>
      </p:sp>
      <p:graphicFrame>
        <p:nvGraphicFramePr>
          <p:cNvPr id="195588" name="Object 4"/>
          <p:cNvGraphicFramePr>
            <a:graphicFrameLocks noChangeAspect="1"/>
          </p:cNvGraphicFramePr>
          <p:nvPr/>
        </p:nvGraphicFramePr>
        <p:xfrm>
          <a:off x="4687888" y="1295400"/>
          <a:ext cx="4456112" cy="5126037"/>
        </p:xfrm>
        <a:graphic>
          <a:graphicData uri="http://schemas.openxmlformats.org/presentationml/2006/ole">
            <p:oleObj spid="_x0000_s247811" name="Chart" r:id="rId4" imgW="4333824" imgH="4981631" progId="MSGraph.Chart.8">
              <p:embed followColorScheme="full"/>
            </p:oleObj>
          </a:graphicData>
        </a:graphic>
      </p:graphicFrame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5105400" y="5257800"/>
            <a:ext cx="10858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Total sample (419) </a:t>
            </a:r>
          </a:p>
        </p:txBody>
      </p:sp>
      <p:sp>
        <p:nvSpPr>
          <p:cNvPr id="31" name="TextBox 6"/>
          <p:cNvSpPr txBox="1">
            <a:spLocks noChangeArrowheads="1"/>
          </p:cNvSpPr>
          <p:nvPr/>
        </p:nvSpPr>
        <p:spPr bwMode="auto">
          <a:xfrm>
            <a:off x="5943600" y="5257800"/>
            <a:ext cx="1250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Kuwaitis</a:t>
            </a:r>
          </a:p>
          <a:p>
            <a:pPr algn="ctr" eaLnBrk="1" hangingPunct="1"/>
            <a:r>
              <a:rPr lang="en-US" altLang="en-US" sz="1100" dirty="0" smtClean="0"/>
              <a:t>(192) </a:t>
            </a:r>
            <a:endParaRPr lang="en-US" altLang="en-US" sz="1100" dirty="0"/>
          </a:p>
        </p:txBody>
      </p:sp>
      <p:sp>
        <p:nvSpPr>
          <p:cNvPr id="32" name="TextBox 6"/>
          <p:cNvSpPr txBox="1">
            <a:spLocks noChangeArrowheads="1"/>
          </p:cNvSpPr>
          <p:nvPr/>
        </p:nvSpPr>
        <p:spPr bwMode="auto">
          <a:xfrm>
            <a:off x="6934200" y="5257800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Arab Expats</a:t>
            </a:r>
          </a:p>
          <a:p>
            <a:pPr algn="ctr" eaLnBrk="1" hangingPunct="1"/>
            <a:r>
              <a:rPr lang="en-US" altLang="en-US" sz="1100" dirty="0" smtClean="0"/>
              <a:t>(157)</a:t>
            </a:r>
            <a:endParaRPr lang="en-US" altLang="en-US" sz="1100" dirty="0"/>
          </a:p>
        </p:txBody>
      </p:sp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7924800" y="5257800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Non Arabs</a:t>
            </a:r>
          </a:p>
          <a:p>
            <a:pPr algn="ctr" eaLnBrk="1" hangingPunct="1"/>
            <a:r>
              <a:rPr lang="en-US" altLang="en-US" sz="1100" dirty="0" smtClean="0"/>
              <a:t>(70)</a:t>
            </a:r>
            <a:endParaRPr lang="en-US" altLang="en-US" sz="1100" dirty="0"/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179388" y="76200"/>
            <a:ext cx="40862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Effectiveness of Advertisement 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&amp; Nationality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4905375" y="55602"/>
            <a:ext cx="40862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Colors used in Advertisement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&amp; Nationality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965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6200" y="963612"/>
            <a:ext cx="90678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90513" indent="-290513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Clr>
                <a:srgbClr val="660033"/>
              </a:buClr>
              <a:buFont typeface="Wingdings" pitchFamily="2" charset="2"/>
              <a:buNone/>
            </a:pP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Top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2 Boxes </a:t>
            </a: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=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73               76                    73                  66                               73                    76                    71                   65</a:t>
            </a:r>
            <a:endParaRPr lang="en-US" altLang="en-US" sz="1000" b="1" dirty="0">
              <a:solidFill>
                <a:srgbClr val="800000"/>
              </a:solidFill>
              <a:latin typeface="Bookman Old Style" pitchFamily="18" charset="0"/>
            </a:endParaRP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91884681"/>
              </p:ext>
            </p:extLst>
          </p:nvPr>
        </p:nvGraphicFramePr>
        <p:xfrm>
          <a:off x="201613" y="1350962"/>
          <a:ext cx="4456112" cy="5126037"/>
        </p:xfrm>
        <a:graphic>
          <a:graphicData uri="http://schemas.openxmlformats.org/presentationml/2006/ole">
            <p:oleObj spid="_x0000_s248834" name="Chart" r:id="rId3" imgW="4333824" imgH="4981631" progId="MSGraph.Chart.8">
              <p:embed followColorScheme="full"/>
            </p:oleObj>
          </a:graphicData>
        </a:graphic>
      </p:graphicFrame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42656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6372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15224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817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7008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82280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609600" y="5284113"/>
            <a:ext cx="10858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Total sample (419) </a:t>
            </a:r>
          </a:p>
        </p:txBody>
      </p:sp>
      <p:sp>
        <p:nvSpPr>
          <p:cNvPr id="28" name="TextBox 6"/>
          <p:cNvSpPr txBox="1">
            <a:spLocks noChangeArrowheads="1"/>
          </p:cNvSpPr>
          <p:nvPr/>
        </p:nvSpPr>
        <p:spPr bwMode="auto">
          <a:xfrm>
            <a:off x="1447800" y="5284113"/>
            <a:ext cx="1250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Kuwaitis</a:t>
            </a:r>
          </a:p>
          <a:p>
            <a:pPr algn="ctr" eaLnBrk="1" hangingPunct="1"/>
            <a:r>
              <a:rPr lang="en-US" altLang="en-US" sz="1100" dirty="0" smtClean="0"/>
              <a:t>(192) </a:t>
            </a:r>
            <a:endParaRPr lang="en-US" altLang="en-US" sz="1100" dirty="0"/>
          </a:p>
        </p:txBody>
      </p:sp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2438400" y="5284113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Arab Expats</a:t>
            </a:r>
          </a:p>
          <a:p>
            <a:pPr algn="ctr" eaLnBrk="1" hangingPunct="1"/>
            <a:r>
              <a:rPr lang="en-US" altLang="en-US" sz="1100" dirty="0" smtClean="0"/>
              <a:t>(157)</a:t>
            </a:r>
            <a:endParaRPr lang="en-US" altLang="en-US" sz="1100" dirty="0"/>
          </a:p>
        </p:txBody>
      </p:sp>
      <p:sp>
        <p:nvSpPr>
          <p:cNvPr id="2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629400"/>
            <a:ext cx="2133600" cy="30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0" eaLnBrk="1" hangingPunct="1"/>
            <a:fld id="{0DFE4F02-A902-48FE-89F6-314E3FFD1FAF}" type="slidenum">
              <a:rPr lang="en-GB" altLang="en-US" sz="1000" smtClean="0">
                <a:solidFill>
                  <a:schemeClr val="bg1"/>
                </a:solidFill>
              </a:rPr>
              <a:pPr algn="r" rtl="0" eaLnBrk="1" hangingPunct="1"/>
              <a:t>23</a:t>
            </a:fld>
            <a:endParaRPr lang="en-GB" altLang="en-US" sz="1000" dirty="0" smtClean="0">
              <a:solidFill>
                <a:schemeClr val="bg1"/>
              </a:solidFill>
            </a:endParaRPr>
          </a:p>
        </p:txBody>
      </p: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3429000" y="5284113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Non Arabs</a:t>
            </a:r>
          </a:p>
          <a:p>
            <a:pPr algn="ctr" eaLnBrk="1" hangingPunct="1"/>
            <a:r>
              <a:rPr lang="en-US" altLang="en-US" sz="1100" dirty="0" smtClean="0"/>
              <a:t>(70)</a:t>
            </a:r>
            <a:endParaRPr lang="en-US" altLang="en-US" sz="1100" dirty="0"/>
          </a:p>
        </p:txBody>
      </p:sp>
      <p:graphicFrame>
        <p:nvGraphicFramePr>
          <p:cNvPr id="195588" name="Object 4"/>
          <p:cNvGraphicFramePr>
            <a:graphicFrameLocks noChangeAspect="1"/>
          </p:cNvGraphicFramePr>
          <p:nvPr/>
        </p:nvGraphicFramePr>
        <p:xfrm>
          <a:off x="4687888" y="1295400"/>
          <a:ext cx="4456112" cy="5126037"/>
        </p:xfrm>
        <a:graphic>
          <a:graphicData uri="http://schemas.openxmlformats.org/presentationml/2006/ole">
            <p:oleObj spid="_x0000_s248835" name="Chart" r:id="rId4" imgW="4333824" imgH="4981631" progId="MSGraph.Chart.8">
              <p:embed followColorScheme="full"/>
            </p:oleObj>
          </a:graphicData>
        </a:graphic>
      </p:graphicFrame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5105400" y="5257800"/>
            <a:ext cx="10858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Total sample (419) </a:t>
            </a:r>
          </a:p>
        </p:txBody>
      </p:sp>
      <p:sp>
        <p:nvSpPr>
          <p:cNvPr id="31" name="TextBox 6"/>
          <p:cNvSpPr txBox="1">
            <a:spLocks noChangeArrowheads="1"/>
          </p:cNvSpPr>
          <p:nvPr/>
        </p:nvSpPr>
        <p:spPr bwMode="auto">
          <a:xfrm>
            <a:off x="5943600" y="5257800"/>
            <a:ext cx="1250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Kuwaitis</a:t>
            </a:r>
          </a:p>
          <a:p>
            <a:pPr algn="ctr" eaLnBrk="1" hangingPunct="1"/>
            <a:r>
              <a:rPr lang="en-US" altLang="en-US" sz="1100" dirty="0" smtClean="0"/>
              <a:t>(192) </a:t>
            </a:r>
            <a:endParaRPr lang="en-US" altLang="en-US" sz="1100" dirty="0"/>
          </a:p>
        </p:txBody>
      </p:sp>
      <p:sp>
        <p:nvSpPr>
          <p:cNvPr id="32" name="TextBox 6"/>
          <p:cNvSpPr txBox="1">
            <a:spLocks noChangeArrowheads="1"/>
          </p:cNvSpPr>
          <p:nvPr/>
        </p:nvSpPr>
        <p:spPr bwMode="auto">
          <a:xfrm>
            <a:off x="6934200" y="5257800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Arab Expats</a:t>
            </a:r>
          </a:p>
          <a:p>
            <a:pPr algn="ctr" eaLnBrk="1" hangingPunct="1"/>
            <a:r>
              <a:rPr lang="en-US" altLang="en-US" sz="1100" dirty="0" smtClean="0"/>
              <a:t>(157)</a:t>
            </a:r>
            <a:endParaRPr lang="en-US" altLang="en-US" sz="1100" dirty="0"/>
          </a:p>
        </p:txBody>
      </p:sp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7924800" y="5257800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Non Arabs</a:t>
            </a:r>
          </a:p>
          <a:p>
            <a:pPr algn="ctr" eaLnBrk="1" hangingPunct="1"/>
            <a:r>
              <a:rPr lang="en-US" altLang="en-US" sz="1100" dirty="0" smtClean="0"/>
              <a:t>(70)</a:t>
            </a:r>
            <a:endParaRPr lang="en-US" altLang="en-US" sz="1100" dirty="0"/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179388" y="76200"/>
            <a:ext cx="40862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Way of writing the Advertisement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&amp; Nationality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4905375" y="55602"/>
            <a:ext cx="40862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Pictures in the Advertisement 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&amp; Nationality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965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3941-609D-495C-9701-7F9ED25D8032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743200" y="228600"/>
            <a:ext cx="3505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Overall rating of the Advertisement </a:t>
            </a:r>
          </a:p>
          <a:p>
            <a:pPr algn="ctr"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&amp; Nationality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1219200" y="963612"/>
            <a:ext cx="57150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90513" indent="-290513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Clr>
                <a:srgbClr val="660033"/>
              </a:buClr>
              <a:buFont typeface="Wingdings" pitchFamily="2" charset="2"/>
              <a:buNone/>
            </a:pP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Top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2 Boxes </a:t>
            </a: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=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                   82                    81                  84                   83      </a:t>
            </a:r>
            <a:endParaRPr lang="en-US" altLang="en-US" sz="1000" b="1" dirty="0">
              <a:solidFill>
                <a:srgbClr val="800000"/>
              </a:solidFill>
              <a:latin typeface="Bookman Old Style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325688" y="1295400"/>
          <a:ext cx="4456112" cy="5126037"/>
        </p:xfrm>
        <a:graphic>
          <a:graphicData uri="http://schemas.openxmlformats.org/presentationml/2006/ole">
            <p:oleObj spid="_x0000_s236545" name="Chart" r:id="rId3" imgW="4333824" imgH="4981631" progId="MSGraph.Chart.8">
              <p:embed followColorScheme="full"/>
            </p:oleObj>
          </a:graphicData>
        </a:graphic>
      </p:graphicFrame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743200" y="5181600"/>
            <a:ext cx="10858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Total sample (419)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81400" y="5181600"/>
            <a:ext cx="1250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Kuwaitis</a:t>
            </a:r>
          </a:p>
          <a:p>
            <a:pPr algn="ctr" eaLnBrk="1" hangingPunct="1"/>
            <a:r>
              <a:rPr lang="en-US" altLang="en-US" sz="1100" dirty="0" smtClean="0"/>
              <a:t>(192) </a:t>
            </a:r>
            <a:endParaRPr lang="en-US" altLang="en-US" sz="1100" dirty="0"/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4572000" y="5181600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Arab Expats</a:t>
            </a:r>
          </a:p>
          <a:p>
            <a:pPr algn="ctr" eaLnBrk="1" hangingPunct="1"/>
            <a:r>
              <a:rPr lang="en-US" altLang="en-US" sz="1100" dirty="0" smtClean="0"/>
              <a:t>(157)</a:t>
            </a:r>
            <a:endParaRPr lang="en-US" altLang="en-US" sz="1100" dirty="0"/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5562600" y="5181600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Non Arabs</a:t>
            </a:r>
          </a:p>
          <a:p>
            <a:pPr algn="ctr" eaLnBrk="1" hangingPunct="1"/>
            <a:r>
              <a:rPr lang="en-US" altLang="en-US" sz="1100" dirty="0" smtClean="0"/>
              <a:t>(70)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6629400"/>
            <a:ext cx="2133600" cy="228600"/>
          </a:xfrm>
        </p:spPr>
        <p:txBody>
          <a:bodyPr/>
          <a:lstStyle/>
          <a:p>
            <a:fld id="{0BA33941-609D-495C-9701-7F9ED25D8032}" type="slidenum">
              <a:rPr lang="en-GB" smtClean="0">
                <a:solidFill>
                  <a:schemeClr val="bg1"/>
                </a:solidFill>
              </a:rPr>
              <a:pPr/>
              <a:t>25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79388" y="131763"/>
            <a:ext cx="89646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REASONS FOR DISLIKING  THE ADVERTISEMENT 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By </a:t>
            </a:r>
            <a:r>
              <a:rPr lang="en-US" altLang="en-US" sz="1400" b="1" dirty="0">
                <a:solidFill>
                  <a:srgbClr val="A50021"/>
                </a:solidFill>
                <a:latin typeface="Calibri" pitchFamily="34" charset="0"/>
              </a:rPr>
              <a:t>Total Sample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143000" y="837990"/>
            <a:ext cx="6552365" cy="5410264"/>
            <a:chOff x="-42" y="-105"/>
            <a:chExt cx="3099" cy="3576"/>
          </a:xfrm>
        </p:grpSpPr>
        <p:graphicFrame>
          <p:nvGraphicFramePr>
            <p:cNvPr id="17" name="Object 81"/>
            <p:cNvGraphicFramePr>
              <a:graphicFrameLocks noChangeAspect="1"/>
            </p:cNvGraphicFramePr>
            <p:nvPr/>
          </p:nvGraphicFramePr>
          <p:xfrm>
            <a:off x="-42" y="-105"/>
            <a:ext cx="3099" cy="35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0" y="890"/>
              <a:ext cx="521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000"/>
                <a:t>    </a:t>
              </a:r>
            </a:p>
          </p:txBody>
        </p:sp>
      </p:grp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3276600" y="6230779"/>
            <a:ext cx="33843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000" b="1" i="1" dirty="0">
                <a:solidFill>
                  <a:srgbClr val="C00000"/>
                </a:solidFill>
              </a:rPr>
              <a:t>Base: </a:t>
            </a:r>
            <a:r>
              <a:rPr lang="en-US" altLang="en-US" sz="1000" b="1" i="1" dirty="0" smtClean="0">
                <a:solidFill>
                  <a:srgbClr val="C00000"/>
                </a:solidFill>
              </a:rPr>
              <a:t>Average / Disliked the advertisement = 75</a:t>
            </a:r>
            <a:endParaRPr lang="en-US" altLang="en-US" sz="1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858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3941-609D-495C-9701-7F9ED25D8032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192514" name="Picture 2" descr="C:\Users\msnoj2\Desktop\Nasser sports AD recall\RAI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1777" y="0"/>
            <a:ext cx="4520445" cy="6858000"/>
          </a:xfrm>
          <a:prstGeom prst="rect">
            <a:avLst/>
          </a:prstGeom>
          <a:noFill/>
        </p:spPr>
      </p:pic>
      <p:sp>
        <p:nvSpPr>
          <p:cNvPr id="5" name="Right Arrow Callout 4"/>
          <p:cNvSpPr/>
          <p:nvPr/>
        </p:nvSpPr>
        <p:spPr>
          <a:xfrm>
            <a:off x="533400" y="1295400"/>
            <a:ext cx="1600200" cy="3733800"/>
          </a:xfrm>
          <a:prstGeom prst="rightArrowCallout">
            <a:avLst>
              <a:gd name="adj1" fmla="val 18754"/>
              <a:gd name="adj2" fmla="val 72961"/>
              <a:gd name="adj3" fmla="val 41074"/>
              <a:gd name="adj4" fmla="val 4393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D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V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E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R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T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I 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S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E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M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E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N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2514600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2</a:t>
            </a:r>
            <a:endParaRPr lang="en-US" sz="66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52400" y="208002"/>
            <a:ext cx="6324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Incidence of having seen/heard  Nasser  Sports advertisement – AD  2 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By </a:t>
            </a:r>
            <a:r>
              <a:rPr lang="en-US" altLang="en-US" sz="1400" b="1" dirty="0">
                <a:solidFill>
                  <a:srgbClr val="A50021"/>
                </a:solidFill>
                <a:latin typeface="Calibri" pitchFamily="34" charset="0"/>
              </a:rPr>
              <a:t>Total </a:t>
            </a:r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Sample,  &amp; Nationality 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12" name="TextBox 26"/>
          <p:cNvSpPr txBox="1">
            <a:spLocks noChangeArrowheads="1"/>
          </p:cNvSpPr>
          <p:nvPr/>
        </p:nvSpPr>
        <p:spPr bwMode="auto">
          <a:xfrm>
            <a:off x="463550" y="2039937"/>
            <a:ext cx="2984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000" dirty="0"/>
              <a:t>%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141278373"/>
              </p:ext>
            </p:extLst>
          </p:nvPr>
        </p:nvGraphicFramePr>
        <p:xfrm>
          <a:off x="457200" y="1562100"/>
          <a:ext cx="8258175" cy="4695825"/>
        </p:xfrm>
        <a:graphic>
          <a:graphicData uri="http://schemas.openxmlformats.org/presentationml/2006/ole">
            <p:oleObj spid="_x0000_s261122" name="Chart" r:id="rId3" imgW="7648592" imgH="4343459" progId="MSGraph.Chart.8">
              <p:embed followColorScheme="full"/>
            </p:oleObj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6629400"/>
            <a:ext cx="2133600" cy="304800"/>
          </a:xfrm>
        </p:spPr>
        <p:txBody>
          <a:bodyPr/>
          <a:lstStyle/>
          <a:p>
            <a:fld id="{0BA33941-609D-495C-9701-7F9ED25D8032}" type="slidenum">
              <a:rPr lang="en-GB" smtClean="0">
                <a:solidFill>
                  <a:schemeClr val="bg1"/>
                </a:solidFill>
              </a:rPr>
              <a:pPr/>
              <a:t>27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3505200" y="6306979"/>
            <a:ext cx="182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000" b="1" i="1" dirty="0">
                <a:solidFill>
                  <a:srgbClr val="C00000"/>
                </a:solidFill>
              </a:rPr>
              <a:t>Base: </a:t>
            </a:r>
            <a:r>
              <a:rPr lang="en-US" altLang="en-US" sz="1000" b="1" i="1" dirty="0" smtClean="0">
                <a:solidFill>
                  <a:srgbClr val="C00000"/>
                </a:solidFill>
              </a:rPr>
              <a:t> Total Sample = 419</a:t>
            </a:r>
            <a:endParaRPr lang="en-US" altLang="en-US" sz="1000" b="1" i="1" dirty="0">
              <a:solidFill>
                <a:srgbClr val="C00000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52400" y="914400"/>
            <a:ext cx="8763000" cy="27699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r>
              <a:rPr kumimoji="1" lang="en-US" sz="1200" dirty="0" smtClean="0">
                <a:latin typeface="Book Antiqua" pitchFamily="18" charset="0"/>
              </a:rPr>
              <a:t>About  (42%) recall this advertisement. This is highest among  Kuwaitis (47%) as opposed to Expat Arabs and Non Arabs. </a:t>
            </a:r>
          </a:p>
        </p:txBody>
      </p:sp>
    </p:spTree>
    <p:extLst>
      <p:ext uri="{BB962C8B-B14F-4D97-AF65-F5344CB8AC3E}">
        <p14:creationId xmlns="" xmlns:p14="http://schemas.microsoft.com/office/powerpoint/2010/main" val="159944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6629400"/>
            <a:ext cx="2133600" cy="228600"/>
          </a:xfrm>
        </p:spPr>
        <p:txBody>
          <a:bodyPr/>
          <a:lstStyle/>
          <a:p>
            <a:fld id="{0BA33941-609D-495C-9701-7F9ED25D8032}" type="slidenum">
              <a:rPr lang="en-GB" smtClean="0">
                <a:solidFill>
                  <a:schemeClr val="bg1"/>
                </a:solidFill>
              </a:rPr>
              <a:pPr/>
              <a:t>28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60388" y="208002"/>
            <a:ext cx="35544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MAIN MESSAGE  CONVEYED  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By </a:t>
            </a:r>
            <a:r>
              <a:rPr lang="en-US" altLang="en-US" sz="1400" b="1" dirty="0">
                <a:solidFill>
                  <a:srgbClr val="A50021"/>
                </a:solidFill>
                <a:latin typeface="Calibri" pitchFamily="34" charset="0"/>
              </a:rPr>
              <a:t>Total Sample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982" y="837990"/>
            <a:ext cx="8764048" cy="5410264"/>
            <a:chOff x="-383" y="-105"/>
            <a:chExt cx="3713" cy="3576"/>
          </a:xfrm>
        </p:grpSpPr>
        <p:graphicFrame>
          <p:nvGraphicFramePr>
            <p:cNvPr id="17" name="Object 81"/>
            <p:cNvGraphicFramePr>
              <a:graphicFrameLocks noChangeAspect="1"/>
            </p:cNvGraphicFramePr>
            <p:nvPr/>
          </p:nvGraphicFramePr>
          <p:xfrm>
            <a:off x="-383" y="-105"/>
            <a:ext cx="3713" cy="35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0" y="890"/>
              <a:ext cx="521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000"/>
                <a:t>    </a:t>
              </a:r>
            </a:p>
          </p:txBody>
        </p:sp>
      </p:grp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3276600" y="6383179"/>
            <a:ext cx="33843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000" b="1" i="1" dirty="0">
                <a:solidFill>
                  <a:srgbClr val="C00000"/>
                </a:solidFill>
              </a:rPr>
              <a:t>Base: </a:t>
            </a:r>
            <a:r>
              <a:rPr lang="en-US" altLang="en-US" sz="1000" b="1" i="1" dirty="0" smtClean="0">
                <a:solidFill>
                  <a:srgbClr val="C00000"/>
                </a:solidFill>
              </a:rPr>
              <a:t>Seen the Advertisement  = 176</a:t>
            </a:r>
            <a:endParaRPr lang="en-US" altLang="en-US" sz="1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858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6200" y="963612"/>
            <a:ext cx="90678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90513" indent="-290513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Clr>
                <a:srgbClr val="660033"/>
              </a:buClr>
              <a:buFont typeface="Wingdings" pitchFamily="2" charset="2"/>
              <a:buNone/>
            </a:pP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Top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2 Boxes </a:t>
            </a: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=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74                71                   76                  81                                 77                   74                    80                  81</a:t>
            </a:r>
            <a:endParaRPr lang="en-US" altLang="en-US" sz="1000" b="1" dirty="0">
              <a:solidFill>
                <a:srgbClr val="800000"/>
              </a:solidFill>
              <a:latin typeface="Bookman Old Style" pitchFamily="18" charset="0"/>
            </a:endParaRP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91884681"/>
              </p:ext>
            </p:extLst>
          </p:nvPr>
        </p:nvGraphicFramePr>
        <p:xfrm>
          <a:off x="228600" y="1524000"/>
          <a:ext cx="4456112" cy="5126037"/>
        </p:xfrm>
        <a:graphic>
          <a:graphicData uri="http://schemas.openxmlformats.org/presentationml/2006/ole">
            <p:oleObj spid="_x0000_s262146" name="Chart" r:id="rId3" imgW="4333824" imgH="4981631" progId="MSGraph.Chart.8">
              <p:embed followColorScheme="full"/>
            </p:oleObj>
          </a:graphicData>
        </a:graphic>
      </p:graphicFrame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42656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6372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15224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817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7008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82280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905375" y="55602"/>
            <a:ext cx="40862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Informative nature of Advertisement 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&amp; Nationality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609600" y="5284113"/>
            <a:ext cx="10858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Total sample (419) </a:t>
            </a:r>
          </a:p>
        </p:txBody>
      </p:sp>
      <p:sp>
        <p:nvSpPr>
          <p:cNvPr id="28" name="TextBox 6"/>
          <p:cNvSpPr txBox="1">
            <a:spLocks noChangeArrowheads="1"/>
          </p:cNvSpPr>
          <p:nvPr/>
        </p:nvSpPr>
        <p:spPr bwMode="auto">
          <a:xfrm>
            <a:off x="1447800" y="5284113"/>
            <a:ext cx="1250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Kuwaitis</a:t>
            </a:r>
          </a:p>
          <a:p>
            <a:pPr algn="ctr" eaLnBrk="1" hangingPunct="1"/>
            <a:r>
              <a:rPr lang="en-US" altLang="en-US" sz="1100" dirty="0" smtClean="0"/>
              <a:t>(192) </a:t>
            </a:r>
            <a:endParaRPr lang="en-US" altLang="en-US" sz="1100" dirty="0"/>
          </a:p>
        </p:txBody>
      </p:sp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2438400" y="5284113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Arab Expats</a:t>
            </a:r>
          </a:p>
          <a:p>
            <a:pPr algn="ctr" eaLnBrk="1" hangingPunct="1"/>
            <a:r>
              <a:rPr lang="en-US" altLang="en-US" sz="1100" dirty="0" smtClean="0"/>
              <a:t>(157)</a:t>
            </a:r>
            <a:endParaRPr lang="en-US" altLang="en-US" sz="1100" dirty="0"/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179388" y="76201"/>
            <a:ext cx="439261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Impressiveness of Advertisement  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&amp; Nationality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2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629400"/>
            <a:ext cx="2133600" cy="30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0" eaLnBrk="1" hangingPunct="1"/>
            <a:fld id="{0DFE4F02-A902-48FE-89F6-314E3FFD1FAF}" type="slidenum">
              <a:rPr lang="en-GB" altLang="en-US" sz="1000" smtClean="0">
                <a:solidFill>
                  <a:schemeClr val="bg1"/>
                </a:solidFill>
              </a:rPr>
              <a:pPr algn="r" rtl="0" eaLnBrk="1" hangingPunct="1"/>
              <a:t>29</a:t>
            </a:fld>
            <a:endParaRPr lang="en-GB" altLang="en-US" sz="1000" dirty="0" smtClean="0">
              <a:solidFill>
                <a:schemeClr val="bg1"/>
              </a:solidFill>
            </a:endParaRPr>
          </a:p>
        </p:txBody>
      </p: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3429000" y="5284113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Non Arabs</a:t>
            </a:r>
          </a:p>
          <a:p>
            <a:pPr algn="ctr" eaLnBrk="1" hangingPunct="1"/>
            <a:r>
              <a:rPr lang="en-US" altLang="en-US" sz="1100" dirty="0" smtClean="0"/>
              <a:t>(70)</a:t>
            </a:r>
            <a:endParaRPr lang="en-US" altLang="en-US" sz="1100" dirty="0"/>
          </a:p>
        </p:txBody>
      </p:sp>
      <p:graphicFrame>
        <p:nvGraphicFramePr>
          <p:cNvPr id="195588" name="Object 4"/>
          <p:cNvGraphicFramePr>
            <a:graphicFrameLocks noChangeAspect="1"/>
          </p:cNvGraphicFramePr>
          <p:nvPr/>
        </p:nvGraphicFramePr>
        <p:xfrm>
          <a:off x="4686300" y="1295400"/>
          <a:ext cx="4467225" cy="5257800"/>
        </p:xfrm>
        <a:graphic>
          <a:graphicData uri="http://schemas.openxmlformats.org/presentationml/2006/ole">
            <p:oleObj spid="_x0000_s262147" name="Chart" r:id="rId4" imgW="4333824" imgH="5105375" progId="MSGraph.Chart.8">
              <p:embed followColorScheme="full"/>
            </p:oleObj>
          </a:graphicData>
        </a:graphic>
      </p:graphicFrame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5105400" y="5257800"/>
            <a:ext cx="10858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Total sample (419) </a:t>
            </a:r>
          </a:p>
        </p:txBody>
      </p:sp>
      <p:sp>
        <p:nvSpPr>
          <p:cNvPr id="31" name="TextBox 6"/>
          <p:cNvSpPr txBox="1">
            <a:spLocks noChangeArrowheads="1"/>
          </p:cNvSpPr>
          <p:nvPr/>
        </p:nvSpPr>
        <p:spPr bwMode="auto">
          <a:xfrm>
            <a:off x="5943600" y="5257800"/>
            <a:ext cx="1250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Kuwaitis</a:t>
            </a:r>
          </a:p>
          <a:p>
            <a:pPr algn="ctr" eaLnBrk="1" hangingPunct="1"/>
            <a:r>
              <a:rPr lang="en-US" altLang="en-US" sz="1100" dirty="0" smtClean="0"/>
              <a:t>(192) </a:t>
            </a:r>
            <a:endParaRPr lang="en-US" altLang="en-US" sz="1100" dirty="0"/>
          </a:p>
        </p:txBody>
      </p:sp>
      <p:sp>
        <p:nvSpPr>
          <p:cNvPr id="32" name="TextBox 6"/>
          <p:cNvSpPr txBox="1">
            <a:spLocks noChangeArrowheads="1"/>
          </p:cNvSpPr>
          <p:nvPr/>
        </p:nvSpPr>
        <p:spPr bwMode="auto">
          <a:xfrm>
            <a:off x="6934200" y="5257800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Arab Expats</a:t>
            </a:r>
          </a:p>
          <a:p>
            <a:pPr algn="ctr" eaLnBrk="1" hangingPunct="1"/>
            <a:r>
              <a:rPr lang="en-US" altLang="en-US" sz="1100" dirty="0" smtClean="0"/>
              <a:t>(157)</a:t>
            </a:r>
            <a:endParaRPr lang="en-US" altLang="en-US" sz="1100" dirty="0"/>
          </a:p>
        </p:txBody>
      </p:sp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7924800" y="5257800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Non Arabs</a:t>
            </a:r>
          </a:p>
          <a:p>
            <a:pPr algn="ctr" eaLnBrk="1" hangingPunct="1"/>
            <a:r>
              <a:rPr lang="en-US" altLang="en-US" sz="1100" dirty="0" smtClean="0"/>
              <a:t>(70)</a:t>
            </a:r>
            <a:endParaRPr lang="en-US" altLang="en-US" sz="1100" dirty="0"/>
          </a:p>
        </p:txBody>
      </p:sp>
    </p:spTree>
    <p:extLst>
      <p:ext uri="{BB962C8B-B14F-4D97-AF65-F5344CB8AC3E}">
        <p14:creationId xmlns="" xmlns:p14="http://schemas.microsoft.com/office/powerpoint/2010/main" val="130965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187624" y="1194713"/>
            <a:ext cx="7848872" cy="575542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338138" indent="-338138" algn="just" eaLnBrk="0" hangingPunct="0">
              <a:defRPr/>
            </a:pPr>
            <a:endParaRPr kumimoji="1" lang="en-US" sz="1600" b="1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anose="02050604050505020204" pitchFamily="18" charset="0"/>
            </a:endParaRPr>
          </a:p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r>
              <a:rPr kumimoji="1" lang="en-US" sz="1600" b="1" dirty="0" smtClean="0">
                <a:latin typeface="Bookman Old Style" panose="02050604050505020204" pitchFamily="18" charset="0"/>
              </a:rPr>
              <a:t>Nasser Sports Center (NSC)</a:t>
            </a:r>
            <a:r>
              <a:rPr kumimoji="1" lang="en-US" sz="1600" dirty="0" smtClean="0">
                <a:latin typeface="Bookman Old Style" panose="02050604050505020204" pitchFamily="18" charset="0"/>
              </a:rPr>
              <a:t> conducted a sale and promotion campaign in May/June 2015 through various medium such as In-store, Outdoor, Newspapers and Flyers. </a:t>
            </a:r>
          </a:p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endParaRPr kumimoji="1" lang="en-US" sz="1600" b="1" dirty="0" smtClean="0">
              <a:latin typeface="Bookman Old Style" panose="02050604050505020204" pitchFamily="18" charset="0"/>
            </a:endParaRPr>
          </a:p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r>
              <a:rPr kumimoji="1" lang="en-US" sz="1600" dirty="0" smtClean="0">
                <a:latin typeface="Bookman Old Style" panose="02050604050505020204" pitchFamily="18" charset="0"/>
              </a:rPr>
              <a:t>Hence it</a:t>
            </a:r>
            <a:r>
              <a:rPr kumimoji="1" lang="en-US" sz="1600" b="1" dirty="0" smtClean="0">
                <a:latin typeface="Bookman Old Style" panose="02050604050505020204" pitchFamily="18" charset="0"/>
              </a:rPr>
              <a:t> </a:t>
            </a:r>
            <a:r>
              <a:rPr kumimoji="1" lang="en-US" sz="1600" dirty="0" smtClean="0">
                <a:latin typeface="Bookman Old Style" panose="02050604050505020204" pitchFamily="18" charset="0"/>
              </a:rPr>
              <a:t>wished to assess and evaluate its campaign to determine the recall level as well as the main message conveyed through these campaigns, as perceived by the General Public in Kuwait.</a:t>
            </a:r>
          </a:p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endParaRPr kumimoji="1" lang="en-US" sz="1600" dirty="0" smtClean="0">
              <a:latin typeface="Bookman Old Style" panose="02050604050505020204" pitchFamily="18" charset="0"/>
            </a:endParaRPr>
          </a:p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r>
              <a:rPr kumimoji="1" lang="en-US" sz="1600" dirty="0" smtClean="0">
                <a:latin typeface="Bookman Old Style" panose="02050604050505020204" pitchFamily="18" charset="0"/>
              </a:rPr>
              <a:t>The study entailed the need to examine all aspects related to the Spontaneous Advertisement recall, media in which recalled, Aided recall, key message and evaluation of certain key elements.</a:t>
            </a:r>
          </a:p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endParaRPr kumimoji="1" lang="en-US" sz="1600" dirty="0">
              <a:latin typeface="Bookman Old Style" panose="02050604050505020204" pitchFamily="18" charset="0"/>
            </a:endParaRPr>
          </a:p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r>
              <a:rPr kumimoji="1" lang="en-US" altLang="en-US" sz="1600" dirty="0">
                <a:latin typeface="Bookman Old Style" panose="02050604050505020204" pitchFamily="18" charset="0"/>
              </a:rPr>
              <a:t>All methods and procedures used in this survey comply with the ICC/ESOMAR International Code of Marketing and Social Research Practice, and the rules and regulations of the Central Statistical Office, Ministry of Planning, Kuwait. </a:t>
            </a:r>
          </a:p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endParaRPr kumimoji="1" lang="en-US" sz="1600" dirty="0" smtClean="0">
              <a:latin typeface="Bookman Old Style" panose="02050604050505020204" pitchFamily="18" charset="0"/>
            </a:endParaRPr>
          </a:p>
          <a:p>
            <a:pPr algn="just" eaLnBrk="0" hangingPunct="0">
              <a:buClr>
                <a:srgbClr val="800000"/>
              </a:buClr>
              <a:defRPr/>
            </a:pPr>
            <a:r>
              <a:rPr kumimoji="1" lang="en-US" sz="1600" dirty="0" smtClean="0">
                <a:latin typeface="Bookman Old Style" panose="02050604050505020204" pitchFamily="18" charset="0"/>
              </a:rPr>
              <a:t> </a:t>
            </a:r>
          </a:p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endParaRPr kumimoji="1" lang="en-US" sz="1600" dirty="0">
              <a:latin typeface="Bookman Old Style" panose="02050604050505020204" pitchFamily="18" charset="0"/>
            </a:endParaRPr>
          </a:p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endParaRPr kumimoji="1" lang="en-US" sz="1600" dirty="0" smtClean="0">
              <a:latin typeface="Bookman Old Style" panose="02050604050505020204" pitchFamily="18" charset="0"/>
            </a:endParaRPr>
          </a:p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endParaRPr kumimoji="1" lang="en-US" sz="1600" dirty="0">
              <a:latin typeface="Bookman Old Style" panose="02050604050505020204" pitchFamily="18" charset="0"/>
              <a:cs typeface="Arial" charset="0"/>
            </a:endParaRPr>
          </a:p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endParaRPr kumimoji="1" lang="en-US" sz="1600" dirty="0">
              <a:latin typeface="Bookman Old Style" panose="02050604050505020204" pitchFamily="18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7624" y="476672"/>
            <a:ext cx="67056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I</a:t>
            </a:r>
            <a:r>
              <a:rPr lang="en-US" sz="2400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. </a:t>
            </a:r>
            <a:r>
              <a:rPr lang="en-US" sz="24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Introduction </a:t>
            </a:r>
            <a:endParaRPr lang="en-US" sz="2400" b="1" dirty="0">
              <a:solidFill>
                <a:srgbClr val="66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934200" y="6629400"/>
            <a:ext cx="2133600" cy="228600"/>
          </a:xfrm>
        </p:spPr>
        <p:txBody>
          <a:bodyPr/>
          <a:lstStyle/>
          <a:p>
            <a:fld id="{0BA33941-609D-495C-9701-7F9ED25D8032}" type="slidenum">
              <a:rPr lang="en-GB" smtClean="0">
                <a:solidFill>
                  <a:schemeClr val="bg1"/>
                </a:solidFill>
              </a:rPr>
              <a:pPr/>
              <a:t>3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555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6200" y="963612"/>
            <a:ext cx="90678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90513" indent="-290513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Clr>
                <a:srgbClr val="660033"/>
              </a:buClr>
              <a:buFont typeface="Wingdings" pitchFamily="2" charset="2"/>
              <a:buNone/>
            </a:pP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Top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2 Boxes </a:t>
            </a: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=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77               76                    86                   62                               87                   87                    86                   87</a:t>
            </a:r>
            <a:endParaRPr lang="en-US" altLang="en-US" sz="1000" b="1" dirty="0">
              <a:solidFill>
                <a:srgbClr val="800000"/>
              </a:solidFill>
              <a:latin typeface="Bookman Old Style" pitchFamily="18" charset="0"/>
            </a:endParaRP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91884681"/>
              </p:ext>
            </p:extLst>
          </p:nvPr>
        </p:nvGraphicFramePr>
        <p:xfrm>
          <a:off x="201613" y="1350962"/>
          <a:ext cx="4456112" cy="5126037"/>
        </p:xfrm>
        <a:graphic>
          <a:graphicData uri="http://schemas.openxmlformats.org/presentationml/2006/ole">
            <p:oleObj spid="_x0000_s263170" name="Chart" r:id="rId3" imgW="4333824" imgH="4981631" progId="MSGraph.Chart.8">
              <p:embed followColorScheme="full"/>
            </p:oleObj>
          </a:graphicData>
        </a:graphic>
      </p:graphicFrame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42656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6372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15224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817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7008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82280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609600" y="5284113"/>
            <a:ext cx="10858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Total sample (419) </a:t>
            </a:r>
          </a:p>
        </p:txBody>
      </p:sp>
      <p:sp>
        <p:nvSpPr>
          <p:cNvPr id="28" name="TextBox 6"/>
          <p:cNvSpPr txBox="1">
            <a:spLocks noChangeArrowheads="1"/>
          </p:cNvSpPr>
          <p:nvPr/>
        </p:nvSpPr>
        <p:spPr bwMode="auto">
          <a:xfrm>
            <a:off x="1447800" y="5284113"/>
            <a:ext cx="1250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Kuwaitis</a:t>
            </a:r>
          </a:p>
          <a:p>
            <a:pPr algn="ctr" eaLnBrk="1" hangingPunct="1"/>
            <a:r>
              <a:rPr lang="en-US" altLang="en-US" sz="1100" dirty="0" smtClean="0"/>
              <a:t>(192) </a:t>
            </a:r>
            <a:endParaRPr lang="en-US" altLang="en-US" sz="1100" dirty="0"/>
          </a:p>
        </p:txBody>
      </p:sp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2438400" y="5284113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Arab Expats</a:t>
            </a:r>
          </a:p>
          <a:p>
            <a:pPr algn="ctr" eaLnBrk="1" hangingPunct="1"/>
            <a:r>
              <a:rPr lang="en-US" altLang="en-US" sz="1100" dirty="0" smtClean="0"/>
              <a:t>(157)</a:t>
            </a:r>
            <a:endParaRPr lang="en-US" altLang="en-US" sz="1100" dirty="0"/>
          </a:p>
        </p:txBody>
      </p:sp>
      <p:sp>
        <p:nvSpPr>
          <p:cNvPr id="2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629400"/>
            <a:ext cx="2133600" cy="30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0" eaLnBrk="1" hangingPunct="1"/>
            <a:fld id="{0DFE4F02-A902-48FE-89F6-314E3FFD1FAF}" type="slidenum">
              <a:rPr lang="en-GB" altLang="en-US" sz="1000" smtClean="0">
                <a:solidFill>
                  <a:schemeClr val="bg1"/>
                </a:solidFill>
              </a:rPr>
              <a:pPr algn="r" rtl="0" eaLnBrk="1" hangingPunct="1"/>
              <a:t>30</a:t>
            </a:fld>
            <a:endParaRPr lang="en-GB" altLang="en-US" sz="1000" dirty="0" smtClean="0">
              <a:solidFill>
                <a:schemeClr val="bg1"/>
              </a:solidFill>
            </a:endParaRPr>
          </a:p>
        </p:txBody>
      </p: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3429000" y="5284113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Non Arabs</a:t>
            </a:r>
          </a:p>
          <a:p>
            <a:pPr algn="ctr" eaLnBrk="1" hangingPunct="1"/>
            <a:r>
              <a:rPr lang="en-US" altLang="en-US" sz="1100" dirty="0" smtClean="0"/>
              <a:t>(70)</a:t>
            </a:r>
            <a:endParaRPr lang="en-US" altLang="en-US" sz="1100" dirty="0"/>
          </a:p>
        </p:txBody>
      </p:sp>
      <p:graphicFrame>
        <p:nvGraphicFramePr>
          <p:cNvPr id="195588" name="Object 4"/>
          <p:cNvGraphicFramePr>
            <a:graphicFrameLocks noChangeAspect="1"/>
          </p:cNvGraphicFramePr>
          <p:nvPr/>
        </p:nvGraphicFramePr>
        <p:xfrm>
          <a:off x="4687888" y="1274763"/>
          <a:ext cx="4456112" cy="5126037"/>
        </p:xfrm>
        <a:graphic>
          <a:graphicData uri="http://schemas.openxmlformats.org/presentationml/2006/ole">
            <p:oleObj spid="_x0000_s263171" name="Chart" r:id="rId4" imgW="4333824" imgH="4981631" progId="MSGraph.Chart.8">
              <p:embed followColorScheme="full"/>
            </p:oleObj>
          </a:graphicData>
        </a:graphic>
      </p:graphicFrame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5105400" y="5131713"/>
            <a:ext cx="10858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Total sample (419) </a:t>
            </a:r>
          </a:p>
        </p:txBody>
      </p:sp>
      <p:sp>
        <p:nvSpPr>
          <p:cNvPr id="31" name="TextBox 6"/>
          <p:cNvSpPr txBox="1">
            <a:spLocks noChangeArrowheads="1"/>
          </p:cNvSpPr>
          <p:nvPr/>
        </p:nvSpPr>
        <p:spPr bwMode="auto">
          <a:xfrm>
            <a:off x="5943600" y="5131713"/>
            <a:ext cx="1250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Kuwaitis</a:t>
            </a:r>
          </a:p>
          <a:p>
            <a:pPr algn="ctr" eaLnBrk="1" hangingPunct="1"/>
            <a:r>
              <a:rPr lang="en-US" altLang="en-US" sz="1100" dirty="0" smtClean="0"/>
              <a:t>(192) </a:t>
            </a:r>
            <a:endParaRPr lang="en-US" altLang="en-US" sz="1100" dirty="0"/>
          </a:p>
        </p:txBody>
      </p:sp>
      <p:sp>
        <p:nvSpPr>
          <p:cNvPr id="32" name="TextBox 6"/>
          <p:cNvSpPr txBox="1">
            <a:spLocks noChangeArrowheads="1"/>
          </p:cNvSpPr>
          <p:nvPr/>
        </p:nvSpPr>
        <p:spPr bwMode="auto">
          <a:xfrm>
            <a:off x="6934200" y="5131713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Arab Expats</a:t>
            </a:r>
          </a:p>
          <a:p>
            <a:pPr algn="ctr" eaLnBrk="1" hangingPunct="1"/>
            <a:r>
              <a:rPr lang="en-US" altLang="en-US" sz="1100" dirty="0" smtClean="0"/>
              <a:t>(157)</a:t>
            </a:r>
            <a:endParaRPr lang="en-US" altLang="en-US" sz="1100" dirty="0"/>
          </a:p>
        </p:txBody>
      </p:sp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7924800" y="5131713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Non Arabs</a:t>
            </a:r>
          </a:p>
          <a:p>
            <a:pPr algn="ctr" eaLnBrk="1" hangingPunct="1"/>
            <a:r>
              <a:rPr lang="en-US" altLang="en-US" sz="1100" dirty="0" smtClean="0"/>
              <a:t>(70)</a:t>
            </a:r>
            <a:endParaRPr lang="en-US" altLang="en-US" sz="1100" dirty="0"/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179388" y="208002"/>
            <a:ext cx="43053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Credibility of the Advertisement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&amp; Nationality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4905375" y="284202"/>
            <a:ext cx="40862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Ease of understanding the Advertisement 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&amp; Nationality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965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6200" y="963612"/>
            <a:ext cx="90678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90513" indent="-290513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Clr>
                <a:srgbClr val="660033"/>
              </a:buClr>
              <a:buFont typeface="Wingdings" pitchFamily="2" charset="2"/>
              <a:buNone/>
            </a:pP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Top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2 Boxes </a:t>
            </a: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=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75               71                    83                   73                               76                   80                    74                   75</a:t>
            </a:r>
            <a:endParaRPr lang="en-US" altLang="en-US" sz="1000" b="1" dirty="0">
              <a:solidFill>
                <a:srgbClr val="800000"/>
              </a:solidFill>
              <a:latin typeface="Bookman Old Style" pitchFamily="18" charset="0"/>
            </a:endParaRP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91884681"/>
              </p:ext>
            </p:extLst>
          </p:nvPr>
        </p:nvGraphicFramePr>
        <p:xfrm>
          <a:off x="201613" y="1350962"/>
          <a:ext cx="4456112" cy="5126037"/>
        </p:xfrm>
        <a:graphic>
          <a:graphicData uri="http://schemas.openxmlformats.org/presentationml/2006/ole">
            <p:oleObj spid="_x0000_s264194" name="Chart" r:id="rId3" imgW="4333824" imgH="4981631" progId="MSGraph.Chart.8">
              <p:embed followColorScheme="full"/>
            </p:oleObj>
          </a:graphicData>
        </a:graphic>
      </p:graphicFrame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42656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6372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15224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817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7008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82280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609600" y="5284113"/>
            <a:ext cx="10858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Total sample (419) </a:t>
            </a:r>
          </a:p>
        </p:txBody>
      </p:sp>
      <p:sp>
        <p:nvSpPr>
          <p:cNvPr id="28" name="TextBox 6"/>
          <p:cNvSpPr txBox="1">
            <a:spLocks noChangeArrowheads="1"/>
          </p:cNvSpPr>
          <p:nvPr/>
        </p:nvSpPr>
        <p:spPr bwMode="auto">
          <a:xfrm>
            <a:off x="1447800" y="5284113"/>
            <a:ext cx="1250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Kuwaitis</a:t>
            </a:r>
          </a:p>
          <a:p>
            <a:pPr algn="ctr" eaLnBrk="1" hangingPunct="1"/>
            <a:r>
              <a:rPr lang="en-US" altLang="en-US" sz="1100" dirty="0" smtClean="0"/>
              <a:t>(192) </a:t>
            </a:r>
            <a:endParaRPr lang="en-US" altLang="en-US" sz="1100" dirty="0"/>
          </a:p>
        </p:txBody>
      </p:sp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2438400" y="5284113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Arab Expats</a:t>
            </a:r>
          </a:p>
          <a:p>
            <a:pPr algn="ctr" eaLnBrk="1" hangingPunct="1"/>
            <a:r>
              <a:rPr lang="en-US" altLang="en-US" sz="1100" dirty="0" smtClean="0"/>
              <a:t>(157)</a:t>
            </a:r>
            <a:endParaRPr lang="en-US" altLang="en-US" sz="1100" dirty="0"/>
          </a:p>
        </p:txBody>
      </p:sp>
      <p:sp>
        <p:nvSpPr>
          <p:cNvPr id="2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629400"/>
            <a:ext cx="2133600" cy="30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0" eaLnBrk="1" hangingPunct="1"/>
            <a:fld id="{0DFE4F02-A902-48FE-89F6-314E3FFD1FAF}" type="slidenum">
              <a:rPr lang="en-GB" altLang="en-US" sz="1000" smtClean="0">
                <a:solidFill>
                  <a:schemeClr val="bg1"/>
                </a:solidFill>
              </a:rPr>
              <a:pPr algn="r" rtl="0" eaLnBrk="1" hangingPunct="1"/>
              <a:t>31</a:t>
            </a:fld>
            <a:endParaRPr lang="en-GB" altLang="en-US" sz="1000" dirty="0" smtClean="0">
              <a:solidFill>
                <a:schemeClr val="bg1"/>
              </a:solidFill>
            </a:endParaRPr>
          </a:p>
        </p:txBody>
      </p: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3429000" y="5284113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Non Arabs</a:t>
            </a:r>
          </a:p>
          <a:p>
            <a:pPr algn="ctr" eaLnBrk="1" hangingPunct="1"/>
            <a:r>
              <a:rPr lang="en-US" altLang="en-US" sz="1100" dirty="0" smtClean="0"/>
              <a:t>(70)</a:t>
            </a:r>
            <a:endParaRPr lang="en-US" altLang="en-US" sz="1100" dirty="0"/>
          </a:p>
        </p:txBody>
      </p:sp>
      <p:graphicFrame>
        <p:nvGraphicFramePr>
          <p:cNvPr id="195588" name="Object 4"/>
          <p:cNvGraphicFramePr>
            <a:graphicFrameLocks noChangeAspect="1"/>
          </p:cNvGraphicFramePr>
          <p:nvPr/>
        </p:nvGraphicFramePr>
        <p:xfrm>
          <a:off x="4687888" y="1295400"/>
          <a:ext cx="4456112" cy="5126037"/>
        </p:xfrm>
        <a:graphic>
          <a:graphicData uri="http://schemas.openxmlformats.org/presentationml/2006/ole">
            <p:oleObj spid="_x0000_s264195" name="Chart" r:id="rId4" imgW="4333824" imgH="4981631" progId="MSGraph.Chart.8">
              <p:embed followColorScheme="full"/>
            </p:oleObj>
          </a:graphicData>
        </a:graphic>
      </p:graphicFrame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5105400" y="5257800"/>
            <a:ext cx="10858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Total sample (419) </a:t>
            </a:r>
          </a:p>
        </p:txBody>
      </p:sp>
      <p:sp>
        <p:nvSpPr>
          <p:cNvPr id="31" name="TextBox 6"/>
          <p:cNvSpPr txBox="1">
            <a:spLocks noChangeArrowheads="1"/>
          </p:cNvSpPr>
          <p:nvPr/>
        </p:nvSpPr>
        <p:spPr bwMode="auto">
          <a:xfrm>
            <a:off x="5943600" y="5257800"/>
            <a:ext cx="1250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Kuwaitis</a:t>
            </a:r>
          </a:p>
          <a:p>
            <a:pPr algn="ctr" eaLnBrk="1" hangingPunct="1"/>
            <a:r>
              <a:rPr lang="en-US" altLang="en-US" sz="1100" dirty="0" smtClean="0"/>
              <a:t>(192) </a:t>
            </a:r>
            <a:endParaRPr lang="en-US" altLang="en-US" sz="1100" dirty="0"/>
          </a:p>
        </p:txBody>
      </p:sp>
      <p:sp>
        <p:nvSpPr>
          <p:cNvPr id="32" name="TextBox 6"/>
          <p:cNvSpPr txBox="1">
            <a:spLocks noChangeArrowheads="1"/>
          </p:cNvSpPr>
          <p:nvPr/>
        </p:nvSpPr>
        <p:spPr bwMode="auto">
          <a:xfrm>
            <a:off x="6934200" y="5257800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Arab Expats</a:t>
            </a:r>
          </a:p>
          <a:p>
            <a:pPr algn="ctr" eaLnBrk="1" hangingPunct="1"/>
            <a:r>
              <a:rPr lang="en-US" altLang="en-US" sz="1100" dirty="0" smtClean="0"/>
              <a:t>(157)</a:t>
            </a:r>
            <a:endParaRPr lang="en-US" altLang="en-US" sz="1100" dirty="0"/>
          </a:p>
        </p:txBody>
      </p:sp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7924800" y="5257800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Non Arabs</a:t>
            </a:r>
          </a:p>
          <a:p>
            <a:pPr algn="ctr" eaLnBrk="1" hangingPunct="1"/>
            <a:r>
              <a:rPr lang="en-US" altLang="en-US" sz="1100" dirty="0" smtClean="0"/>
              <a:t>(70)</a:t>
            </a:r>
            <a:endParaRPr lang="en-US" altLang="en-US" sz="1100" dirty="0"/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152400" y="0"/>
            <a:ext cx="40862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Effectiveness of Advertisement 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&amp; Nationality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4905375" y="55602"/>
            <a:ext cx="40862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Colors used in Advertisement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&amp; Nationality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965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6200" y="963612"/>
            <a:ext cx="90678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90513" indent="-290513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Clr>
                <a:srgbClr val="660033"/>
              </a:buClr>
              <a:buFont typeface="Wingdings" pitchFamily="2" charset="2"/>
              <a:buNone/>
            </a:pP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Top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2 Boxes </a:t>
            </a: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=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73               78                    70                  64                               76                    80                    75                 70</a:t>
            </a:r>
            <a:endParaRPr lang="en-US" altLang="en-US" sz="1000" b="1" dirty="0">
              <a:solidFill>
                <a:srgbClr val="800000"/>
              </a:solidFill>
              <a:latin typeface="Bookman Old Style" pitchFamily="18" charset="0"/>
            </a:endParaRP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91884681"/>
              </p:ext>
            </p:extLst>
          </p:nvPr>
        </p:nvGraphicFramePr>
        <p:xfrm>
          <a:off x="201613" y="1350962"/>
          <a:ext cx="4456112" cy="5126037"/>
        </p:xfrm>
        <a:graphic>
          <a:graphicData uri="http://schemas.openxmlformats.org/presentationml/2006/ole">
            <p:oleObj spid="_x0000_s265218" name="Chart" r:id="rId3" imgW="4333824" imgH="4981631" progId="MSGraph.Chart.8">
              <p:embed followColorScheme="full"/>
            </p:oleObj>
          </a:graphicData>
        </a:graphic>
      </p:graphicFrame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42656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6372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15224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817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7008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82280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609600" y="5284113"/>
            <a:ext cx="10858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Total sample (419) </a:t>
            </a:r>
          </a:p>
        </p:txBody>
      </p:sp>
      <p:sp>
        <p:nvSpPr>
          <p:cNvPr id="28" name="TextBox 6"/>
          <p:cNvSpPr txBox="1">
            <a:spLocks noChangeArrowheads="1"/>
          </p:cNvSpPr>
          <p:nvPr/>
        </p:nvSpPr>
        <p:spPr bwMode="auto">
          <a:xfrm>
            <a:off x="1447800" y="5284113"/>
            <a:ext cx="1250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Kuwaitis</a:t>
            </a:r>
          </a:p>
          <a:p>
            <a:pPr algn="ctr" eaLnBrk="1" hangingPunct="1"/>
            <a:r>
              <a:rPr lang="en-US" altLang="en-US" sz="1100" dirty="0" smtClean="0"/>
              <a:t>(192) </a:t>
            </a:r>
            <a:endParaRPr lang="en-US" altLang="en-US" sz="1100" dirty="0"/>
          </a:p>
        </p:txBody>
      </p:sp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2438400" y="5284113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Arab Expats</a:t>
            </a:r>
          </a:p>
          <a:p>
            <a:pPr algn="ctr" eaLnBrk="1" hangingPunct="1"/>
            <a:r>
              <a:rPr lang="en-US" altLang="en-US" sz="1100" dirty="0" smtClean="0"/>
              <a:t>(157)</a:t>
            </a:r>
            <a:endParaRPr lang="en-US" altLang="en-US" sz="1100" dirty="0"/>
          </a:p>
        </p:txBody>
      </p:sp>
      <p:sp>
        <p:nvSpPr>
          <p:cNvPr id="2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629400"/>
            <a:ext cx="2133600" cy="30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0" eaLnBrk="1" hangingPunct="1"/>
            <a:fld id="{0DFE4F02-A902-48FE-89F6-314E3FFD1FAF}" type="slidenum">
              <a:rPr lang="en-GB" altLang="en-US" sz="1000" smtClean="0">
                <a:solidFill>
                  <a:schemeClr val="bg1"/>
                </a:solidFill>
              </a:rPr>
              <a:pPr algn="r" rtl="0" eaLnBrk="1" hangingPunct="1"/>
              <a:t>32</a:t>
            </a:fld>
            <a:endParaRPr lang="en-GB" altLang="en-US" sz="1000" dirty="0" smtClean="0">
              <a:solidFill>
                <a:schemeClr val="bg1"/>
              </a:solidFill>
            </a:endParaRPr>
          </a:p>
        </p:txBody>
      </p: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3429000" y="5284113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Non Arabs</a:t>
            </a:r>
          </a:p>
          <a:p>
            <a:pPr algn="ctr" eaLnBrk="1" hangingPunct="1"/>
            <a:r>
              <a:rPr lang="en-US" altLang="en-US" sz="1100" dirty="0" smtClean="0"/>
              <a:t>(70)</a:t>
            </a:r>
            <a:endParaRPr lang="en-US" altLang="en-US" sz="1100" dirty="0"/>
          </a:p>
        </p:txBody>
      </p:sp>
      <p:graphicFrame>
        <p:nvGraphicFramePr>
          <p:cNvPr id="195588" name="Object 4"/>
          <p:cNvGraphicFramePr>
            <a:graphicFrameLocks noChangeAspect="1"/>
          </p:cNvGraphicFramePr>
          <p:nvPr/>
        </p:nvGraphicFramePr>
        <p:xfrm>
          <a:off x="4687888" y="1295400"/>
          <a:ext cx="4456112" cy="5126037"/>
        </p:xfrm>
        <a:graphic>
          <a:graphicData uri="http://schemas.openxmlformats.org/presentationml/2006/ole">
            <p:oleObj spid="_x0000_s265219" name="Chart" r:id="rId4" imgW="4333824" imgH="4981631" progId="MSGraph.Chart.8">
              <p:embed followColorScheme="full"/>
            </p:oleObj>
          </a:graphicData>
        </a:graphic>
      </p:graphicFrame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5105400" y="5257800"/>
            <a:ext cx="10858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Total sample (419) </a:t>
            </a:r>
          </a:p>
        </p:txBody>
      </p:sp>
      <p:sp>
        <p:nvSpPr>
          <p:cNvPr id="31" name="TextBox 6"/>
          <p:cNvSpPr txBox="1">
            <a:spLocks noChangeArrowheads="1"/>
          </p:cNvSpPr>
          <p:nvPr/>
        </p:nvSpPr>
        <p:spPr bwMode="auto">
          <a:xfrm>
            <a:off x="5943600" y="5257800"/>
            <a:ext cx="1250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Kuwaitis</a:t>
            </a:r>
          </a:p>
          <a:p>
            <a:pPr algn="ctr" eaLnBrk="1" hangingPunct="1"/>
            <a:r>
              <a:rPr lang="en-US" altLang="en-US" sz="1100" dirty="0" smtClean="0"/>
              <a:t>(192) </a:t>
            </a:r>
            <a:endParaRPr lang="en-US" altLang="en-US" sz="1100" dirty="0"/>
          </a:p>
        </p:txBody>
      </p:sp>
      <p:sp>
        <p:nvSpPr>
          <p:cNvPr id="32" name="TextBox 6"/>
          <p:cNvSpPr txBox="1">
            <a:spLocks noChangeArrowheads="1"/>
          </p:cNvSpPr>
          <p:nvPr/>
        </p:nvSpPr>
        <p:spPr bwMode="auto">
          <a:xfrm>
            <a:off x="6934200" y="5257800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Arab Expats</a:t>
            </a:r>
          </a:p>
          <a:p>
            <a:pPr algn="ctr" eaLnBrk="1" hangingPunct="1"/>
            <a:r>
              <a:rPr lang="en-US" altLang="en-US" sz="1100" dirty="0" smtClean="0"/>
              <a:t>(157)</a:t>
            </a:r>
            <a:endParaRPr lang="en-US" altLang="en-US" sz="1100" dirty="0"/>
          </a:p>
        </p:txBody>
      </p:sp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7924800" y="5257800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Non Arabs</a:t>
            </a:r>
          </a:p>
          <a:p>
            <a:pPr algn="ctr" eaLnBrk="1" hangingPunct="1"/>
            <a:r>
              <a:rPr lang="en-US" altLang="en-US" sz="1100" dirty="0" smtClean="0"/>
              <a:t>(70)</a:t>
            </a:r>
            <a:endParaRPr lang="en-US" altLang="en-US" sz="1100" dirty="0"/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179388" y="76200"/>
            <a:ext cx="40862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Way of writing the Advertisement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&amp; Nationality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4905375" y="55602"/>
            <a:ext cx="40862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Pictures in the Advertisement 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&amp; Nationality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965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3941-609D-495C-9701-7F9ED25D8032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743200" y="228600"/>
            <a:ext cx="3505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Overall rating of the Advertisement </a:t>
            </a:r>
          </a:p>
          <a:p>
            <a:pPr algn="ctr"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&amp; Nationality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1676400" y="963612"/>
            <a:ext cx="49530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90513" indent="-290513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Clr>
                <a:srgbClr val="660033"/>
              </a:buClr>
              <a:buFont typeface="Wingdings" pitchFamily="2" charset="2"/>
              <a:buNone/>
            </a:pP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Top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2 Boxes </a:t>
            </a: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=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         82                    81                  84                   83      </a:t>
            </a:r>
            <a:endParaRPr lang="en-US" altLang="en-US" sz="1000" b="1" dirty="0">
              <a:solidFill>
                <a:srgbClr val="800000"/>
              </a:solidFill>
              <a:latin typeface="Bookman Old Style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325688" y="1350963"/>
          <a:ext cx="4456112" cy="5126037"/>
        </p:xfrm>
        <a:graphic>
          <a:graphicData uri="http://schemas.openxmlformats.org/presentationml/2006/ole">
            <p:oleObj spid="_x0000_s266242" name="Chart" r:id="rId3" imgW="4333824" imgH="4981631" progId="MSGraph.Chart.8">
              <p:embed followColorScheme="full"/>
            </p:oleObj>
          </a:graphicData>
        </a:graphic>
      </p:graphicFrame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743200" y="5181600"/>
            <a:ext cx="10858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Total sample (419)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81400" y="5181600"/>
            <a:ext cx="1250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Kuwaitis</a:t>
            </a:r>
          </a:p>
          <a:p>
            <a:pPr algn="ctr" eaLnBrk="1" hangingPunct="1"/>
            <a:r>
              <a:rPr lang="en-US" altLang="en-US" sz="1100" dirty="0" smtClean="0"/>
              <a:t>(192) </a:t>
            </a:r>
            <a:endParaRPr lang="en-US" altLang="en-US" sz="1100" dirty="0"/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4572000" y="5181600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Arab Expats</a:t>
            </a:r>
          </a:p>
          <a:p>
            <a:pPr algn="ctr" eaLnBrk="1" hangingPunct="1"/>
            <a:r>
              <a:rPr lang="en-US" altLang="en-US" sz="1100" dirty="0" smtClean="0"/>
              <a:t>(157)</a:t>
            </a:r>
            <a:endParaRPr lang="en-US" altLang="en-US" sz="1100" dirty="0"/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5562600" y="5181600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Non Arabs</a:t>
            </a:r>
          </a:p>
          <a:p>
            <a:pPr algn="ctr" eaLnBrk="1" hangingPunct="1"/>
            <a:r>
              <a:rPr lang="en-US" altLang="en-US" sz="1100" dirty="0" smtClean="0"/>
              <a:t>(70)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6629400"/>
            <a:ext cx="2133600" cy="228600"/>
          </a:xfrm>
        </p:spPr>
        <p:txBody>
          <a:bodyPr/>
          <a:lstStyle/>
          <a:p>
            <a:fld id="{0BA33941-609D-495C-9701-7F9ED25D8032}" type="slidenum">
              <a:rPr lang="en-GB" smtClean="0">
                <a:solidFill>
                  <a:schemeClr val="bg1"/>
                </a:solidFill>
              </a:rPr>
              <a:pPr/>
              <a:t>34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79388" y="131763"/>
            <a:ext cx="89646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REASONS FOR DISLIKING  THE ADVERTISEMENT 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By </a:t>
            </a:r>
            <a:r>
              <a:rPr lang="en-US" altLang="en-US" sz="1400" b="1" dirty="0">
                <a:solidFill>
                  <a:srgbClr val="A50021"/>
                </a:solidFill>
                <a:latin typeface="Calibri" pitchFamily="34" charset="0"/>
              </a:rPr>
              <a:t>Total Sample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066800" y="837990"/>
            <a:ext cx="6552365" cy="5410264"/>
            <a:chOff x="-42" y="-105"/>
            <a:chExt cx="3099" cy="3576"/>
          </a:xfrm>
        </p:grpSpPr>
        <p:graphicFrame>
          <p:nvGraphicFramePr>
            <p:cNvPr id="17" name="Object 81"/>
            <p:cNvGraphicFramePr>
              <a:graphicFrameLocks noChangeAspect="1"/>
            </p:cNvGraphicFramePr>
            <p:nvPr/>
          </p:nvGraphicFramePr>
          <p:xfrm>
            <a:off x="-42" y="-105"/>
            <a:ext cx="3099" cy="35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0" y="890"/>
              <a:ext cx="521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000"/>
                <a:t>    </a:t>
              </a:r>
            </a:p>
          </p:txBody>
        </p:sp>
      </p:grp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3276600" y="6230779"/>
            <a:ext cx="33843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000" b="1" i="1" dirty="0">
                <a:solidFill>
                  <a:srgbClr val="C00000"/>
                </a:solidFill>
              </a:rPr>
              <a:t>Base: </a:t>
            </a:r>
            <a:r>
              <a:rPr lang="en-US" altLang="en-US" sz="1000" b="1" i="1" dirty="0" smtClean="0">
                <a:solidFill>
                  <a:srgbClr val="C00000"/>
                </a:solidFill>
              </a:rPr>
              <a:t>Average / Disliked the  advertisement = 54</a:t>
            </a:r>
            <a:endParaRPr lang="en-US" altLang="en-US" sz="1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858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3941-609D-495C-9701-7F9ED25D8032}" type="slidenum">
              <a:rPr lang="en-GB" smtClean="0"/>
              <a:pPr/>
              <a:t>35</a:t>
            </a:fld>
            <a:endParaRPr lang="en-GB"/>
          </a:p>
        </p:txBody>
      </p:sp>
      <p:pic>
        <p:nvPicPr>
          <p:cNvPr id="193538" name="Picture 2" descr="C:\Users\msnoj2\Desktop\Nasser sports AD recall\RAI09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1032" y="0"/>
            <a:ext cx="4559368" cy="6858000"/>
          </a:xfrm>
          <a:prstGeom prst="rect">
            <a:avLst/>
          </a:prstGeom>
          <a:noFill/>
        </p:spPr>
      </p:pic>
      <p:sp>
        <p:nvSpPr>
          <p:cNvPr id="5" name="Right Arrow Callout 4"/>
          <p:cNvSpPr/>
          <p:nvPr/>
        </p:nvSpPr>
        <p:spPr>
          <a:xfrm>
            <a:off x="685800" y="1219200"/>
            <a:ext cx="1600200" cy="3733800"/>
          </a:xfrm>
          <a:prstGeom prst="rightArrowCallout">
            <a:avLst>
              <a:gd name="adj1" fmla="val 12802"/>
              <a:gd name="adj2" fmla="val 72961"/>
              <a:gd name="adj3" fmla="val 40479"/>
              <a:gd name="adj4" fmla="val 4393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D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V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E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R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T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I 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S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E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M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E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N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0200" y="2473404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3</a:t>
            </a:r>
            <a:endParaRPr lang="en-US" sz="66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52401" y="152400"/>
            <a:ext cx="6400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Incidence of having seen/heard  Nasser  Sports advertisement – AD  3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By </a:t>
            </a:r>
            <a:r>
              <a:rPr lang="en-US" altLang="en-US" sz="1400" b="1" dirty="0">
                <a:solidFill>
                  <a:srgbClr val="A50021"/>
                </a:solidFill>
                <a:latin typeface="Calibri" pitchFamily="34" charset="0"/>
              </a:rPr>
              <a:t>Total </a:t>
            </a:r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Sample,  &amp; Nationality 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12" name="TextBox 26"/>
          <p:cNvSpPr txBox="1">
            <a:spLocks noChangeArrowheads="1"/>
          </p:cNvSpPr>
          <p:nvPr/>
        </p:nvSpPr>
        <p:spPr bwMode="auto">
          <a:xfrm>
            <a:off x="1073150" y="1582737"/>
            <a:ext cx="2984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000" dirty="0"/>
              <a:t>%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141278373"/>
              </p:ext>
            </p:extLst>
          </p:nvPr>
        </p:nvGraphicFramePr>
        <p:xfrm>
          <a:off x="457200" y="1752599"/>
          <a:ext cx="8272461" cy="4371975"/>
        </p:xfrm>
        <a:graphic>
          <a:graphicData uri="http://schemas.openxmlformats.org/presentationml/2006/ole">
            <p:oleObj spid="_x0000_s267266" name="Chart" r:id="rId3" imgW="7648592" imgH="3905223" progId="MSGraph.Chart.8">
              <p:embed followColorScheme="full"/>
            </p:oleObj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6629400"/>
            <a:ext cx="2133600" cy="304800"/>
          </a:xfrm>
        </p:spPr>
        <p:txBody>
          <a:bodyPr/>
          <a:lstStyle/>
          <a:p>
            <a:fld id="{0BA33941-609D-495C-9701-7F9ED25D8032}" type="slidenum">
              <a:rPr lang="en-GB" smtClean="0">
                <a:solidFill>
                  <a:schemeClr val="bg1"/>
                </a:solidFill>
              </a:rPr>
              <a:pPr/>
              <a:t>36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3505200" y="6306979"/>
            <a:ext cx="182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000" b="1" i="1" dirty="0">
                <a:solidFill>
                  <a:srgbClr val="C00000"/>
                </a:solidFill>
              </a:rPr>
              <a:t>Base: </a:t>
            </a:r>
            <a:r>
              <a:rPr lang="en-US" altLang="en-US" sz="1000" b="1" i="1" dirty="0" smtClean="0">
                <a:solidFill>
                  <a:srgbClr val="C00000"/>
                </a:solidFill>
              </a:rPr>
              <a:t> Total Sample = 419</a:t>
            </a:r>
            <a:endParaRPr lang="en-US" altLang="en-US" sz="1000" b="1" i="1" dirty="0">
              <a:solidFill>
                <a:srgbClr val="C00000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52400" y="914400"/>
            <a:ext cx="8763000" cy="27699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r>
              <a:rPr kumimoji="1" lang="en-US" sz="1200" dirty="0" smtClean="0">
                <a:latin typeface="Book Antiqua" pitchFamily="18" charset="0"/>
              </a:rPr>
              <a:t>About  (38%) recall this advertisement. This is highest among  Arab Expats (45%) and followed by Kuwaitis (40%)</a:t>
            </a:r>
          </a:p>
        </p:txBody>
      </p:sp>
    </p:spTree>
    <p:extLst>
      <p:ext uri="{BB962C8B-B14F-4D97-AF65-F5344CB8AC3E}">
        <p14:creationId xmlns="" xmlns:p14="http://schemas.microsoft.com/office/powerpoint/2010/main" val="159944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6629400"/>
            <a:ext cx="2133600" cy="228600"/>
          </a:xfrm>
        </p:spPr>
        <p:txBody>
          <a:bodyPr/>
          <a:lstStyle/>
          <a:p>
            <a:fld id="{0BA33941-609D-495C-9701-7F9ED25D8032}" type="slidenum">
              <a:rPr lang="en-GB" smtClean="0">
                <a:solidFill>
                  <a:schemeClr val="bg1"/>
                </a:solidFill>
              </a:rPr>
              <a:pPr/>
              <a:t>37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79388" y="131763"/>
            <a:ext cx="89646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MAIN MESSAGE  CONVEYED   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By </a:t>
            </a:r>
            <a:r>
              <a:rPr lang="en-US" altLang="en-US" sz="1400" b="1" dirty="0">
                <a:solidFill>
                  <a:srgbClr val="A50021"/>
                </a:solidFill>
                <a:latin typeface="Calibri" pitchFamily="34" charset="0"/>
              </a:rPr>
              <a:t>Total Sample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982" y="837990"/>
            <a:ext cx="8764048" cy="5410264"/>
            <a:chOff x="-383" y="-105"/>
            <a:chExt cx="3713" cy="3576"/>
          </a:xfrm>
        </p:grpSpPr>
        <p:graphicFrame>
          <p:nvGraphicFramePr>
            <p:cNvPr id="17" name="Object 81"/>
            <p:cNvGraphicFramePr>
              <a:graphicFrameLocks noChangeAspect="1"/>
            </p:cNvGraphicFramePr>
            <p:nvPr/>
          </p:nvGraphicFramePr>
          <p:xfrm>
            <a:off x="-383" y="-105"/>
            <a:ext cx="3713" cy="35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0" y="890"/>
              <a:ext cx="521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000"/>
                <a:t>    </a:t>
              </a:r>
            </a:p>
          </p:txBody>
        </p:sp>
      </p:grp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3276600" y="6230779"/>
            <a:ext cx="33843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000" b="1" i="1" dirty="0">
                <a:solidFill>
                  <a:srgbClr val="C00000"/>
                </a:solidFill>
              </a:rPr>
              <a:t>Base: </a:t>
            </a:r>
            <a:r>
              <a:rPr lang="en-US" altLang="en-US" sz="1000" b="1" i="1" dirty="0" smtClean="0">
                <a:solidFill>
                  <a:srgbClr val="C00000"/>
                </a:solidFill>
              </a:rPr>
              <a:t>Seen the Advertisement  = 159</a:t>
            </a:r>
            <a:endParaRPr lang="en-US" altLang="en-US" sz="1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858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6200" y="963612"/>
            <a:ext cx="90678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90513" indent="-290513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Clr>
                <a:srgbClr val="660033"/>
              </a:buClr>
              <a:buFont typeface="Wingdings" pitchFamily="2" charset="2"/>
              <a:buNone/>
            </a:pP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Top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2 Boxes </a:t>
            </a: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=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72                69                   80                 68                                 76                   74                    81                  66</a:t>
            </a:r>
            <a:endParaRPr lang="en-US" altLang="en-US" sz="1000" b="1" dirty="0">
              <a:solidFill>
                <a:srgbClr val="800000"/>
              </a:solidFill>
              <a:latin typeface="Bookman Old Style" pitchFamily="18" charset="0"/>
            </a:endParaRP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91884681"/>
              </p:ext>
            </p:extLst>
          </p:nvPr>
        </p:nvGraphicFramePr>
        <p:xfrm>
          <a:off x="228600" y="1524000"/>
          <a:ext cx="4456112" cy="5126037"/>
        </p:xfrm>
        <a:graphic>
          <a:graphicData uri="http://schemas.openxmlformats.org/presentationml/2006/ole">
            <p:oleObj spid="_x0000_s268290" name="Chart" r:id="rId3" imgW="4333824" imgH="4981631" progId="MSGraph.Chart.8">
              <p:embed followColorScheme="full"/>
            </p:oleObj>
          </a:graphicData>
        </a:graphic>
      </p:graphicFrame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42656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6372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15224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817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7008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82280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905375" y="55602"/>
            <a:ext cx="40862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Informative nature of Advertisement 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&amp; Nationality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609600" y="5436513"/>
            <a:ext cx="10858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Total sample (419) </a:t>
            </a:r>
          </a:p>
        </p:txBody>
      </p:sp>
      <p:sp>
        <p:nvSpPr>
          <p:cNvPr id="28" name="TextBox 6"/>
          <p:cNvSpPr txBox="1">
            <a:spLocks noChangeArrowheads="1"/>
          </p:cNvSpPr>
          <p:nvPr/>
        </p:nvSpPr>
        <p:spPr bwMode="auto">
          <a:xfrm>
            <a:off x="1447800" y="5436513"/>
            <a:ext cx="1250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Kuwaitis</a:t>
            </a:r>
          </a:p>
          <a:p>
            <a:pPr algn="ctr" eaLnBrk="1" hangingPunct="1"/>
            <a:r>
              <a:rPr lang="en-US" altLang="en-US" sz="1100" dirty="0" smtClean="0"/>
              <a:t>(192) </a:t>
            </a:r>
            <a:endParaRPr lang="en-US" altLang="en-US" sz="1100" dirty="0"/>
          </a:p>
        </p:txBody>
      </p:sp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2438400" y="5436513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Arab Expats</a:t>
            </a:r>
          </a:p>
          <a:p>
            <a:pPr algn="ctr" eaLnBrk="1" hangingPunct="1"/>
            <a:r>
              <a:rPr lang="en-US" altLang="en-US" sz="1100" dirty="0" smtClean="0"/>
              <a:t>(157)</a:t>
            </a:r>
            <a:endParaRPr lang="en-US" altLang="en-US" sz="1100" dirty="0"/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179388" y="76201"/>
            <a:ext cx="439261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Impressiveness of Advertisement  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&amp; Nationality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2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629400"/>
            <a:ext cx="2133600" cy="30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0" eaLnBrk="1" hangingPunct="1"/>
            <a:fld id="{0DFE4F02-A902-48FE-89F6-314E3FFD1FAF}" type="slidenum">
              <a:rPr lang="en-GB" altLang="en-US" sz="1000" smtClean="0">
                <a:solidFill>
                  <a:schemeClr val="bg1"/>
                </a:solidFill>
              </a:rPr>
              <a:pPr algn="r" rtl="0" eaLnBrk="1" hangingPunct="1"/>
              <a:t>38</a:t>
            </a:fld>
            <a:endParaRPr lang="en-GB" altLang="en-US" sz="1000" dirty="0" smtClean="0">
              <a:solidFill>
                <a:schemeClr val="bg1"/>
              </a:solidFill>
            </a:endParaRPr>
          </a:p>
        </p:txBody>
      </p: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3429000" y="5436513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Non Arabs</a:t>
            </a:r>
          </a:p>
          <a:p>
            <a:pPr algn="ctr" eaLnBrk="1" hangingPunct="1"/>
            <a:r>
              <a:rPr lang="en-US" altLang="en-US" sz="1100" dirty="0" smtClean="0"/>
              <a:t>(70)</a:t>
            </a:r>
            <a:endParaRPr lang="en-US" altLang="en-US" sz="1100" dirty="0"/>
          </a:p>
        </p:txBody>
      </p:sp>
      <p:graphicFrame>
        <p:nvGraphicFramePr>
          <p:cNvPr id="195588" name="Object 4"/>
          <p:cNvGraphicFramePr>
            <a:graphicFrameLocks noChangeAspect="1"/>
          </p:cNvGraphicFramePr>
          <p:nvPr/>
        </p:nvGraphicFramePr>
        <p:xfrm>
          <a:off x="4686300" y="1295400"/>
          <a:ext cx="4467225" cy="5286375"/>
        </p:xfrm>
        <a:graphic>
          <a:graphicData uri="http://schemas.openxmlformats.org/presentationml/2006/ole">
            <p:oleObj spid="_x0000_s268291" name="Chart" r:id="rId4" imgW="4333824" imgH="5134014" progId="MSGraph.Chart.8">
              <p:embed followColorScheme="full"/>
            </p:oleObj>
          </a:graphicData>
        </a:graphic>
      </p:graphicFrame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5105400" y="5257800"/>
            <a:ext cx="10858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Total sample (419) </a:t>
            </a:r>
          </a:p>
        </p:txBody>
      </p:sp>
      <p:sp>
        <p:nvSpPr>
          <p:cNvPr id="31" name="TextBox 6"/>
          <p:cNvSpPr txBox="1">
            <a:spLocks noChangeArrowheads="1"/>
          </p:cNvSpPr>
          <p:nvPr/>
        </p:nvSpPr>
        <p:spPr bwMode="auto">
          <a:xfrm>
            <a:off x="5943600" y="5257800"/>
            <a:ext cx="1250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Kuwaitis</a:t>
            </a:r>
          </a:p>
          <a:p>
            <a:pPr algn="ctr" eaLnBrk="1" hangingPunct="1"/>
            <a:r>
              <a:rPr lang="en-US" altLang="en-US" sz="1100" dirty="0" smtClean="0"/>
              <a:t>(192) </a:t>
            </a:r>
            <a:endParaRPr lang="en-US" altLang="en-US" sz="1100" dirty="0"/>
          </a:p>
        </p:txBody>
      </p:sp>
      <p:sp>
        <p:nvSpPr>
          <p:cNvPr id="32" name="TextBox 6"/>
          <p:cNvSpPr txBox="1">
            <a:spLocks noChangeArrowheads="1"/>
          </p:cNvSpPr>
          <p:nvPr/>
        </p:nvSpPr>
        <p:spPr bwMode="auto">
          <a:xfrm>
            <a:off x="6934200" y="5257800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Arab Expats</a:t>
            </a:r>
          </a:p>
          <a:p>
            <a:pPr algn="ctr" eaLnBrk="1" hangingPunct="1"/>
            <a:r>
              <a:rPr lang="en-US" altLang="en-US" sz="1100" dirty="0" smtClean="0"/>
              <a:t>(157)</a:t>
            </a:r>
            <a:endParaRPr lang="en-US" altLang="en-US" sz="1100" dirty="0"/>
          </a:p>
        </p:txBody>
      </p:sp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7924800" y="5257800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Non Arabs</a:t>
            </a:r>
          </a:p>
          <a:p>
            <a:pPr algn="ctr" eaLnBrk="1" hangingPunct="1"/>
            <a:r>
              <a:rPr lang="en-US" altLang="en-US" sz="1100" dirty="0" smtClean="0"/>
              <a:t>(70)</a:t>
            </a:r>
            <a:endParaRPr lang="en-US" altLang="en-US" sz="1100" dirty="0"/>
          </a:p>
        </p:txBody>
      </p:sp>
    </p:spTree>
    <p:extLst>
      <p:ext uri="{BB962C8B-B14F-4D97-AF65-F5344CB8AC3E}">
        <p14:creationId xmlns="" xmlns:p14="http://schemas.microsoft.com/office/powerpoint/2010/main" val="130965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6200" y="963612"/>
            <a:ext cx="90678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90513" indent="-290513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Clr>
                <a:srgbClr val="660033"/>
              </a:buClr>
              <a:buFont typeface="Wingdings" pitchFamily="2" charset="2"/>
              <a:buNone/>
            </a:pP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Top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2 Boxes </a:t>
            </a: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=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77               75                    84                   61                               84                   85                    85                   77</a:t>
            </a:r>
            <a:endParaRPr lang="en-US" altLang="en-US" sz="1000" b="1" dirty="0">
              <a:solidFill>
                <a:srgbClr val="800000"/>
              </a:solidFill>
              <a:latin typeface="Bookman Old Style" pitchFamily="18" charset="0"/>
            </a:endParaRP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91884681"/>
              </p:ext>
            </p:extLst>
          </p:nvPr>
        </p:nvGraphicFramePr>
        <p:xfrm>
          <a:off x="201613" y="1350962"/>
          <a:ext cx="4456112" cy="5126037"/>
        </p:xfrm>
        <a:graphic>
          <a:graphicData uri="http://schemas.openxmlformats.org/presentationml/2006/ole">
            <p:oleObj spid="_x0000_s269314" name="Chart" r:id="rId3" imgW="4333824" imgH="4981631" progId="MSGraph.Chart.8">
              <p:embed followColorScheme="full"/>
            </p:oleObj>
          </a:graphicData>
        </a:graphic>
      </p:graphicFrame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42656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6372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15224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817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7008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82280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609600" y="5284113"/>
            <a:ext cx="10858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Total sample (419) </a:t>
            </a:r>
          </a:p>
        </p:txBody>
      </p:sp>
      <p:sp>
        <p:nvSpPr>
          <p:cNvPr id="28" name="TextBox 6"/>
          <p:cNvSpPr txBox="1">
            <a:spLocks noChangeArrowheads="1"/>
          </p:cNvSpPr>
          <p:nvPr/>
        </p:nvSpPr>
        <p:spPr bwMode="auto">
          <a:xfrm>
            <a:off x="1447800" y="5284113"/>
            <a:ext cx="1250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Kuwaitis</a:t>
            </a:r>
          </a:p>
          <a:p>
            <a:pPr algn="ctr" eaLnBrk="1" hangingPunct="1"/>
            <a:r>
              <a:rPr lang="en-US" altLang="en-US" sz="1100" dirty="0" smtClean="0"/>
              <a:t>(192) </a:t>
            </a:r>
            <a:endParaRPr lang="en-US" altLang="en-US" sz="1100" dirty="0"/>
          </a:p>
        </p:txBody>
      </p:sp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2438400" y="5284113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Arab Expats</a:t>
            </a:r>
          </a:p>
          <a:p>
            <a:pPr algn="ctr" eaLnBrk="1" hangingPunct="1"/>
            <a:r>
              <a:rPr lang="en-US" altLang="en-US" sz="1100" dirty="0" smtClean="0"/>
              <a:t>(157)</a:t>
            </a:r>
            <a:endParaRPr lang="en-US" altLang="en-US" sz="1100" dirty="0"/>
          </a:p>
        </p:txBody>
      </p:sp>
      <p:sp>
        <p:nvSpPr>
          <p:cNvPr id="2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629400"/>
            <a:ext cx="2133600" cy="30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0" eaLnBrk="1" hangingPunct="1"/>
            <a:fld id="{0DFE4F02-A902-48FE-89F6-314E3FFD1FAF}" type="slidenum">
              <a:rPr lang="en-GB" altLang="en-US" sz="1000" smtClean="0">
                <a:solidFill>
                  <a:schemeClr val="bg1"/>
                </a:solidFill>
              </a:rPr>
              <a:pPr algn="r" rtl="0" eaLnBrk="1" hangingPunct="1"/>
              <a:t>39</a:t>
            </a:fld>
            <a:endParaRPr lang="en-GB" altLang="en-US" sz="1000" dirty="0" smtClean="0">
              <a:solidFill>
                <a:schemeClr val="bg1"/>
              </a:solidFill>
            </a:endParaRPr>
          </a:p>
        </p:txBody>
      </p: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3429000" y="5284113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Non Arabs</a:t>
            </a:r>
          </a:p>
          <a:p>
            <a:pPr algn="ctr" eaLnBrk="1" hangingPunct="1"/>
            <a:r>
              <a:rPr lang="en-US" altLang="en-US" sz="1100" dirty="0" smtClean="0"/>
              <a:t>(70)</a:t>
            </a:r>
            <a:endParaRPr lang="en-US" altLang="en-US" sz="1100" dirty="0"/>
          </a:p>
        </p:txBody>
      </p:sp>
      <p:graphicFrame>
        <p:nvGraphicFramePr>
          <p:cNvPr id="195588" name="Object 4"/>
          <p:cNvGraphicFramePr>
            <a:graphicFrameLocks noChangeAspect="1"/>
          </p:cNvGraphicFramePr>
          <p:nvPr/>
        </p:nvGraphicFramePr>
        <p:xfrm>
          <a:off x="4687888" y="1295400"/>
          <a:ext cx="4456112" cy="5126037"/>
        </p:xfrm>
        <a:graphic>
          <a:graphicData uri="http://schemas.openxmlformats.org/presentationml/2006/ole">
            <p:oleObj spid="_x0000_s269315" name="Chart" r:id="rId4" imgW="4333824" imgH="4981631" progId="MSGraph.Chart.8">
              <p:embed followColorScheme="full"/>
            </p:oleObj>
          </a:graphicData>
        </a:graphic>
      </p:graphicFrame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5105400" y="5257800"/>
            <a:ext cx="10858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Total sample (419) </a:t>
            </a:r>
          </a:p>
        </p:txBody>
      </p:sp>
      <p:sp>
        <p:nvSpPr>
          <p:cNvPr id="31" name="TextBox 6"/>
          <p:cNvSpPr txBox="1">
            <a:spLocks noChangeArrowheads="1"/>
          </p:cNvSpPr>
          <p:nvPr/>
        </p:nvSpPr>
        <p:spPr bwMode="auto">
          <a:xfrm>
            <a:off x="5943600" y="5257800"/>
            <a:ext cx="1250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Kuwaitis</a:t>
            </a:r>
          </a:p>
          <a:p>
            <a:pPr algn="ctr" eaLnBrk="1" hangingPunct="1"/>
            <a:r>
              <a:rPr lang="en-US" altLang="en-US" sz="1100" dirty="0" smtClean="0"/>
              <a:t>(192) </a:t>
            </a:r>
            <a:endParaRPr lang="en-US" altLang="en-US" sz="1100" dirty="0"/>
          </a:p>
        </p:txBody>
      </p:sp>
      <p:sp>
        <p:nvSpPr>
          <p:cNvPr id="32" name="TextBox 6"/>
          <p:cNvSpPr txBox="1">
            <a:spLocks noChangeArrowheads="1"/>
          </p:cNvSpPr>
          <p:nvPr/>
        </p:nvSpPr>
        <p:spPr bwMode="auto">
          <a:xfrm>
            <a:off x="6934200" y="5257800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Arab Expats</a:t>
            </a:r>
          </a:p>
          <a:p>
            <a:pPr algn="ctr" eaLnBrk="1" hangingPunct="1"/>
            <a:r>
              <a:rPr lang="en-US" altLang="en-US" sz="1100" dirty="0" smtClean="0"/>
              <a:t>(157)</a:t>
            </a:r>
            <a:endParaRPr lang="en-US" altLang="en-US" sz="1100" dirty="0"/>
          </a:p>
        </p:txBody>
      </p:sp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7924800" y="5257800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Non Arabs</a:t>
            </a:r>
          </a:p>
          <a:p>
            <a:pPr algn="ctr" eaLnBrk="1" hangingPunct="1"/>
            <a:r>
              <a:rPr lang="en-US" altLang="en-US" sz="1100" dirty="0" smtClean="0"/>
              <a:t>(70)</a:t>
            </a:r>
            <a:endParaRPr lang="en-US" altLang="en-US" sz="1100" dirty="0"/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179388" y="208002"/>
            <a:ext cx="43053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Credibility of the Advertisement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&amp; Nationality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4905375" y="284202"/>
            <a:ext cx="40862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Ease of understanding the Advertisement 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&amp; Nationality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965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145232" y="2813"/>
            <a:ext cx="7315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2021404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+mn-cs"/>
              </a:rPr>
              <a:t>II. Information Needs</a:t>
            </a:r>
            <a:endParaRPr lang="en-US" sz="2800" b="1" dirty="0">
              <a:solidFill>
                <a:srgbClr val="66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+mn-cs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145232" y="457201"/>
            <a:ext cx="73152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Bookman Old Style" pitchFamily="18" charset="0"/>
              </a:rPr>
              <a:t>The Information needs of </a:t>
            </a:r>
            <a:r>
              <a:rPr lang="en-US" sz="1600" dirty="0">
                <a:latin typeface="Bookman Old Style" pitchFamily="18" charset="0"/>
              </a:rPr>
              <a:t>the study are as follows:</a:t>
            </a:r>
          </a:p>
          <a:p>
            <a:pPr>
              <a:defRPr/>
            </a:pPr>
            <a:endParaRPr lang="en-US" sz="500" dirty="0">
              <a:latin typeface="Bookman Old Style" pitchFamily="18" charset="0"/>
            </a:endParaRPr>
          </a:p>
          <a:p>
            <a:pPr marL="342900" indent="-342900">
              <a:buAutoNum type="arabicPeriod"/>
              <a:defRPr/>
            </a:pPr>
            <a:r>
              <a:rPr lang="en-US" sz="1600" b="1" dirty="0" smtClean="0">
                <a:latin typeface="Bookman Old Style" pitchFamily="18" charset="0"/>
              </a:rPr>
              <a:t>Recall of advertisement for Fashion and Footwear stores in last  3 months</a:t>
            </a:r>
            <a:endParaRPr lang="en-US" sz="1600" dirty="0">
              <a:latin typeface="Bookman Old Style" pitchFamily="18" charset="0"/>
            </a:endParaRPr>
          </a:p>
          <a:p>
            <a:pPr>
              <a:defRPr/>
            </a:pPr>
            <a:r>
              <a:rPr lang="en-US" sz="1600" dirty="0" smtClean="0">
                <a:latin typeface="Bookman Old Style" pitchFamily="18" charset="0"/>
              </a:rPr>
              <a:t>      </a:t>
            </a:r>
            <a:r>
              <a:rPr lang="en-US" sz="1600" dirty="0" smtClean="0">
                <a:latin typeface="Bookman Old Style" pitchFamily="18" charset="0"/>
                <a:sym typeface="Wingdings" pitchFamily="2" charset="2"/>
              </a:rPr>
              <a:t>   </a:t>
            </a:r>
            <a:r>
              <a:rPr lang="en-US" sz="1600" dirty="0">
                <a:latin typeface="Bookman Old Style" pitchFamily="18" charset="0"/>
              </a:rPr>
              <a:t>Spontaneous Awareness</a:t>
            </a:r>
          </a:p>
          <a:p>
            <a:pPr marL="1084263" lvl="3" indent="-274638">
              <a:buFont typeface="Arial" pitchFamily="34" charset="0"/>
              <a:buChar char="•"/>
              <a:defRPr/>
            </a:pPr>
            <a:r>
              <a:rPr lang="en-US" sz="1600" dirty="0" smtClean="0">
                <a:latin typeface="Bookman Old Style" pitchFamily="18" charset="0"/>
              </a:rPr>
              <a:t>Top-of-mind</a:t>
            </a:r>
            <a:endParaRPr lang="en-US" sz="1600" dirty="0">
              <a:latin typeface="Bookman Old Style" pitchFamily="18" charset="0"/>
            </a:endParaRPr>
          </a:p>
          <a:p>
            <a:pPr marL="1084263" lvl="3" indent="-274638">
              <a:buFont typeface="Arial" pitchFamily="34" charset="0"/>
              <a:buChar char="•"/>
              <a:defRPr/>
            </a:pPr>
            <a:r>
              <a:rPr lang="en-US" sz="1600" dirty="0" smtClean="0">
                <a:latin typeface="Bookman Old Style" pitchFamily="18" charset="0"/>
              </a:rPr>
              <a:t>Other </a:t>
            </a:r>
            <a:r>
              <a:rPr lang="en-US" sz="1600" dirty="0">
                <a:latin typeface="Bookman Old Style" pitchFamily="18" charset="0"/>
              </a:rPr>
              <a:t>mentions</a:t>
            </a:r>
          </a:p>
          <a:p>
            <a:pPr>
              <a:defRPr/>
            </a:pPr>
            <a:r>
              <a:rPr lang="en-US" sz="1600" dirty="0">
                <a:latin typeface="Bookman Old Style" pitchFamily="18" charset="0"/>
                <a:sym typeface="Wingdings" pitchFamily="2" charset="2"/>
              </a:rPr>
              <a:t>         </a:t>
            </a:r>
            <a:r>
              <a:rPr lang="en-US" sz="1600" dirty="0">
                <a:latin typeface="Bookman Old Style" pitchFamily="18" charset="0"/>
              </a:rPr>
              <a:t>Aided Awareness</a:t>
            </a:r>
          </a:p>
          <a:p>
            <a:pPr>
              <a:defRPr/>
            </a:pPr>
            <a:r>
              <a:rPr lang="en-US" sz="1600" dirty="0">
                <a:latin typeface="Bookman Old Style" pitchFamily="18" charset="0"/>
              </a:rPr>
              <a:t>      </a:t>
            </a:r>
            <a:r>
              <a:rPr lang="en-US" sz="1600" dirty="0">
                <a:latin typeface="Bookman Old Style" pitchFamily="18" charset="0"/>
                <a:sym typeface="Wingdings" pitchFamily="2" charset="2"/>
              </a:rPr>
              <a:t>   </a:t>
            </a:r>
            <a:r>
              <a:rPr lang="en-US" sz="1600" dirty="0" smtClean="0">
                <a:latin typeface="Bookman Old Style" pitchFamily="18" charset="0"/>
                <a:sym typeface="Wingdings" pitchFamily="2" charset="2"/>
              </a:rPr>
              <a:t>Media in which advertisements were recalled</a:t>
            </a:r>
            <a:endParaRPr lang="en-US" sz="1600" dirty="0">
              <a:latin typeface="Bookman Old Style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187624" y="2590800"/>
            <a:ext cx="78488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marL="342900" indent="-342900">
              <a:buAutoNum type="arabicPeriod" startAt="2"/>
              <a:defRPr/>
            </a:pPr>
            <a:r>
              <a:rPr lang="en-US" sz="1600" b="1" u="sng" dirty="0" smtClean="0">
                <a:latin typeface="Bookman Old Style" pitchFamily="18" charset="0"/>
              </a:rPr>
              <a:t>Type/Description of Nasser Sports Center advertisements recalled spontaneously and their Incidence</a:t>
            </a:r>
            <a:endParaRPr lang="en-US" sz="1600" dirty="0">
              <a:latin typeface="Bookman Old Style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934200" y="6629400"/>
            <a:ext cx="2133600" cy="228600"/>
          </a:xfrm>
        </p:spPr>
        <p:txBody>
          <a:bodyPr/>
          <a:lstStyle/>
          <a:p>
            <a:fld id="{0BA33941-609D-495C-9701-7F9ED25D8032}" type="slidenum">
              <a:rPr lang="en-GB" smtClean="0">
                <a:solidFill>
                  <a:schemeClr val="bg1"/>
                </a:solidFill>
              </a:rPr>
              <a:pPr/>
              <a:t>4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43000" y="3241625"/>
            <a:ext cx="75438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sz="1600" b="1" dirty="0" smtClean="0">
                <a:latin typeface="Bookman Old Style" pitchFamily="18" charset="0"/>
              </a:rPr>
              <a:t>3. Post Commercial Registration(PCR) of Nasser Sports Center  Advertisement (On Aiding Nasser Sports Ad)</a:t>
            </a:r>
          </a:p>
          <a:p>
            <a:pPr marL="342900" indent="-342900">
              <a:defRPr/>
            </a:pPr>
            <a:r>
              <a:rPr lang="en-US" sz="1600" b="1" dirty="0" smtClean="0">
                <a:latin typeface="Bookman Old Style" pitchFamily="18" charset="0"/>
              </a:rPr>
              <a:t> </a:t>
            </a:r>
            <a:r>
              <a:rPr lang="en-US" sz="1600" dirty="0" smtClean="0">
                <a:latin typeface="Bookman Old Style" pitchFamily="18" charset="0"/>
              </a:rPr>
              <a:t>    </a:t>
            </a:r>
            <a:r>
              <a:rPr lang="en-US" sz="1600" dirty="0" smtClean="0">
                <a:latin typeface="Bookman Old Style" pitchFamily="18" charset="0"/>
                <a:sym typeface="Wingdings" pitchFamily="2" charset="2"/>
              </a:rPr>
              <a:t>  Incidence of seeing the Advertisement</a:t>
            </a:r>
          </a:p>
          <a:p>
            <a:pPr marL="342900" indent="-342900">
              <a:defRPr/>
            </a:pPr>
            <a:r>
              <a:rPr lang="en-US" sz="1600" dirty="0" smtClean="0">
                <a:latin typeface="Bookman Old Style" pitchFamily="18" charset="0"/>
                <a:sym typeface="Wingdings" pitchFamily="2" charset="2"/>
              </a:rPr>
              <a:t>       Main message conveyed in the advertisement</a:t>
            </a:r>
            <a:endParaRPr lang="en-US" sz="1600" dirty="0">
              <a:latin typeface="Bookman Old Style" pitchFamily="18" charset="0"/>
            </a:endParaRPr>
          </a:p>
          <a:p>
            <a:pPr>
              <a:defRPr/>
            </a:pPr>
            <a:r>
              <a:rPr lang="en-US" sz="1600" dirty="0">
                <a:latin typeface="Bookman Old Style" pitchFamily="18" charset="0"/>
              </a:rPr>
              <a:t>    </a:t>
            </a:r>
            <a:r>
              <a:rPr lang="en-US" sz="1600" dirty="0" smtClean="0">
                <a:latin typeface="Bookman Old Style" pitchFamily="18" charset="0"/>
              </a:rPr>
              <a:t> </a:t>
            </a:r>
            <a:r>
              <a:rPr lang="en-US" sz="1600" dirty="0">
                <a:latin typeface="Bookman Old Style" pitchFamily="18" charset="0"/>
                <a:sym typeface="Wingdings" pitchFamily="2" charset="2"/>
              </a:rPr>
              <a:t>  </a:t>
            </a:r>
            <a:r>
              <a:rPr lang="en-US" sz="1600" dirty="0" smtClean="0">
                <a:latin typeface="Bookman Old Style" pitchFamily="18" charset="0"/>
                <a:sym typeface="Wingdings" pitchFamily="2" charset="2"/>
              </a:rPr>
              <a:t>Evaluation of the advertisement on a 5 point rating scale on the </a:t>
            </a:r>
          </a:p>
          <a:p>
            <a:pPr>
              <a:defRPr/>
            </a:pPr>
            <a:r>
              <a:rPr lang="en-US" sz="1600" dirty="0" smtClean="0">
                <a:latin typeface="Bookman Old Style" pitchFamily="18" charset="0"/>
                <a:sym typeface="Wingdings" pitchFamily="2" charset="2"/>
              </a:rPr>
              <a:t>          following elements:</a:t>
            </a:r>
          </a:p>
          <a:p>
            <a:pPr marL="971550" indent="-342900">
              <a:buFont typeface="Arial" pitchFamily="34" charset="0"/>
              <a:buChar char="•"/>
              <a:defRPr/>
            </a:pPr>
            <a:r>
              <a:rPr lang="en-US" sz="1600" dirty="0" smtClean="0">
                <a:latin typeface="Bookman Old Style" pitchFamily="18" charset="0"/>
                <a:sym typeface="Wingdings" pitchFamily="2" charset="2"/>
              </a:rPr>
              <a:t> Impressiveness</a:t>
            </a:r>
          </a:p>
          <a:p>
            <a:pPr marL="971550" indent="-342900">
              <a:buFont typeface="Arial" pitchFamily="34" charset="0"/>
              <a:buChar char="•"/>
              <a:defRPr/>
            </a:pPr>
            <a:r>
              <a:rPr lang="en-US" sz="1600" dirty="0" smtClean="0">
                <a:latin typeface="Bookman Old Style" pitchFamily="18" charset="0"/>
              </a:rPr>
              <a:t> Informative nature</a:t>
            </a:r>
          </a:p>
          <a:p>
            <a:pPr marL="971550" indent="-342900">
              <a:buFont typeface="Arial" pitchFamily="34" charset="0"/>
              <a:buChar char="•"/>
              <a:defRPr/>
            </a:pPr>
            <a:r>
              <a:rPr lang="en-US" sz="1600" dirty="0" smtClean="0">
                <a:latin typeface="Bookman Old Style" pitchFamily="18" charset="0"/>
              </a:rPr>
              <a:t>Ease of understanding</a:t>
            </a:r>
          </a:p>
          <a:p>
            <a:pPr marL="971550" indent="-342900">
              <a:buFont typeface="Arial" pitchFamily="34" charset="0"/>
              <a:buChar char="•"/>
              <a:defRPr/>
            </a:pPr>
            <a:r>
              <a:rPr lang="en-US" sz="1600" dirty="0" smtClean="0">
                <a:latin typeface="Bookman Old Style" pitchFamily="18" charset="0"/>
              </a:rPr>
              <a:t>Effectiveness</a:t>
            </a:r>
          </a:p>
          <a:p>
            <a:pPr marL="971550" indent="-342900">
              <a:buFont typeface="Arial" pitchFamily="34" charset="0"/>
              <a:buChar char="•"/>
              <a:defRPr/>
            </a:pPr>
            <a:r>
              <a:rPr lang="en-US" sz="1600" dirty="0" smtClean="0">
                <a:latin typeface="Bookman Old Style" pitchFamily="18" charset="0"/>
              </a:rPr>
              <a:t>Credibility</a:t>
            </a:r>
          </a:p>
          <a:p>
            <a:pPr marL="971550" indent="-342900">
              <a:buFont typeface="Arial" pitchFamily="34" charset="0"/>
              <a:buChar char="•"/>
              <a:defRPr/>
            </a:pPr>
            <a:r>
              <a:rPr lang="en-US" sz="1600" dirty="0" smtClean="0">
                <a:latin typeface="Bookman Old Style" pitchFamily="18" charset="0"/>
              </a:rPr>
              <a:t>Colors used </a:t>
            </a:r>
            <a:r>
              <a:rPr lang="en-US" sz="1600" dirty="0" smtClean="0">
                <a:latin typeface="Bookman Old Style" pitchFamily="18" charset="0"/>
                <a:sym typeface="Wingdings" pitchFamily="2" charset="2"/>
              </a:rPr>
              <a:t>     </a:t>
            </a:r>
          </a:p>
          <a:p>
            <a:pPr marL="971550" indent="-342900">
              <a:buFont typeface="Arial" pitchFamily="34" charset="0"/>
              <a:buChar char="•"/>
              <a:defRPr/>
            </a:pPr>
            <a:r>
              <a:rPr lang="en-US" sz="1600" dirty="0" smtClean="0">
                <a:latin typeface="Bookman Old Style" pitchFamily="18" charset="0"/>
                <a:sym typeface="Wingdings" pitchFamily="2" charset="2"/>
              </a:rPr>
              <a:t> Way of writing</a:t>
            </a:r>
          </a:p>
          <a:p>
            <a:pPr marL="971550" indent="-342900">
              <a:buFont typeface="Arial" pitchFamily="34" charset="0"/>
              <a:buChar char="•"/>
              <a:defRPr/>
            </a:pPr>
            <a:r>
              <a:rPr lang="en-US" sz="1600" dirty="0" smtClean="0">
                <a:latin typeface="Bookman Old Style" pitchFamily="18" charset="0"/>
                <a:sym typeface="Wingdings" pitchFamily="2" charset="2"/>
              </a:rPr>
              <a:t>Pictures in the advertisement</a:t>
            </a:r>
            <a:endParaRPr lang="en-US" sz="1600" dirty="0">
              <a:latin typeface="Bookman Old Style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995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6200" y="963612"/>
            <a:ext cx="90678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90513" indent="-290513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Clr>
                <a:srgbClr val="660033"/>
              </a:buClr>
              <a:buFont typeface="Wingdings" pitchFamily="2" charset="2"/>
              <a:buNone/>
            </a:pP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Top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2 Boxes </a:t>
            </a: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=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74               71                    82                  63                               74                   79                    73                  63</a:t>
            </a:r>
            <a:endParaRPr lang="en-US" altLang="en-US" sz="1000" b="1" dirty="0">
              <a:solidFill>
                <a:srgbClr val="800000"/>
              </a:solidFill>
              <a:latin typeface="Bookman Old Style" pitchFamily="18" charset="0"/>
            </a:endParaRP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91884681"/>
              </p:ext>
            </p:extLst>
          </p:nvPr>
        </p:nvGraphicFramePr>
        <p:xfrm>
          <a:off x="201613" y="1350962"/>
          <a:ext cx="4456112" cy="5126037"/>
        </p:xfrm>
        <a:graphic>
          <a:graphicData uri="http://schemas.openxmlformats.org/presentationml/2006/ole">
            <p:oleObj spid="_x0000_s270338" name="Chart" r:id="rId3" imgW="4333824" imgH="4981631" progId="MSGraph.Chart.8">
              <p:embed followColorScheme="full"/>
            </p:oleObj>
          </a:graphicData>
        </a:graphic>
      </p:graphicFrame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42656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6372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15224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817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7008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82280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609600" y="5284113"/>
            <a:ext cx="10858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Total sample (419) </a:t>
            </a:r>
          </a:p>
        </p:txBody>
      </p:sp>
      <p:sp>
        <p:nvSpPr>
          <p:cNvPr id="28" name="TextBox 6"/>
          <p:cNvSpPr txBox="1">
            <a:spLocks noChangeArrowheads="1"/>
          </p:cNvSpPr>
          <p:nvPr/>
        </p:nvSpPr>
        <p:spPr bwMode="auto">
          <a:xfrm>
            <a:off x="1447800" y="5284113"/>
            <a:ext cx="1250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Kuwaitis</a:t>
            </a:r>
          </a:p>
          <a:p>
            <a:pPr algn="ctr" eaLnBrk="1" hangingPunct="1"/>
            <a:r>
              <a:rPr lang="en-US" altLang="en-US" sz="1100" dirty="0" smtClean="0"/>
              <a:t>(192) </a:t>
            </a:r>
            <a:endParaRPr lang="en-US" altLang="en-US" sz="1100" dirty="0"/>
          </a:p>
        </p:txBody>
      </p:sp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2438400" y="5284113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Arab Expats</a:t>
            </a:r>
          </a:p>
          <a:p>
            <a:pPr algn="ctr" eaLnBrk="1" hangingPunct="1"/>
            <a:r>
              <a:rPr lang="en-US" altLang="en-US" sz="1100" dirty="0" smtClean="0"/>
              <a:t>(157)</a:t>
            </a:r>
            <a:endParaRPr lang="en-US" altLang="en-US" sz="1100" dirty="0"/>
          </a:p>
        </p:txBody>
      </p:sp>
      <p:sp>
        <p:nvSpPr>
          <p:cNvPr id="2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629400"/>
            <a:ext cx="2133600" cy="30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0" eaLnBrk="1" hangingPunct="1"/>
            <a:fld id="{0DFE4F02-A902-48FE-89F6-314E3FFD1FAF}" type="slidenum">
              <a:rPr lang="en-GB" altLang="en-US" sz="1000" smtClean="0">
                <a:solidFill>
                  <a:schemeClr val="bg1"/>
                </a:solidFill>
              </a:rPr>
              <a:pPr algn="r" rtl="0" eaLnBrk="1" hangingPunct="1"/>
              <a:t>40</a:t>
            </a:fld>
            <a:endParaRPr lang="en-GB" altLang="en-US" sz="1000" dirty="0" smtClean="0">
              <a:solidFill>
                <a:schemeClr val="bg1"/>
              </a:solidFill>
            </a:endParaRPr>
          </a:p>
        </p:txBody>
      </p: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3429000" y="5284113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Non Arabs</a:t>
            </a:r>
          </a:p>
          <a:p>
            <a:pPr algn="ctr" eaLnBrk="1" hangingPunct="1"/>
            <a:r>
              <a:rPr lang="en-US" altLang="en-US" sz="1100" dirty="0" smtClean="0"/>
              <a:t>(70)</a:t>
            </a:r>
            <a:endParaRPr lang="en-US" altLang="en-US" sz="1100" dirty="0"/>
          </a:p>
        </p:txBody>
      </p:sp>
      <p:graphicFrame>
        <p:nvGraphicFramePr>
          <p:cNvPr id="195588" name="Object 4"/>
          <p:cNvGraphicFramePr>
            <a:graphicFrameLocks noChangeAspect="1"/>
          </p:cNvGraphicFramePr>
          <p:nvPr/>
        </p:nvGraphicFramePr>
        <p:xfrm>
          <a:off x="4687888" y="1295400"/>
          <a:ext cx="4456112" cy="5126037"/>
        </p:xfrm>
        <a:graphic>
          <a:graphicData uri="http://schemas.openxmlformats.org/presentationml/2006/ole">
            <p:oleObj spid="_x0000_s270339" name="Chart" r:id="rId4" imgW="4333824" imgH="4981631" progId="MSGraph.Chart.8">
              <p:embed followColorScheme="full"/>
            </p:oleObj>
          </a:graphicData>
        </a:graphic>
      </p:graphicFrame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5105400" y="5257800"/>
            <a:ext cx="10858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Total sample (419) </a:t>
            </a:r>
          </a:p>
        </p:txBody>
      </p:sp>
      <p:sp>
        <p:nvSpPr>
          <p:cNvPr id="31" name="TextBox 6"/>
          <p:cNvSpPr txBox="1">
            <a:spLocks noChangeArrowheads="1"/>
          </p:cNvSpPr>
          <p:nvPr/>
        </p:nvSpPr>
        <p:spPr bwMode="auto">
          <a:xfrm>
            <a:off x="5943600" y="5257800"/>
            <a:ext cx="1250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Kuwaitis</a:t>
            </a:r>
          </a:p>
          <a:p>
            <a:pPr algn="ctr" eaLnBrk="1" hangingPunct="1"/>
            <a:r>
              <a:rPr lang="en-US" altLang="en-US" sz="1100" dirty="0" smtClean="0"/>
              <a:t>(192) </a:t>
            </a:r>
            <a:endParaRPr lang="en-US" altLang="en-US" sz="1100" dirty="0"/>
          </a:p>
        </p:txBody>
      </p:sp>
      <p:sp>
        <p:nvSpPr>
          <p:cNvPr id="32" name="TextBox 6"/>
          <p:cNvSpPr txBox="1">
            <a:spLocks noChangeArrowheads="1"/>
          </p:cNvSpPr>
          <p:nvPr/>
        </p:nvSpPr>
        <p:spPr bwMode="auto">
          <a:xfrm>
            <a:off x="6934200" y="5257800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Arab Expats</a:t>
            </a:r>
          </a:p>
          <a:p>
            <a:pPr algn="ctr" eaLnBrk="1" hangingPunct="1"/>
            <a:r>
              <a:rPr lang="en-US" altLang="en-US" sz="1100" dirty="0" smtClean="0"/>
              <a:t>(157)</a:t>
            </a:r>
            <a:endParaRPr lang="en-US" altLang="en-US" sz="1100" dirty="0"/>
          </a:p>
        </p:txBody>
      </p:sp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7924800" y="5257800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Non Arabs</a:t>
            </a:r>
          </a:p>
          <a:p>
            <a:pPr algn="ctr" eaLnBrk="1" hangingPunct="1"/>
            <a:r>
              <a:rPr lang="en-US" altLang="en-US" sz="1100" dirty="0" smtClean="0"/>
              <a:t>(70)</a:t>
            </a:r>
            <a:endParaRPr lang="en-US" altLang="en-US" sz="1100" dirty="0"/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179388" y="76200"/>
            <a:ext cx="40862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Effectiveness of Advertisement 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&amp; Nationality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4905375" y="55602"/>
            <a:ext cx="40862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Colors used in Advertisement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&amp; Nationality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965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6200" y="963612"/>
            <a:ext cx="90678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90513" indent="-290513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Clr>
                <a:srgbClr val="660033"/>
              </a:buClr>
              <a:buFont typeface="Wingdings" pitchFamily="2" charset="2"/>
              <a:buNone/>
            </a:pP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Top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2 Boxes </a:t>
            </a: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=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70               77                    69                  55                               73                    80                    72                 59</a:t>
            </a:r>
            <a:endParaRPr lang="en-US" altLang="en-US" sz="1000" b="1" dirty="0">
              <a:solidFill>
                <a:srgbClr val="800000"/>
              </a:solidFill>
              <a:latin typeface="Bookman Old Style" pitchFamily="18" charset="0"/>
            </a:endParaRP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91884681"/>
              </p:ext>
            </p:extLst>
          </p:nvPr>
        </p:nvGraphicFramePr>
        <p:xfrm>
          <a:off x="201613" y="1350962"/>
          <a:ext cx="4456112" cy="5126037"/>
        </p:xfrm>
        <a:graphic>
          <a:graphicData uri="http://schemas.openxmlformats.org/presentationml/2006/ole">
            <p:oleObj spid="_x0000_s271362" name="Chart" r:id="rId3" imgW="4333824" imgH="4981631" progId="MSGraph.Chart.8">
              <p:embed followColorScheme="full"/>
            </p:oleObj>
          </a:graphicData>
        </a:graphic>
      </p:graphicFrame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42656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6372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15224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817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7008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82280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609600" y="5284113"/>
            <a:ext cx="10858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Total sample (419) </a:t>
            </a:r>
          </a:p>
        </p:txBody>
      </p:sp>
      <p:sp>
        <p:nvSpPr>
          <p:cNvPr id="28" name="TextBox 6"/>
          <p:cNvSpPr txBox="1">
            <a:spLocks noChangeArrowheads="1"/>
          </p:cNvSpPr>
          <p:nvPr/>
        </p:nvSpPr>
        <p:spPr bwMode="auto">
          <a:xfrm>
            <a:off x="1447800" y="5284113"/>
            <a:ext cx="1250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Kuwaitis</a:t>
            </a:r>
          </a:p>
          <a:p>
            <a:pPr algn="ctr" eaLnBrk="1" hangingPunct="1"/>
            <a:r>
              <a:rPr lang="en-US" altLang="en-US" sz="1100" dirty="0" smtClean="0"/>
              <a:t>(192) </a:t>
            </a:r>
            <a:endParaRPr lang="en-US" altLang="en-US" sz="1100" dirty="0"/>
          </a:p>
        </p:txBody>
      </p:sp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2438400" y="5284113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Arab Expats</a:t>
            </a:r>
          </a:p>
          <a:p>
            <a:pPr algn="ctr" eaLnBrk="1" hangingPunct="1"/>
            <a:r>
              <a:rPr lang="en-US" altLang="en-US" sz="1100" dirty="0" smtClean="0"/>
              <a:t>(157)</a:t>
            </a:r>
            <a:endParaRPr lang="en-US" altLang="en-US" sz="1100" dirty="0"/>
          </a:p>
        </p:txBody>
      </p:sp>
      <p:sp>
        <p:nvSpPr>
          <p:cNvPr id="2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629400"/>
            <a:ext cx="2133600" cy="30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0" eaLnBrk="1" hangingPunct="1"/>
            <a:fld id="{0DFE4F02-A902-48FE-89F6-314E3FFD1FAF}" type="slidenum">
              <a:rPr lang="en-GB" altLang="en-US" sz="1000" smtClean="0">
                <a:solidFill>
                  <a:schemeClr val="bg1"/>
                </a:solidFill>
              </a:rPr>
              <a:pPr algn="r" rtl="0" eaLnBrk="1" hangingPunct="1"/>
              <a:t>41</a:t>
            </a:fld>
            <a:endParaRPr lang="en-GB" altLang="en-US" sz="1000" dirty="0" smtClean="0">
              <a:solidFill>
                <a:schemeClr val="bg1"/>
              </a:solidFill>
            </a:endParaRPr>
          </a:p>
        </p:txBody>
      </p: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3429000" y="5284113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Non Arabs</a:t>
            </a:r>
          </a:p>
          <a:p>
            <a:pPr algn="ctr" eaLnBrk="1" hangingPunct="1"/>
            <a:r>
              <a:rPr lang="en-US" altLang="en-US" sz="1100" dirty="0" smtClean="0"/>
              <a:t>(70)</a:t>
            </a:r>
            <a:endParaRPr lang="en-US" altLang="en-US" sz="1100" dirty="0"/>
          </a:p>
        </p:txBody>
      </p:sp>
      <p:graphicFrame>
        <p:nvGraphicFramePr>
          <p:cNvPr id="195588" name="Object 4"/>
          <p:cNvGraphicFramePr>
            <a:graphicFrameLocks noChangeAspect="1"/>
          </p:cNvGraphicFramePr>
          <p:nvPr/>
        </p:nvGraphicFramePr>
        <p:xfrm>
          <a:off x="4687888" y="1295400"/>
          <a:ext cx="4456112" cy="5126037"/>
        </p:xfrm>
        <a:graphic>
          <a:graphicData uri="http://schemas.openxmlformats.org/presentationml/2006/ole">
            <p:oleObj spid="_x0000_s271363" name="Chart" r:id="rId4" imgW="4333824" imgH="4981631" progId="MSGraph.Chart.8">
              <p:embed followColorScheme="full"/>
            </p:oleObj>
          </a:graphicData>
        </a:graphic>
      </p:graphicFrame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5105400" y="5257800"/>
            <a:ext cx="10858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Total sample (419) </a:t>
            </a:r>
          </a:p>
        </p:txBody>
      </p:sp>
      <p:sp>
        <p:nvSpPr>
          <p:cNvPr id="31" name="TextBox 6"/>
          <p:cNvSpPr txBox="1">
            <a:spLocks noChangeArrowheads="1"/>
          </p:cNvSpPr>
          <p:nvPr/>
        </p:nvSpPr>
        <p:spPr bwMode="auto">
          <a:xfrm>
            <a:off x="5943600" y="5257800"/>
            <a:ext cx="1250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Kuwaitis</a:t>
            </a:r>
          </a:p>
          <a:p>
            <a:pPr algn="ctr" eaLnBrk="1" hangingPunct="1"/>
            <a:r>
              <a:rPr lang="en-US" altLang="en-US" sz="1100" dirty="0" smtClean="0"/>
              <a:t>(192) </a:t>
            </a:r>
            <a:endParaRPr lang="en-US" altLang="en-US" sz="1100" dirty="0"/>
          </a:p>
        </p:txBody>
      </p:sp>
      <p:sp>
        <p:nvSpPr>
          <p:cNvPr id="32" name="TextBox 6"/>
          <p:cNvSpPr txBox="1">
            <a:spLocks noChangeArrowheads="1"/>
          </p:cNvSpPr>
          <p:nvPr/>
        </p:nvSpPr>
        <p:spPr bwMode="auto">
          <a:xfrm>
            <a:off x="6934200" y="5257800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Arab Expats</a:t>
            </a:r>
          </a:p>
          <a:p>
            <a:pPr algn="ctr" eaLnBrk="1" hangingPunct="1"/>
            <a:r>
              <a:rPr lang="en-US" altLang="en-US" sz="1100" dirty="0" smtClean="0"/>
              <a:t>(157)</a:t>
            </a:r>
            <a:endParaRPr lang="en-US" altLang="en-US" sz="1100" dirty="0"/>
          </a:p>
        </p:txBody>
      </p:sp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7924800" y="5257800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Non Arabs</a:t>
            </a:r>
          </a:p>
          <a:p>
            <a:pPr algn="ctr" eaLnBrk="1" hangingPunct="1"/>
            <a:r>
              <a:rPr lang="en-US" altLang="en-US" sz="1100" dirty="0" smtClean="0"/>
              <a:t>(70)</a:t>
            </a:r>
            <a:endParaRPr lang="en-US" altLang="en-US" sz="1100" dirty="0"/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179388" y="76200"/>
            <a:ext cx="40862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Way of writing the Advertisement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&amp; Nationality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4905375" y="55602"/>
            <a:ext cx="40862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Pictures in the Advertisement 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&amp; Nationality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965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3941-609D-495C-9701-7F9ED25D8032}" type="slidenum">
              <a:rPr lang="en-GB" smtClean="0"/>
              <a:pPr/>
              <a:t>42</a:t>
            </a:fld>
            <a:endParaRPr lang="en-GB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743200" y="228600"/>
            <a:ext cx="3505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Overall rating of the Advertisement </a:t>
            </a:r>
          </a:p>
          <a:p>
            <a:pPr algn="ctr"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&amp; Nationality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1219200" y="963612"/>
            <a:ext cx="57150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90513" indent="-290513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Clr>
                <a:srgbClr val="660033"/>
              </a:buClr>
              <a:buFont typeface="Wingdings" pitchFamily="2" charset="2"/>
              <a:buNone/>
            </a:pP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Top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2 Boxes </a:t>
            </a: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=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                   88                    84                  88                   96      </a:t>
            </a:r>
            <a:endParaRPr lang="en-US" altLang="en-US" sz="1000" b="1" dirty="0">
              <a:solidFill>
                <a:srgbClr val="800000"/>
              </a:solidFill>
              <a:latin typeface="Bookman Old Style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325688" y="1350963"/>
          <a:ext cx="4456112" cy="5126037"/>
        </p:xfrm>
        <a:graphic>
          <a:graphicData uri="http://schemas.openxmlformats.org/presentationml/2006/ole">
            <p:oleObj spid="_x0000_s272386" name="Chart" r:id="rId3" imgW="4333824" imgH="4981631" progId="MSGraph.Chart.8">
              <p:embed followColorScheme="full"/>
            </p:oleObj>
          </a:graphicData>
        </a:graphic>
      </p:graphicFrame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743200" y="5181600"/>
            <a:ext cx="10858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Total sample (419)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81400" y="5181600"/>
            <a:ext cx="1250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Kuwaitis</a:t>
            </a:r>
          </a:p>
          <a:p>
            <a:pPr algn="ctr" eaLnBrk="1" hangingPunct="1"/>
            <a:r>
              <a:rPr lang="en-US" altLang="en-US" sz="1100" dirty="0" smtClean="0"/>
              <a:t>(192) </a:t>
            </a:r>
            <a:endParaRPr lang="en-US" altLang="en-US" sz="1100" dirty="0"/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4572000" y="5181600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Arab Expats</a:t>
            </a:r>
          </a:p>
          <a:p>
            <a:pPr algn="ctr" eaLnBrk="1" hangingPunct="1"/>
            <a:r>
              <a:rPr lang="en-US" altLang="en-US" sz="1100" dirty="0" smtClean="0"/>
              <a:t>(157)</a:t>
            </a:r>
            <a:endParaRPr lang="en-US" altLang="en-US" sz="1100" dirty="0"/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5562600" y="5181600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Non Arabs</a:t>
            </a:r>
          </a:p>
          <a:p>
            <a:pPr algn="ctr" eaLnBrk="1" hangingPunct="1"/>
            <a:r>
              <a:rPr lang="en-US" altLang="en-US" sz="1100" dirty="0" smtClean="0"/>
              <a:t>(70)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6629400"/>
            <a:ext cx="2133600" cy="228600"/>
          </a:xfrm>
        </p:spPr>
        <p:txBody>
          <a:bodyPr/>
          <a:lstStyle/>
          <a:p>
            <a:fld id="{0BA33941-609D-495C-9701-7F9ED25D8032}" type="slidenum">
              <a:rPr lang="en-GB" smtClean="0">
                <a:solidFill>
                  <a:schemeClr val="bg1"/>
                </a:solidFill>
              </a:rPr>
              <a:pPr/>
              <a:t>43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79388" y="131763"/>
            <a:ext cx="70596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REASONS FOR DISLIKING THE ADVERTISEMENT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By </a:t>
            </a:r>
            <a:r>
              <a:rPr lang="en-US" altLang="en-US" sz="1400" b="1" dirty="0">
                <a:solidFill>
                  <a:srgbClr val="A50021"/>
                </a:solidFill>
                <a:latin typeface="Calibri" pitchFamily="34" charset="0"/>
              </a:rPr>
              <a:t>Total Sample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524000" y="837990"/>
            <a:ext cx="6552365" cy="5410264"/>
            <a:chOff x="-42" y="-105"/>
            <a:chExt cx="3099" cy="3576"/>
          </a:xfrm>
        </p:grpSpPr>
        <p:graphicFrame>
          <p:nvGraphicFramePr>
            <p:cNvPr id="17" name="Object 81"/>
            <p:cNvGraphicFramePr>
              <a:graphicFrameLocks noChangeAspect="1"/>
            </p:cNvGraphicFramePr>
            <p:nvPr/>
          </p:nvGraphicFramePr>
          <p:xfrm>
            <a:off x="-42" y="-105"/>
            <a:ext cx="3099" cy="35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0" y="890"/>
              <a:ext cx="521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000"/>
                <a:t>    </a:t>
              </a:r>
            </a:p>
          </p:txBody>
        </p:sp>
      </p:grp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3276600" y="6230779"/>
            <a:ext cx="33843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000" b="1" i="1" dirty="0">
                <a:solidFill>
                  <a:srgbClr val="C00000"/>
                </a:solidFill>
              </a:rPr>
              <a:t>Base: </a:t>
            </a:r>
            <a:r>
              <a:rPr lang="en-US" altLang="en-US" sz="1000" b="1" i="1" dirty="0" smtClean="0">
                <a:solidFill>
                  <a:srgbClr val="C00000"/>
                </a:solidFill>
              </a:rPr>
              <a:t>Disliked the  advertisement = 50</a:t>
            </a:r>
            <a:endParaRPr lang="en-US" altLang="en-US" sz="1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858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3941-609D-495C-9701-7F9ED25D8032}" type="slidenum">
              <a:rPr lang="en-GB" smtClean="0"/>
              <a:pPr/>
              <a:t>44</a:t>
            </a:fld>
            <a:endParaRPr lang="en-GB"/>
          </a:p>
        </p:txBody>
      </p:sp>
      <p:pic>
        <p:nvPicPr>
          <p:cNvPr id="242689" name="Picture 1" descr="C:\Users\msnoj2\Desktop\Nasser sports AD recall\NASSER 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-5334000"/>
            <a:ext cx="7010400" cy="17062450"/>
          </a:xfrm>
          <a:prstGeom prst="rect">
            <a:avLst/>
          </a:prstGeom>
          <a:noFill/>
        </p:spPr>
      </p:pic>
      <p:pic>
        <p:nvPicPr>
          <p:cNvPr id="257025" name="Picture 1" descr="C:\Users\msnoj2\Desktop\Nasser sports AD recall\NASSER 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3492" y="0"/>
            <a:ext cx="4817016" cy="6858000"/>
          </a:xfrm>
          <a:prstGeom prst="rect">
            <a:avLst/>
          </a:prstGeom>
          <a:noFill/>
        </p:spPr>
      </p:pic>
      <p:sp>
        <p:nvSpPr>
          <p:cNvPr id="6" name="Right Arrow Callout 5"/>
          <p:cNvSpPr/>
          <p:nvPr/>
        </p:nvSpPr>
        <p:spPr>
          <a:xfrm>
            <a:off x="152400" y="1219200"/>
            <a:ext cx="1600200" cy="3733800"/>
          </a:xfrm>
          <a:prstGeom prst="rightArrowCallout">
            <a:avLst>
              <a:gd name="adj1" fmla="val 12802"/>
              <a:gd name="adj2" fmla="val 72961"/>
              <a:gd name="adj3" fmla="val 40479"/>
              <a:gd name="adj4" fmla="val 4393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D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V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E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R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T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I 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S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E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M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E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N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600" y="2334161"/>
            <a:ext cx="60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4</a:t>
            </a:r>
            <a:endParaRPr lang="en-US" sz="80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52401" y="340509"/>
            <a:ext cx="6400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Incidence of having seen/heard  Nasser  Sports advertisement – AD  4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By </a:t>
            </a:r>
            <a:r>
              <a:rPr lang="en-US" altLang="en-US" sz="1400" b="1" dirty="0">
                <a:solidFill>
                  <a:srgbClr val="A50021"/>
                </a:solidFill>
                <a:latin typeface="Calibri" pitchFamily="34" charset="0"/>
              </a:rPr>
              <a:t>Total </a:t>
            </a:r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Sample  &amp; Nationality 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12" name="TextBox 26"/>
          <p:cNvSpPr txBox="1">
            <a:spLocks noChangeArrowheads="1"/>
          </p:cNvSpPr>
          <p:nvPr/>
        </p:nvSpPr>
        <p:spPr bwMode="auto">
          <a:xfrm>
            <a:off x="768350" y="1506537"/>
            <a:ext cx="2984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000" dirty="0"/>
              <a:t>%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141278373"/>
              </p:ext>
            </p:extLst>
          </p:nvPr>
        </p:nvGraphicFramePr>
        <p:xfrm>
          <a:off x="609600" y="1676400"/>
          <a:ext cx="8258175" cy="4371975"/>
        </p:xfrm>
        <a:graphic>
          <a:graphicData uri="http://schemas.openxmlformats.org/presentationml/2006/ole">
            <p:oleObj spid="_x0000_s273410" name="Chart" r:id="rId3" imgW="7648592" imgH="4048149" progId="MSGraph.Chart.8">
              <p:embed followColorScheme="full"/>
            </p:oleObj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6629400"/>
            <a:ext cx="2133600" cy="304800"/>
          </a:xfrm>
        </p:spPr>
        <p:txBody>
          <a:bodyPr/>
          <a:lstStyle/>
          <a:p>
            <a:fld id="{0BA33941-609D-495C-9701-7F9ED25D8032}" type="slidenum">
              <a:rPr lang="en-GB" smtClean="0">
                <a:solidFill>
                  <a:schemeClr val="bg1"/>
                </a:solidFill>
              </a:rPr>
              <a:pPr/>
              <a:t>45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3505200" y="6306979"/>
            <a:ext cx="182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000" b="1" i="1" dirty="0">
                <a:solidFill>
                  <a:srgbClr val="C00000"/>
                </a:solidFill>
              </a:rPr>
              <a:t>Base: </a:t>
            </a:r>
            <a:r>
              <a:rPr lang="en-US" altLang="en-US" sz="1000" b="1" i="1" dirty="0" smtClean="0">
                <a:solidFill>
                  <a:srgbClr val="C00000"/>
                </a:solidFill>
              </a:rPr>
              <a:t> Total Sample = 419</a:t>
            </a:r>
            <a:endParaRPr lang="en-US" altLang="en-US" sz="1000" b="1" i="1" dirty="0">
              <a:solidFill>
                <a:srgbClr val="C00000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52400" y="914400"/>
            <a:ext cx="8763000" cy="27699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r>
              <a:rPr kumimoji="1" lang="en-US" sz="1200" dirty="0" smtClean="0">
                <a:latin typeface="Book Antiqua" pitchFamily="18" charset="0"/>
              </a:rPr>
              <a:t>About  (46%) recall this advertisement. This is highest among  Kuwaitis (51%)  as opposed to Arabs and Non Arabs</a:t>
            </a:r>
          </a:p>
        </p:txBody>
      </p:sp>
    </p:spTree>
    <p:extLst>
      <p:ext uri="{BB962C8B-B14F-4D97-AF65-F5344CB8AC3E}">
        <p14:creationId xmlns="" xmlns:p14="http://schemas.microsoft.com/office/powerpoint/2010/main" val="159944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6629400"/>
            <a:ext cx="2133600" cy="228600"/>
          </a:xfrm>
        </p:spPr>
        <p:txBody>
          <a:bodyPr/>
          <a:lstStyle/>
          <a:p>
            <a:fld id="{0BA33941-609D-495C-9701-7F9ED25D8032}" type="slidenum">
              <a:rPr lang="en-GB" smtClean="0">
                <a:solidFill>
                  <a:schemeClr val="bg1"/>
                </a:solidFill>
              </a:rPr>
              <a:pPr/>
              <a:t>46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79388" y="131763"/>
            <a:ext cx="89646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MAIN MESSAGE  CONVEYED- ALL TEXTS ARE NOT APPEARING   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By </a:t>
            </a:r>
            <a:r>
              <a:rPr lang="en-US" altLang="en-US" sz="1400" b="1" dirty="0">
                <a:solidFill>
                  <a:srgbClr val="A50021"/>
                </a:solidFill>
                <a:latin typeface="Calibri" pitchFamily="34" charset="0"/>
              </a:rPr>
              <a:t>Total Sample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982" y="837990"/>
            <a:ext cx="8764048" cy="5410264"/>
            <a:chOff x="-383" y="-105"/>
            <a:chExt cx="3713" cy="3576"/>
          </a:xfrm>
        </p:grpSpPr>
        <p:graphicFrame>
          <p:nvGraphicFramePr>
            <p:cNvPr id="17" name="Object 81"/>
            <p:cNvGraphicFramePr>
              <a:graphicFrameLocks noChangeAspect="1"/>
            </p:cNvGraphicFramePr>
            <p:nvPr/>
          </p:nvGraphicFramePr>
          <p:xfrm>
            <a:off x="-383" y="-105"/>
            <a:ext cx="3713" cy="35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0" y="890"/>
              <a:ext cx="521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000"/>
                <a:t>    </a:t>
              </a:r>
            </a:p>
          </p:txBody>
        </p:sp>
      </p:grp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3276600" y="6230779"/>
            <a:ext cx="33843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000" b="1" i="1" dirty="0">
                <a:solidFill>
                  <a:srgbClr val="C00000"/>
                </a:solidFill>
              </a:rPr>
              <a:t>Base: </a:t>
            </a:r>
            <a:r>
              <a:rPr lang="en-US" altLang="en-US" sz="1000" b="1" i="1" dirty="0" smtClean="0">
                <a:solidFill>
                  <a:srgbClr val="C00000"/>
                </a:solidFill>
              </a:rPr>
              <a:t>Seen the Advertisement  = 193</a:t>
            </a:r>
            <a:endParaRPr lang="en-US" altLang="en-US" sz="1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858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6200" y="963612"/>
            <a:ext cx="90678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90513" indent="-290513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Clr>
                <a:srgbClr val="660033"/>
              </a:buClr>
              <a:buFont typeface="Wingdings" pitchFamily="2" charset="2"/>
              <a:buNone/>
            </a:pP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Top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2 Boxes </a:t>
            </a: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=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80                75                   83                  89                                 79                   78                    82                  77</a:t>
            </a:r>
            <a:endParaRPr lang="en-US" altLang="en-US" sz="1000" b="1" dirty="0">
              <a:solidFill>
                <a:srgbClr val="800000"/>
              </a:solidFill>
              <a:latin typeface="Bookman Old Style" pitchFamily="18" charset="0"/>
            </a:endParaRP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91884681"/>
              </p:ext>
            </p:extLst>
          </p:nvPr>
        </p:nvGraphicFramePr>
        <p:xfrm>
          <a:off x="228600" y="1524000"/>
          <a:ext cx="4456112" cy="5126037"/>
        </p:xfrm>
        <a:graphic>
          <a:graphicData uri="http://schemas.openxmlformats.org/presentationml/2006/ole">
            <p:oleObj spid="_x0000_s274434" name="Chart" r:id="rId3" imgW="4333901" imgH="4981624" progId="MSGraph.Chart.8">
              <p:embed followColorScheme="full"/>
            </p:oleObj>
          </a:graphicData>
        </a:graphic>
      </p:graphicFrame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42656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6372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15224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817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7008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82280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905375" y="55602"/>
            <a:ext cx="40862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Informative nature of Advertisement 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&amp; Nationality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609600" y="5284113"/>
            <a:ext cx="10858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Total sample (419) </a:t>
            </a:r>
          </a:p>
        </p:txBody>
      </p:sp>
      <p:sp>
        <p:nvSpPr>
          <p:cNvPr id="28" name="TextBox 6"/>
          <p:cNvSpPr txBox="1">
            <a:spLocks noChangeArrowheads="1"/>
          </p:cNvSpPr>
          <p:nvPr/>
        </p:nvSpPr>
        <p:spPr bwMode="auto">
          <a:xfrm>
            <a:off x="1447800" y="5284113"/>
            <a:ext cx="1250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Kuwaitis</a:t>
            </a:r>
          </a:p>
          <a:p>
            <a:pPr algn="ctr" eaLnBrk="1" hangingPunct="1"/>
            <a:r>
              <a:rPr lang="en-US" altLang="en-US" sz="1100" dirty="0" smtClean="0"/>
              <a:t>(192) </a:t>
            </a:r>
            <a:endParaRPr lang="en-US" altLang="en-US" sz="1100" dirty="0"/>
          </a:p>
        </p:txBody>
      </p:sp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2438400" y="5284113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Arab Expats</a:t>
            </a:r>
          </a:p>
          <a:p>
            <a:pPr algn="ctr" eaLnBrk="1" hangingPunct="1"/>
            <a:r>
              <a:rPr lang="en-US" altLang="en-US" sz="1100" dirty="0" smtClean="0"/>
              <a:t>(157)</a:t>
            </a:r>
            <a:endParaRPr lang="en-US" altLang="en-US" sz="1100" dirty="0"/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179388" y="76201"/>
            <a:ext cx="439261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Impressiveness of Advertisement  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&amp; Nationality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2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629400"/>
            <a:ext cx="2133600" cy="30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0" eaLnBrk="1" hangingPunct="1"/>
            <a:fld id="{0DFE4F02-A902-48FE-89F6-314E3FFD1FAF}" type="slidenum">
              <a:rPr lang="en-GB" altLang="en-US" sz="1000" smtClean="0">
                <a:solidFill>
                  <a:schemeClr val="bg1"/>
                </a:solidFill>
              </a:rPr>
              <a:pPr algn="r" rtl="0" eaLnBrk="1" hangingPunct="1"/>
              <a:t>47</a:t>
            </a:fld>
            <a:endParaRPr lang="en-GB" altLang="en-US" sz="1000" dirty="0" smtClean="0">
              <a:solidFill>
                <a:schemeClr val="bg1"/>
              </a:solidFill>
            </a:endParaRPr>
          </a:p>
        </p:txBody>
      </p: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3429000" y="5284113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Non Arabs</a:t>
            </a:r>
          </a:p>
          <a:p>
            <a:pPr algn="ctr" eaLnBrk="1" hangingPunct="1"/>
            <a:r>
              <a:rPr lang="en-US" altLang="en-US" sz="1100" dirty="0" smtClean="0"/>
              <a:t>(70)</a:t>
            </a:r>
            <a:endParaRPr lang="en-US" altLang="en-US" sz="1100" dirty="0"/>
          </a:p>
        </p:txBody>
      </p:sp>
      <p:graphicFrame>
        <p:nvGraphicFramePr>
          <p:cNvPr id="195588" name="Object 4"/>
          <p:cNvGraphicFramePr>
            <a:graphicFrameLocks noChangeAspect="1"/>
          </p:cNvGraphicFramePr>
          <p:nvPr/>
        </p:nvGraphicFramePr>
        <p:xfrm>
          <a:off x="4687888" y="1295400"/>
          <a:ext cx="4456112" cy="5126037"/>
        </p:xfrm>
        <a:graphic>
          <a:graphicData uri="http://schemas.openxmlformats.org/presentationml/2006/ole">
            <p:oleObj spid="_x0000_s274435" name="Chart" r:id="rId4" imgW="4333901" imgH="4981624" progId="MSGraph.Chart.8">
              <p:embed followColorScheme="full"/>
            </p:oleObj>
          </a:graphicData>
        </a:graphic>
      </p:graphicFrame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5105400" y="5257800"/>
            <a:ext cx="10858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Total sample (419) </a:t>
            </a:r>
          </a:p>
        </p:txBody>
      </p:sp>
      <p:sp>
        <p:nvSpPr>
          <p:cNvPr id="31" name="TextBox 6"/>
          <p:cNvSpPr txBox="1">
            <a:spLocks noChangeArrowheads="1"/>
          </p:cNvSpPr>
          <p:nvPr/>
        </p:nvSpPr>
        <p:spPr bwMode="auto">
          <a:xfrm>
            <a:off x="5943600" y="5257800"/>
            <a:ext cx="1250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Kuwaitis</a:t>
            </a:r>
          </a:p>
          <a:p>
            <a:pPr algn="ctr" eaLnBrk="1" hangingPunct="1"/>
            <a:r>
              <a:rPr lang="en-US" altLang="en-US" sz="1100" dirty="0" smtClean="0"/>
              <a:t>(192) </a:t>
            </a:r>
            <a:endParaRPr lang="en-US" altLang="en-US" sz="1100" dirty="0"/>
          </a:p>
        </p:txBody>
      </p:sp>
      <p:sp>
        <p:nvSpPr>
          <p:cNvPr id="32" name="TextBox 6"/>
          <p:cNvSpPr txBox="1">
            <a:spLocks noChangeArrowheads="1"/>
          </p:cNvSpPr>
          <p:nvPr/>
        </p:nvSpPr>
        <p:spPr bwMode="auto">
          <a:xfrm>
            <a:off x="6934200" y="5257800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Arab Expats</a:t>
            </a:r>
          </a:p>
          <a:p>
            <a:pPr algn="ctr" eaLnBrk="1" hangingPunct="1"/>
            <a:r>
              <a:rPr lang="en-US" altLang="en-US" sz="1100" dirty="0" smtClean="0"/>
              <a:t>(157)</a:t>
            </a:r>
            <a:endParaRPr lang="en-US" altLang="en-US" sz="1100" dirty="0"/>
          </a:p>
        </p:txBody>
      </p:sp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7924800" y="5257800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Non Arabs</a:t>
            </a:r>
          </a:p>
          <a:p>
            <a:pPr algn="ctr" eaLnBrk="1" hangingPunct="1"/>
            <a:r>
              <a:rPr lang="en-US" altLang="en-US" sz="1100" dirty="0" smtClean="0"/>
              <a:t>(70)</a:t>
            </a:r>
            <a:endParaRPr lang="en-US" altLang="en-US" sz="1100" dirty="0"/>
          </a:p>
        </p:txBody>
      </p:sp>
    </p:spTree>
    <p:extLst>
      <p:ext uri="{BB962C8B-B14F-4D97-AF65-F5344CB8AC3E}">
        <p14:creationId xmlns="" xmlns:p14="http://schemas.microsoft.com/office/powerpoint/2010/main" val="130965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6200" y="963612"/>
            <a:ext cx="90678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90513" indent="-290513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Clr>
                <a:srgbClr val="660033"/>
              </a:buClr>
              <a:buFont typeface="Wingdings" pitchFamily="2" charset="2"/>
              <a:buNone/>
            </a:pP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Top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2 Boxes </a:t>
            </a: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=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79               80                    85                   66                               88                   90                    89                   80</a:t>
            </a:r>
            <a:endParaRPr lang="en-US" altLang="en-US" sz="1000" b="1" dirty="0">
              <a:solidFill>
                <a:srgbClr val="800000"/>
              </a:solidFill>
              <a:latin typeface="Bookman Old Style" pitchFamily="18" charset="0"/>
            </a:endParaRP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91884681"/>
              </p:ext>
            </p:extLst>
          </p:nvPr>
        </p:nvGraphicFramePr>
        <p:xfrm>
          <a:off x="201613" y="1350962"/>
          <a:ext cx="4456112" cy="5126037"/>
        </p:xfrm>
        <a:graphic>
          <a:graphicData uri="http://schemas.openxmlformats.org/presentationml/2006/ole">
            <p:oleObj spid="_x0000_s275458" name="Chart" r:id="rId3" imgW="4333901" imgH="4981624" progId="MSGraph.Chart.8">
              <p:embed followColorScheme="full"/>
            </p:oleObj>
          </a:graphicData>
        </a:graphic>
      </p:graphicFrame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42656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6372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15224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817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7008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82280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609600" y="5284113"/>
            <a:ext cx="10858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Total sample (419) </a:t>
            </a:r>
          </a:p>
        </p:txBody>
      </p:sp>
      <p:sp>
        <p:nvSpPr>
          <p:cNvPr id="28" name="TextBox 6"/>
          <p:cNvSpPr txBox="1">
            <a:spLocks noChangeArrowheads="1"/>
          </p:cNvSpPr>
          <p:nvPr/>
        </p:nvSpPr>
        <p:spPr bwMode="auto">
          <a:xfrm>
            <a:off x="1447800" y="5284113"/>
            <a:ext cx="1250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Kuwaitis</a:t>
            </a:r>
          </a:p>
          <a:p>
            <a:pPr algn="ctr" eaLnBrk="1" hangingPunct="1"/>
            <a:r>
              <a:rPr lang="en-US" altLang="en-US" sz="1100" dirty="0" smtClean="0"/>
              <a:t>(192) </a:t>
            </a:r>
            <a:endParaRPr lang="en-US" altLang="en-US" sz="1100" dirty="0"/>
          </a:p>
        </p:txBody>
      </p:sp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2438400" y="5284113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Arab Expats</a:t>
            </a:r>
          </a:p>
          <a:p>
            <a:pPr algn="ctr" eaLnBrk="1" hangingPunct="1"/>
            <a:r>
              <a:rPr lang="en-US" altLang="en-US" sz="1100" dirty="0" smtClean="0"/>
              <a:t>(157)</a:t>
            </a:r>
            <a:endParaRPr lang="en-US" altLang="en-US" sz="1100" dirty="0"/>
          </a:p>
        </p:txBody>
      </p:sp>
      <p:sp>
        <p:nvSpPr>
          <p:cNvPr id="2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629400"/>
            <a:ext cx="2133600" cy="30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0" eaLnBrk="1" hangingPunct="1"/>
            <a:fld id="{0DFE4F02-A902-48FE-89F6-314E3FFD1FAF}" type="slidenum">
              <a:rPr lang="en-GB" altLang="en-US" sz="1000" smtClean="0">
                <a:solidFill>
                  <a:schemeClr val="bg1"/>
                </a:solidFill>
              </a:rPr>
              <a:pPr algn="r" rtl="0" eaLnBrk="1" hangingPunct="1"/>
              <a:t>48</a:t>
            </a:fld>
            <a:endParaRPr lang="en-GB" altLang="en-US" sz="1000" dirty="0" smtClean="0">
              <a:solidFill>
                <a:schemeClr val="bg1"/>
              </a:solidFill>
            </a:endParaRPr>
          </a:p>
        </p:txBody>
      </p: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3429000" y="5284113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Non Arabs</a:t>
            </a:r>
          </a:p>
          <a:p>
            <a:pPr algn="ctr" eaLnBrk="1" hangingPunct="1"/>
            <a:r>
              <a:rPr lang="en-US" altLang="en-US" sz="1100" dirty="0" smtClean="0"/>
              <a:t>(70)</a:t>
            </a:r>
            <a:endParaRPr lang="en-US" altLang="en-US" sz="1100" dirty="0"/>
          </a:p>
        </p:txBody>
      </p:sp>
      <p:graphicFrame>
        <p:nvGraphicFramePr>
          <p:cNvPr id="195588" name="Object 4"/>
          <p:cNvGraphicFramePr>
            <a:graphicFrameLocks noChangeAspect="1"/>
          </p:cNvGraphicFramePr>
          <p:nvPr/>
        </p:nvGraphicFramePr>
        <p:xfrm>
          <a:off x="4687888" y="1295400"/>
          <a:ext cx="4456112" cy="5126037"/>
        </p:xfrm>
        <a:graphic>
          <a:graphicData uri="http://schemas.openxmlformats.org/presentationml/2006/ole">
            <p:oleObj spid="_x0000_s275459" name="Chart" r:id="rId4" imgW="4333901" imgH="4981624" progId="MSGraph.Chart.8">
              <p:embed followColorScheme="full"/>
            </p:oleObj>
          </a:graphicData>
        </a:graphic>
      </p:graphicFrame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5105400" y="5257800"/>
            <a:ext cx="10858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Total sample (419) </a:t>
            </a:r>
          </a:p>
        </p:txBody>
      </p:sp>
      <p:sp>
        <p:nvSpPr>
          <p:cNvPr id="31" name="TextBox 6"/>
          <p:cNvSpPr txBox="1">
            <a:spLocks noChangeArrowheads="1"/>
          </p:cNvSpPr>
          <p:nvPr/>
        </p:nvSpPr>
        <p:spPr bwMode="auto">
          <a:xfrm>
            <a:off x="5943600" y="5257800"/>
            <a:ext cx="1250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Kuwaitis</a:t>
            </a:r>
          </a:p>
          <a:p>
            <a:pPr algn="ctr" eaLnBrk="1" hangingPunct="1"/>
            <a:r>
              <a:rPr lang="en-US" altLang="en-US" sz="1100" dirty="0" smtClean="0"/>
              <a:t>(192) </a:t>
            </a:r>
            <a:endParaRPr lang="en-US" altLang="en-US" sz="1100" dirty="0"/>
          </a:p>
        </p:txBody>
      </p:sp>
      <p:sp>
        <p:nvSpPr>
          <p:cNvPr id="32" name="TextBox 6"/>
          <p:cNvSpPr txBox="1">
            <a:spLocks noChangeArrowheads="1"/>
          </p:cNvSpPr>
          <p:nvPr/>
        </p:nvSpPr>
        <p:spPr bwMode="auto">
          <a:xfrm>
            <a:off x="6934200" y="5257800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Arab Expats</a:t>
            </a:r>
          </a:p>
          <a:p>
            <a:pPr algn="ctr" eaLnBrk="1" hangingPunct="1"/>
            <a:r>
              <a:rPr lang="en-US" altLang="en-US" sz="1100" dirty="0" smtClean="0"/>
              <a:t>(157)</a:t>
            </a:r>
            <a:endParaRPr lang="en-US" altLang="en-US" sz="1100" dirty="0"/>
          </a:p>
        </p:txBody>
      </p:sp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7924800" y="5257800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Non Arabs</a:t>
            </a:r>
          </a:p>
          <a:p>
            <a:pPr algn="ctr" eaLnBrk="1" hangingPunct="1"/>
            <a:r>
              <a:rPr lang="en-US" altLang="en-US" sz="1100" dirty="0" smtClean="0"/>
              <a:t>(70)</a:t>
            </a:r>
            <a:endParaRPr lang="en-US" altLang="en-US" sz="1100" dirty="0"/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179388" y="131802"/>
            <a:ext cx="43053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Credibility of the Advertisement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&amp; Nationality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4800600" y="284202"/>
            <a:ext cx="40862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Ease of understanding the Advertisement 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&amp; Nationality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965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6200" y="963612"/>
            <a:ext cx="90678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90513" indent="-290513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Clr>
                <a:srgbClr val="660033"/>
              </a:buClr>
              <a:buFont typeface="Wingdings" pitchFamily="2" charset="2"/>
              <a:buNone/>
            </a:pP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Top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2 Boxes </a:t>
            </a: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=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78               77                    84                  71                               82                   86                    79                  77</a:t>
            </a:r>
            <a:endParaRPr lang="en-US" altLang="en-US" sz="1000" b="1" dirty="0">
              <a:solidFill>
                <a:srgbClr val="800000"/>
              </a:solidFill>
              <a:latin typeface="Bookman Old Style" pitchFamily="18" charset="0"/>
            </a:endParaRP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91884681"/>
              </p:ext>
            </p:extLst>
          </p:nvPr>
        </p:nvGraphicFramePr>
        <p:xfrm>
          <a:off x="201613" y="1350962"/>
          <a:ext cx="4456112" cy="5126037"/>
        </p:xfrm>
        <a:graphic>
          <a:graphicData uri="http://schemas.openxmlformats.org/presentationml/2006/ole">
            <p:oleObj spid="_x0000_s276482" name="Chart" r:id="rId3" imgW="4333901" imgH="4981624" progId="MSGraph.Chart.8">
              <p:embed followColorScheme="full"/>
            </p:oleObj>
          </a:graphicData>
        </a:graphic>
      </p:graphicFrame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42656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6372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15224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817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7008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82280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609600" y="5284113"/>
            <a:ext cx="10858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Total sample (419) </a:t>
            </a:r>
          </a:p>
        </p:txBody>
      </p:sp>
      <p:sp>
        <p:nvSpPr>
          <p:cNvPr id="28" name="TextBox 6"/>
          <p:cNvSpPr txBox="1">
            <a:spLocks noChangeArrowheads="1"/>
          </p:cNvSpPr>
          <p:nvPr/>
        </p:nvSpPr>
        <p:spPr bwMode="auto">
          <a:xfrm>
            <a:off x="1447800" y="5284113"/>
            <a:ext cx="1250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Kuwaitis</a:t>
            </a:r>
          </a:p>
          <a:p>
            <a:pPr algn="ctr" eaLnBrk="1" hangingPunct="1"/>
            <a:r>
              <a:rPr lang="en-US" altLang="en-US" sz="1100" dirty="0" smtClean="0"/>
              <a:t>(192) </a:t>
            </a:r>
            <a:endParaRPr lang="en-US" altLang="en-US" sz="1100" dirty="0"/>
          </a:p>
        </p:txBody>
      </p:sp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2438400" y="5284113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Arab Expats</a:t>
            </a:r>
          </a:p>
          <a:p>
            <a:pPr algn="ctr" eaLnBrk="1" hangingPunct="1"/>
            <a:r>
              <a:rPr lang="en-US" altLang="en-US" sz="1100" dirty="0" smtClean="0"/>
              <a:t>(157)</a:t>
            </a:r>
            <a:endParaRPr lang="en-US" altLang="en-US" sz="1100" dirty="0"/>
          </a:p>
        </p:txBody>
      </p:sp>
      <p:sp>
        <p:nvSpPr>
          <p:cNvPr id="2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629400"/>
            <a:ext cx="2133600" cy="30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0" eaLnBrk="1" hangingPunct="1"/>
            <a:fld id="{0DFE4F02-A902-48FE-89F6-314E3FFD1FAF}" type="slidenum">
              <a:rPr lang="en-GB" altLang="en-US" sz="1000" smtClean="0">
                <a:solidFill>
                  <a:schemeClr val="bg1"/>
                </a:solidFill>
              </a:rPr>
              <a:pPr algn="r" rtl="0" eaLnBrk="1" hangingPunct="1"/>
              <a:t>49</a:t>
            </a:fld>
            <a:endParaRPr lang="en-GB" altLang="en-US" sz="1000" dirty="0" smtClean="0">
              <a:solidFill>
                <a:schemeClr val="bg1"/>
              </a:solidFill>
            </a:endParaRPr>
          </a:p>
        </p:txBody>
      </p: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3429000" y="5284113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Non Arabs</a:t>
            </a:r>
          </a:p>
          <a:p>
            <a:pPr algn="ctr" eaLnBrk="1" hangingPunct="1"/>
            <a:r>
              <a:rPr lang="en-US" altLang="en-US" sz="1100" dirty="0" smtClean="0"/>
              <a:t>(70)</a:t>
            </a:r>
            <a:endParaRPr lang="en-US" altLang="en-US" sz="1100" dirty="0"/>
          </a:p>
        </p:txBody>
      </p:sp>
      <p:graphicFrame>
        <p:nvGraphicFramePr>
          <p:cNvPr id="195588" name="Object 4"/>
          <p:cNvGraphicFramePr>
            <a:graphicFrameLocks noChangeAspect="1"/>
          </p:cNvGraphicFramePr>
          <p:nvPr/>
        </p:nvGraphicFramePr>
        <p:xfrm>
          <a:off x="4687888" y="1295400"/>
          <a:ext cx="4456112" cy="5126037"/>
        </p:xfrm>
        <a:graphic>
          <a:graphicData uri="http://schemas.openxmlformats.org/presentationml/2006/ole">
            <p:oleObj spid="_x0000_s276483" name="Chart" r:id="rId4" imgW="4333901" imgH="4981624" progId="MSGraph.Chart.8">
              <p:embed followColorScheme="full"/>
            </p:oleObj>
          </a:graphicData>
        </a:graphic>
      </p:graphicFrame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5105400" y="5257800"/>
            <a:ext cx="10858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Total sample (419) </a:t>
            </a:r>
          </a:p>
        </p:txBody>
      </p:sp>
      <p:sp>
        <p:nvSpPr>
          <p:cNvPr id="31" name="TextBox 6"/>
          <p:cNvSpPr txBox="1">
            <a:spLocks noChangeArrowheads="1"/>
          </p:cNvSpPr>
          <p:nvPr/>
        </p:nvSpPr>
        <p:spPr bwMode="auto">
          <a:xfrm>
            <a:off x="5943600" y="5257800"/>
            <a:ext cx="1250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Kuwaitis</a:t>
            </a:r>
          </a:p>
          <a:p>
            <a:pPr algn="ctr" eaLnBrk="1" hangingPunct="1"/>
            <a:r>
              <a:rPr lang="en-US" altLang="en-US" sz="1100" dirty="0" smtClean="0"/>
              <a:t>(192) </a:t>
            </a:r>
            <a:endParaRPr lang="en-US" altLang="en-US" sz="1100" dirty="0"/>
          </a:p>
        </p:txBody>
      </p:sp>
      <p:sp>
        <p:nvSpPr>
          <p:cNvPr id="32" name="TextBox 6"/>
          <p:cNvSpPr txBox="1">
            <a:spLocks noChangeArrowheads="1"/>
          </p:cNvSpPr>
          <p:nvPr/>
        </p:nvSpPr>
        <p:spPr bwMode="auto">
          <a:xfrm>
            <a:off x="6934200" y="5257800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Arab Expats</a:t>
            </a:r>
          </a:p>
          <a:p>
            <a:pPr algn="ctr" eaLnBrk="1" hangingPunct="1"/>
            <a:r>
              <a:rPr lang="en-US" altLang="en-US" sz="1100" dirty="0" smtClean="0"/>
              <a:t>(157)</a:t>
            </a:r>
            <a:endParaRPr lang="en-US" altLang="en-US" sz="1100" dirty="0"/>
          </a:p>
        </p:txBody>
      </p:sp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7924800" y="5257800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Non Arabs</a:t>
            </a:r>
          </a:p>
          <a:p>
            <a:pPr algn="ctr" eaLnBrk="1" hangingPunct="1"/>
            <a:r>
              <a:rPr lang="en-US" altLang="en-US" sz="1100" dirty="0" smtClean="0"/>
              <a:t>(70)</a:t>
            </a:r>
            <a:endParaRPr lang="en-US" altLang="en-US" sz="1100" dirty="0"/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179388" y="76200"/>
            <a:ext cx="40862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Effectiveness of Advertisement 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&amp; Nationality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4905375" y="55602"/>
            <a:ext cx="40862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Colors used in Advertisement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&amp; Nationality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965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ched Right Arrow 7"/>
          <p:cNvSpPr/>
          <p:nvPr/>
        </p:nvSpPr>
        <p:spPr>
          <a:xfrm>
            <a:off x="1297563" y="1628800"/>
            <a:ext cx="2302093" cy="720080"/>
          </a:xfrm>
          <a:prstGeom prst="notchedRightArrow">
            <a:avLst/>
          </a:prstGeom>
          <a:solidFill>
            <a:srgbClr val="004D86"/>
          </a:solidFill>
          <a:ln>
            <a:solidFill>
              <a:srgbClr val="0662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 SEGMENT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Notched Right Arrow 8"/>
          <p:cNvSpPr/>
          <p:nvPr/>
        </p:nvSpPr>
        <p:spPr>
          <a:xfrm>
            <a:off x="1297563" y="4133304"/>
            <a:ext cx="2302093" cy="720080"/>
          </a:xfrm>
          <a:prstGeom prst="notchedRightArrow">
            <a:avLst/>
          </a:prstGeom>
          <a:solidFill>
            <a:srgbClr val="004D86"/>
          </a:solidFill>
          <a:ln>
            <a:solidFill>
              <a:srgbClr val="0662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METHODOLOGY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Notched Right Arrow 9"/>
          <p:cNvSpPr/>
          <p:nvPr/>
        </p:nvSpPr>
        <p:spPr>
          <a:xfrm>
            <a:off x="1297563" y="5229200"/>
            <a:ext cx="2302093" cy="720080"/>
          </a:xfrm>
          <a:prstGeom prst="notchedRightArrow">
            <a:avLst/>
          </a:prstGeom>
          <a:solidFill>
            <a:srgbClr val="004D86"/>
          </a:solidFill>
          <a:ln>
            <a:solidFill>
              <a:srgbClr val="0662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="" xmlns:p14="http://schemas.microsoft.com/office/powerpoint/2010/main" val="1267947127"/>
              </p:ext>
            </p:extLst>
          </p:nvPr>
        </p:nvGraphicFramePr>
        <p:xfrm>
          <a:off x="3657600" y="1252984"/>
          <a:ext cx="5257800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Diagram 12"/>
          <p:cNvGraphicFramePr/>
          <p:nvPr>
            <p:extLst>
              <p:ext uri="{D42A27DB-BD31-4B8C-83A1-F6EECF244321}">
                <p14:modId xmlns="" xmlns:p14="http://schemas.microsoft.com/office/powerpoint/2010/main" val="1816445924"/>
              </p:ext>
            </p:extLst>
          </p:nvPr>
        </p:nvGraphicFramePr>
        <p:xfrm>
          <a:off x="3460176" y="2852936"/>
          <a:ext cx="5760024" cy="3544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4" name="Diagram 13"/>
          <p:cNvGraphicFramePr/>
          <p:nvPr>
            <p:extLst>
              <p:ext uri="{D42A27DB-BD31-4B8C-83A1-F6EECF244321}">
                <p14:modId xmlns="" xmlns:p14="http://schemas.microsoft.com/office/powerpoint/2010/main" val="1749795754"/>
              </p:ext>
            </p:extLst>
          </p:nvPr>
        </p:nvGraphicFramePr>
        <p:xfrm>
          <a:off x="3841304" y="5213424"/>
          <a:ext cx="5029200" cy="663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5" name="Diagram 14"/>
          <p:cNvGraphicFramePr/>
          <p:nvPr>
            <p:extLst>
              <p:ext uri="{D42A27DB-BD31-4B8C-83A1-F6EECF244321}">
                <p14:modId xmlns="" xmlns:p14="http://schemas.microsoft.com/office/powerpoint/2010/main" val="2117088631"/>
              </p:ext>
            </p:extLst>
          </p:nvPr>
        </p:nvGraphicFramePr>
        <p:xfrm>
          <a:off x="3531568" y="2981176"/>
          <a:ext cx="5616624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6" name="Notched Right Arrow 15"/>
          <p:cNvSpPr/>
          <p:nvPr/>
        </p:nvSpPr>
        <p:spPr>
          <a:xfrm>
            <a:off x="1295400" y="2924944"/>
            <a:ext cx="2376264" cy="936104"/>
          </a:xfrm>
          <a:prstGeom prst="notchedRightArrow">
            <a:avLst/>
          </a:prstGeom>
          <a:solidFill>
            <a:srgbClr val="004D86"/>
          </a:solidFill>
          <a:ln>
            <a:solidFill>
              <a:srgbClr val="0662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INSTRUMENT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Slide Number Placeholder 13"/>
          <p:cNvSpPr>
            <a:spLocks noGrp="1"/>
          </p:cNvSpPr>
          <p:nvPr>
            <p:ph type="sldNum" sz="quarter" idx="4294967295"/>
          </p:nvPr>
        </p:nvSpPr>
        <p:spPr>
          <a:xfrm>
            <a:off x="8419728" y="6629400"/>
            <a:ext cx="648072" cy="236984"/>
          </a:xfrm>
        </p:spPr>
        <p:txBody>
          <a:bodyPr/>
          <a:lstStyle/>
          <a:p>
            <a:fld id="{0B3BA706-B148-4713-8E22-F5B518F4841F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533400" y="185266"/>
            <a:ext cx="52905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2021404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 </a:t>
            </a:r>
            <a:r>
              <a:rPr lang="en-US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III. Research </a:t>
            </a:r>
            <a:r>
              <a:rPr lang="en-US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Design</a:t>
            </a:r>
          </a:p>
        </p:txBody>
      </p:sp>
    </p:spTree>
    <p:extLst>
      <p:ext uri="{BB962C8B-B14F-4D97-AF65-F5344CB8AC3E}">
        <p14:creationId xmlns="" xmlns:p14="http://schemas.microsoft.com/office/powerpoint/2010/main" val="267576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6200" y="963612"/>
            <a:ext cx="90678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90513" indent="-290513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Clr>
                <a:srgbClr val="660033"/>
              </a:buClr>
              <a:buFont typeface="Wingdings" pitchFamily="2" charset="2"/>
              <a:buNone/>
            </a:pP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Top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2 Boxes </a:t>
            </a: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=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79               83                    80                  66                               83                    86                    84                 76</a:t>
            </a:r>
            <a:endParaRPr lang="en-US" altLang="en-US" sz="1000" b="1" dirty="0">
              <a:solidFill>
                <a:srgbClr val="800000"/>
              </a:solidFill>
              <a:latin typeface="Bookman Old Style" pitchFamily="18" charset="0"/>
            </a:endParaRP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91884681"/>
              </p:ext>
            </p:extLst>
          </p:nvPr>
        </p:nvGraphicFramePr>
        <p:xfrm>
          <a:off x="201613" y="1350962"/>
          <a:ext cx="4456112" cy="5126037"/>
        </p:xfrm>
        <a:graphic>
          <a:graphicData uri="http://schemas.openxmlformats.org/presentationml/2006/ole">
            <p:oleObj spid="_x0000_s277506" name="Chart" r:id="rId3" imgW="4333901" imgH="4981624" progId="MSGraph.Chart.8">
              <p:embed followColorScheme="full"/>
            </p:oleObj>
          </a:graphicData>
        </a:graphic>
      </p:graphicFrame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42656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6372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15224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817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7008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82280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609600" y="5284113"/>
            <a:ext cx="10858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Total sample (419) </a:t>
            </a:r>
          </a:p>
        </p:txBody>
      </p:sp>
      <p:sp>
        <p:nvSpPr>
          <p:cNvPr id="28" name="TextBox 6"/>
          <p:cNvSpPr txBox="1">
            <a:spLocks noChangeArrowheads="1"/>
          </p:cNvSpPr>
          <p:nvPr/>
        </p:nvSpPr>
        <p:spPr bwMode="auto">
          <a:xfrm>
            <a:off x="1447800" y="5284113"/>
            <a:ext cx="1250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Kuwaitis</a:t>
            </a:r>
          </a:p>
          <a:p>
            <a:pPr algn="ctr" eaLnBrk="1" hangingPunct="1"/>
            <a:r>
              <a:rPr lang="en-US" altLang="en-US" sz="1100" dirty="0" smtClean="0"/>
              <a:t>(192) </a:t>
            </a:r>
            <a:endParaRPr lang="en-US" altLang="en-US" sz="1100" dirty="0"/>
          </a:p>
        </p:txBody>
      </p:sp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2438400" y="5284113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Arab Expats</a:t>
            </a:r>
          </a:p>
          <a:p>
            <a:pPr algn="ctr" eaLnBrk="1" hangingPunct="1"/>
            <a:r>
              <a:rPr lang="en-US" altLang="en-US" sz="1100" dirty="0" smtClean="0"/>
              <a:t>(157)</a:t>
            </a:r>
            <a:endParaRPr lang="en-US" altLang="en-US" sz="1100" dirty="0"/>
          </a:p>
        </p:txBody>
      </p:sp>
      <p:sp>
        <p:nvSpPr>
          <p:cNvPr id="2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629400"/>
            <a:ext cx="2133600" cy="30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0" eaLnBrk="1" hangingPunct="1"/>
            <a:fld id="{0DFE4F02-A902-48FE-89F6-314E3FFD1FAF}" type="slidenum">
              <a:rPr lang="en-GB" altLang="en-US" sz="1000" smtClean="0">
                <a:solidFill>
                  <a:schemeClr val="bg1"/>
                </a:solidFill>
              </a:rPr>
              <a:pPr algn="r" rtl="0" eaLnBrk="1" hangingPunct="1"/>
              <a:t>50</a:t>
            </a:fld>
            <a:endParaRPr lang="en-GB" altLang="en-US" sz="1000" dirty="0" smtClean="0">
              <a:solidFill>
                <a:schemeClr val="bg1"/>
              </a:solidFill>
            </a:endParaRPr>
          </a:p>
        </p:txBody>
      </p: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3429000" y="5284113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Non Arabs</a:t>
            </a:r>
          </a:p>
          <a:p>
            <a:pPr algn="ctr" eaLnBrk="1" hangingPunct="1"/>
            <a:r>
              <a:rPr lang="en-US" altLang="en-US" sz="1100" dirty="0" smtClean="0"/>
              <a:t>(70)</a:t>
            </a:r>
            <a:endParaRPr lang="en-US" altLang="en-US" sz="1100" dirty="0"/>
          </a:p>
        </p:txBody>
      </p:sp>
      <p:graphicFrame>
        <p:nvGraphicFramePr>
          <p:cNvPr id="195588" name="Object 4"/>
          <p:cNvGraphicFramePr>
            <a:graphicFrameLocks noChangeAspect="1"/>
          </p:cNvGraphicFramePr>
          <p:nvPr/>
        </p:nvGraphicFramePr>
        <p:xfrm>
          <a:off x="4687888" y="1295400"/>
          <a:ext cx="4456112" cy="5126037"/>
        </p:xfrm>
        <a:graphic>
          <a:graphicData uri="http://schemas.openxmlformats.org/presentationml/2006/ole">
            <p:oleObj spid="_x0000_s277507" name="Chart" r:id="rId4" imgW="4333901" imgH="4981624" progId="MSGraph.Chart.8">
              <p:embed followColorScheme="full"/>
            </p:oleObj>
          </a:graphicData>
        </a:graphic>
      </p:graphicFrame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5105400" y="5257800"/>
            <a:ext cx="10858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Total sample (419) </a:t>
            </a:r>
          </a:p>
        </p:txBody>
      </p:sp>
      <p:sp>
        <p:nvSpPr>
          <p:cNvPr id="31" name="TextBox 6"/>
          <p:cNvSpPr txBox="1">
            <a:spLocks noChangeArrowheads="1"/>
          </p:cNvSpPr>
          <p:nvPr/>
        </p:nvSpPr>
        <p:spPr bwMode="auto">
          <a:xfrm>
            <a:off x="5943600" y="5257800"/>
            <a:ext cx="1250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Kuwaitis</a:t>
            </a:r>
          </a:p>
          <a:p>
            <a:pPr algn="ctr" eaLnBrk="1" hangingPunct="1"/>
            <a:r>
              <a:rPr lang="en-US" altLang="en-US" sz="1100" dirty="0" smtClean="0"/>
              <a:t>(192) </a:t>
            </a:r>
            <a:endParaRPr lang="en-US" altLang="en-US" sz="1100" dirty="0"/>
          </a:p>
        </p:txBody>
      </p:sp>
      <p:sp>
        <p:nvSpPr>
          <p:cNvPr id="32" name="TextBox 6"/>
          <p:cNvSpPr txBox="1">
            <a:spLocks noChangeArrowheads="1"/>
          </p:cNvSpPr>
          <p:nvPr/>
        </p:nvSpPr>
        <p:spPr bwMode="auto">
          <a:xfrm>
            <a:off x="6934200" y="5257800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Arab Expats</a:t>
            </a:r>
          </a:p>
          <a:p>
            <a:pPr algn="ctr" eaLnBrk="1" hangingPunct="1"/>
            <a:r>
              <a:rPr lang="en-US" altLang="en-US" sz="1100" dirty="0" smtClean="0"/>
              <a:t>(157)</a:t>
            </a:r>
            <a:endParaRPr lang="en-US" altLang="en-US" sz="1100" dirty="0"/>
          </a:p>
        </p:txBody>
      </p:sp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7924800" y="5257800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Non Arabs</a:t>
            </a:r>
          </a:p>
          <a:p>
            <a:pPr algn="ctr" eaLnBrk="1" hangingPunct="1"/>
            <a:r>
              <a:rPr lang="en-US" altLang="en-US" sz="1100" dirty="0" smtClean="0"/>
              <a:t>(70)</a:t>
            </a:r>
            <a:endParaRPr lang="en-US" altLang="en-US" sz="1100" dirty="0"/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179388" y="76200"/>
            <a:ext cx="40862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Way of writing the Advertisement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&amp; Nationality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4905375" y="55602"/>
            <a:ext cx="40862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Pictures in the Advertisement 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&amp; Nationality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965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3941-609D-495C-9701-7F9ED25D8032}" type="slidenum">
              <a:rPr lang="en-GB" smtClean="0"/>
              <a:pPr/>
              <a:t>51</a:t>
            </a:fld>
            <a:endParaRPr lang="en-GB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743200" y="228600"/>
            <a:ext cx="3505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Overall rating of the Advertisement </a:t>
            </a:r>
          </a:p>
          <a:p>
            <a:pPr algn="ctr"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&amp; Nationality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1219200" y="963612"/>
            <a:ext cx="57150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90513" indent="-290513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Clr>
                <a:srgbClr val="660033"/>
              </a:buClr>
              <a:buFont typeface="Wingdings" pitchFamily="2" charset="2"/>
              <a:buNone/>
            </a:pP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Top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2 Boxes </a:t>
            </a: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=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                   88                    84                  88                   96      </a:t>
            </a:r>
            <a:endParaRPr lang="en-US" altLang="en-US" sz="1000" b="1" dirty="0">
              <a:solidFill>
                <a:srgbClr val="800000"/>
              </a:solidFill>
              <a:latin typeface="Bookman Old Style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325688" y="1350963"/>
          <a:ext cx="4456112" cy="5126037"/>
        </p:xfrm>
        <a:graphic>
          <a:graphicData uri="http://schemas.openxmlformats.org/presentationml/2006/ole">
            <p:oleObj spid="_x0000_s278530" name="Chart" r:id="rId3" imgW="4333901" imgH="4981624" progId="MSGraph.Chart.8">
              <p:embed followColorScheme="full"/>
            </p:oleObj>
          </a:graphicData>
        </a:graphic>
      </p:graphicFrame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743200" y="5181600"/>
            <a:ext cx="10858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Total sample (419)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81400" y="5181600"/>
            <a:ext cx="1250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Kuwaitis</a:t>
            </a:r>
          </a:p>
          <a:p>
            <a:pPr algn="ctr" eaLnBrk="1" hangingPunct="1"/>
            <a:r>
              <a:rPr lang="en-US" altLang="en-US" sz="1100" dirty="0" smtClean="0"/>
              <a:t>(192) </a:t>
            </a:r>
            <a:endParaRPr lang="en-US" altLang="en-US" sz="1100" dirty="0"/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4572000" y="5181600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Arab Expats</a:t>
            </a:r>
          </a:p>
          <a:p>
            <a:pPr algn="ctr" eaLnBrk="1" hangingPunct="1"/>
            <a:r>
              <a:rPr lang="en-US" altLang="en-US" sz="1100" dirty="0" smtClean="0"/>
              <a:t>(157)</a:t>
            </a:r>
            <a:endParaRPr lang="en-US" altLang="en-US" sz="1100" dirty="0"/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5562600" y="5181600"/>
            <a:ext cx="114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Non Arabs</a:t>
            </a:r>
          </a:p>
          <a:p>
            <a:pPr algn="ctr" eaLnBrk="1" hangingPunct="1"/>
            <a:r>
              <a:rPr lang="en-US" altLang="en-US" sz="1100" dirty="0" smtClean="0"/>
              <a:t>(70)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6629400"/>
            <a:ext cx="2133600" cy="228600"/>
          </a:xfrm>
        </p:spPr>
        <p:txBody>
          <a:bodyPr/>
          <a:lstStyle/>
          <a:p>
            <a:fld id="{0BA33941-609D-495C-9701-7F9ED25D8032}" type="slidenum">
              <a:rPr lang="en-GB" smtClean="0">
                <a:solidFill>
                  <a:schemeClr val="bg1"/>
                </a:solidFill>
              </a:rPr>
              <a:pPr/>
              <a:t>52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79388" y="131763"/>
            <a:ext cx="61452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REASONS FOR DISLIKING  THE ADVERTISEMENT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By </a:t>
            </a:r>
            <a:r>
              <a:rPr lang="en-US" altLang="en-US" sz="1400" b="1" dirty="0">
                <a:solidFill>
                  <a:srgbClr val="A50021"/>
                </a:solidFill>
                <a:latin typeface="Calibri" pitchFamily="34" charset="0"/>
              </a:rPr>
              <a:t>Total Sample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524000" y="837990"/>
            <a:ext cx="6552365" cy="5410264"/>
            <a:chOff x="-42" y="-105"/>
            <a:chExt cx="3099" cy="3576"/>
          </a:xfrm>
        </p:grpSpPr>
        <p:graphicFrame>
          <p:nvGraphicFramePr>
            <p:cNvPr id="17" name="Object 81"/>
            <p:cNvGraphicFramePr>
              <a:graphicFrameLocks noChangeAspect="1"/>
            </p:cNvGraphicFramePr>
            <p:nvPr/>
          </p:nvGraphicFramePr>
          <p:xfrm>
            <a:off x="-42" y="-105"/>
            <a:ext cx="3099" cy="35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0" y="890"/>
              <a:ext cx="521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000"/>
                <a:t>    </a:t>
              </a:r>
            </a:p>
          </p:txBody>
        </p:sp>
      </p:grp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3276600" y="6230779"/>
            <a:ext cx="33843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000" b="1" i="1" dirty="0">
                <a:solidFill>
                  <a:srgbClr val="C00000"/>
                </a:solidFill>
              </a:rPr>
              <a:t>Base: </a:t>
            </a:r>
            <a:r>
              <a:rPr lang="en-US" altLang="en-US" sz="1000" b="1" i="1" dirty="0" smtClean="0">
                <a:solidFill>
                  <a:srgbClr val="C00000"/>
                </a:solidFill>
              </a:rPr>
              <a:t>Average / Disliked the  advertisement = 42</a:t>
            </a:r>
            <a:endParaRPr lang="en-US" altLang="en-US" sz="1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858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3941-609D-495C-9701-7F9ED25D8032}" type="slidenum">
              <a:rPr lang="en-GB" smtClean="0"/>
              <a:pPr/>
              <a:t>53</a:t>
            </a:fld>
            <a:endParaRPr lang="en-GB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79388" y="131763"/>
            <a:ext cx="87137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Perception of Nasser Sports Advertisement Campaign in the last 3 months vs. Competition</a:t>
            </a:r>
            <a:endParaRPr lang="en-US" altLang="en-US" sz="1400" b="1" dirty="0">
              <a:solidFill>
                <a:srgbClr val="000099"/>
              </a:solidFill>
              <a:latin typeface="Calibri" pitchFamily="34" charset="0"/>
            </a:endParaRPr>
          </a:p>
          <a:p>
            <a:pPr eaLnBrk="1" hangingPunct="1"/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52400" y="533400"/>
            <a:ext cx="8305800" cy="83099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338138" indent="-338138" algn="just" eaLnBrk="0" hangingPunct="0">
              <a:defRPr/>
            </a:pPr>
            <a:endParaRPr kumimoji="1" lang="en-US" sz="1200" b="1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r>
              <a:rPr kumimoji="1" lang="en-US" sz="1200" dirty="0" smtClean="0">
                <a:latin typeface="Book Antiqua" pitchFamily="18" charset="0"/>
              </a:rPr>
              <a:t>Respondents were investigated on their perception of NSC advertisements in the last 3 months vs. Competition. Majority (</a:t>
            </a:r>
            <a:r>
              <a:rPr kumimoji="1" lang="en-US" sz="1200" dirty="0" smtClean="0">
                <a:latin typeface="Book Antiqua" pitchFamily="18" charset="0"/>
              </a:rPr>
              <a:t>45%) </a:t>
            </a:r>
            <a:r>
              <a:rPr kumimoji="1" lang="en-US" sz="1200" dirty="0" smtClean="0">
                <a:latin typeface="Book Antiqua" pitchFamily="18" charset="0"/>
              </a:rPr>
              <a:t>have mentioned it is better than Competition implying that the advertisement campaign has been Effective.</a:t>
            </a:r>
            <a:endParaRPr kumimoji="1" lang="en-US" sz="1200" dirty="0">
              <a:latin typeface="Book Antiqua" pitchFamily="18" charset="0"/>
              <a:cs typeface="Arial" charset="0"/>
            </a:endParaRPr>
          </a:p>
        </p:txBody>
      </p:sp>
      <p:graphicFrame>
        <p:nvGraphicFramePr>
          <p:cNvPr id="288770" name="Object 2"/>
          <p:cNvGraphicFramePr>
            <a:graphicFrameLocks noChangeAspect="1"/>
          </p:cNvGraphicFramePr>
          <p:nvPr/>
        </p:nvGraphicFramePr>
        <p:xfrm>
          <a:off x="2286000" y="1600199"/>
          <a:ext cx="4549886" cy="3610397"/>
        </p:xfrm>
        <a:graphic>
          <a:graphicData uri="http://schemas.openxmlformats.org/presentationml/2006/ole">
            <p:oleObj spid="_x0000_s289794" name="Chart" r:id="rId3" imgW="3914683" imgH="3095598" progId="MSGraph.Chart.8">
              <p:embed followColorScheme="full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3941-609D-495C-9701-7F9ED25D8032}" type="slidenum">
              <a:rPr lang="en-GB" smtClean="0"/>
              <a:pPr/>
              <a:t>54</a:t>
            </a:fld>
            <a:endParaRPr lang="en-GB"/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9525"/>
            <a:ext cx="11811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187624" y="1194713"/>
            <a:ext cx="7848872" cy="526297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338138" indent="-338138" algn="just" eaLnBrk="0" hangingPunct="0">
              <a:defRPr/>
            </a:pPr>
            <a:endParaRPr kumimoji="1" lang="en-US" sz="1600" b="1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anose="02050604050505020204" pitchFamily="18" charset="0"/>
            </a:endParaRPr>
          </a:p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r>
              <a:rPr kumimoji="1" lang="en-US" sz="1600" dirty="0" smtClean="0">
                <a:latin typeface="Bookman Old Style" panose="02050604050505020204" pitchFamily="18" charset="0"/>
              </a:rPr>
              <a:t> The ensuing slides compare the Ad recall levels of the four advertisements of Nasser Sports Spontaneously and after Post Commercial Registration (PCR). </a:t>
            </a:r>
          </a:p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endParaRPr kumimoji="1" lang="en-US" sz="1600" dirty="0" smtClean="0">
              <a:latin typeface="Bookman Old Style" panose="02050604050505020204" pitchFamily="18" charset="0"/>
            </a:endParaRPr>
          </a:p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r>
              <a:rPr kumimoji="1" lang="en-US" sz="1600" dirty="0" smtClean="0">
                <a:latin typeface="Bookman Old Style" panose="02050604050505020204" pitchFamily="18" charset="0"/>
              </a:rPr>
              <a:t>Recall level for Ad 1 is the highest, both at the Spontaneous level as well as after the PCR, even though in both cases the share is the same.</a:t>
            </a:r>
          </a:p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endParaRPr kumimoji="1" lang="en-US" sz="1600" dirty="0" smtClean="0">
              <a:latin typeface="Bookman Old Style" panose="02050604050505020204" pitchFamily="18" charset="0"/>
            </a:endParaRPr>
          </a:p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r>
              <a:rPr kumimoji="1" lang="en-US" sz="1600" dirty="0" smtClean="0">
                <a:latin typeface="Bookman Old Style" panose="02050604050505020204" pitchFamily="18" charset="0"/>
              </a:rPr>
              <a:t>For the other three advertisements, the recall increased by about 10-12% after PCR.</a:t>
            </a:r>
          </a:p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endParaRPr kumimoji="1" lang="en-US" sz="1600" dirty="0" smtClean="0">
              <a:latin typeface="Bookman Old Style" panose="02050604050505020204" pitchFamily="18" charset="0"/>
            </a:endParaRPr>
          </a:p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r>
              <a:rPr kumimoji="1" lang="en-US" sz="1600" dirty="0" smtClean="0">
                <a:latin typeface="Bookman Old Style" panose="02050604050505020204" pitchFamily="18" charset="0"/>
              </a:rPr>
              <a:t>Thus, it is  evident that overall the recent advertisement campaigns  have been effective.</a:t>
            </a:r>
          </a:p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endParaRPr kumimoji="1" lang="en-US" sz="1600" dirty="0" smtClean="0">
              <a:latin typeface="Bookman Old Style" panose="02050604050505020204" pitchFamily="18" charset="0"/>
            </a:endParaRPr>
          </a:p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r>
              <a:rPr kumimoji="1" lang="en-US" sz="1600" dirty="0" smtClean="0">
                <a:latin typeface="Bookman Old Style" panose="02050604050505020204" pitchFamily="18" charset="0"/>
              </a:rPr>
              <a:t>Further a comparison of the ratings of the 4 advertisements on the different elements have been shown </a:t>
            </a:r>
            <a:r>
              <a:rPr kumimoji="1" lang="en-US" sz="1600" dirty="0" smtClean="0">
                <a:latin typeface="Bookman Old Style" panose="02050604050505020204" pitchFamily="18" charset="0"/>
              </a:rPr>
              <a:t>separately.</a:t>
            </a:r>
            <a:endParaRPr kumimoji="1" lang="en-US" sz="1600" dirty="0" smtClean="0">
              <a:latin typeface="Bookman Old Style" panose="02050604050505020204" pitchFamily="18" charset="0"/>
            </a:endParaRPr>
          </a:p>
          <a:p>
            <a:pPr algn="just" eaLnBrk="0" hangingPunct="0">
              <a:buClr>
                <a:srgbClr val="800000"/>
              </a:buClr>
              <a:defRPr/>
            </a:pPr>
            <a:r>
              <a:rPr kumimoji="1" lang="en-US" sz="1600" dirty="0" smtClean="0">
                <a:latin typeface="Bookman Old Style" panose="02050604050505020204" pitchFamily="18" charset="0"/>
              </a:rPr>
              <a:t> </a:t>
            </a:r>
          </a:p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endParaRPr kumimoji="1" lang="en-US" sz="1600" dirty="0">
              <a:latin typeface="Bookman Old Style" panose="02050604050505020204" pitchFamily="18" charset="0"/>
            </a:endParaRPr>
          </a:p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endParaRPr kumimoji="1" lang="en-US" sz="1600" dirty="0" smtClean="0">
              <a:latin typeface="Bookman Old Style" panose="02050604050505020204" pitchFamily="18" charset="0"/>
            </a:endParaRPr>
          </a:p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endParaRPr kumimoji="1" lang="en-US" sz="1600" dirty="0">
              <a:latin typeface="Bookman Old Style" panose="02050604050505020204" pitchFamily="18" charset="0"/>
              <a:cs typeface="Arial" charset="0"/>
            </a:endParaRPr>
          </a:p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endParaRPr kumimoji="1" lang="en-US" sz="1600" dirty="0">
              <a:latin typeface="Bookman Old Style" panose="02050604050505020204" pitchFamily="18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7624" y="476672"/>
            <a:ext cx="67056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Conclusion</a:t>
            </a:r>
            <a:endParaRPr lang="en-US" sz="2400" b="1" dirty="0">
              <a:solidFill>
                <a:srgbClr val="66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3941-609D-495C-9701-7F9ED25D8032}" type="slidenum">
              <a:rPr lang="en-GB" smtClean="0"/>
              <a:pPr/>
              <a:t>55</a:t>
            </a:fld>
            <a:endParaRPr lang="en-GB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52400" y="152400"/>
            <a:ext cx="4114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COMPARISON – Spontaneous vs. PCR Recalls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76200" y="1343025"/>
          <a:ext cx="2219325" cy="5133975"/>
        </p:xfrm>
        <a:graphic>
          <a:graphicData uri="http://schemas.openxmlformats.org/presentationml/2006/ole">
            <p:oleObj spid="_x0000_s288771" name="Chart" r:id="rId3" imgW="2381148" imgH="4981624" progId="MSGraph.Chart.8">
              <p:embed followColorScheme="full"/>
            </p:oleObj>
          </a:graphicData>
        </a:graphic>
      </p:graphicFrame>
      <p:graphicFrame>
        <p:nvGraphicFramePr>
          <p:cNvPr id="288772" name="Object 4"/>
          <p:cNvGraphicFramePr>
            <a:graphicFrameLocks noChangeAspect="1"/>
          </p:cNvGraphicFramePr>
          <p:nvPr/>
        </p:nvGraphicFramePr>
        <p:xfrm>
          <a:off x="2362200" y="1371600"/>
          <a:ext cx="2219325" cy="5133975"/>
        </p:xfrm>
        <a:graphic>
          <a:graphicData uri="http://schemas.openxmlformats.org/presentationml/2006/ole">
            <p:oleObj spid="_x0000_s288772" name="Chart" r:id="rId4" imgW="2381148" imgH="4981624" progId="MSGraph.Chart.8">
              <p:embed followColorScheme="full"/>
            </p:oleObj>
          </a:graphicData>
        </a:graphic>
      </p:graphicFrame>
      <p:graphicFrame>
        <p:nvGraphicFramePr>
          <p:cNvPr id="288773" name="Object 4"/>
          <p:cNvGraphicFramePr>
            <a:graphicFrameLocks noChangeAspect="1"/>
          </p:cNvGraphicFramePr>
          <p:nvPr/>
        </p:nvGraphicFramePr>
        <p:xfrm>
          <a:off x="4572000" y="1371600"/>
          <a:ext cx="2295525" cy="5133975"/>
        </p:xfrm>
        <a:graphic>
          <a:graphicData uri="http://schemas.openxmlformats.org/presentationml/2006/ole">
            <p:oleObj spid="_x0000_s288773" name="Chart" r:id="rId5" imgW="2381148" imgH="4981624" progId="MSGraph.Chart.8">
              <p:embed followColorScheme="full"/>
            </p:oleObj>
          </a:graphicData>
        </a:graphic>
      </p:graphicFrame>
      <p:graphicFrame>
        <p:nvGraphicFramePr>
          <p:cNvPr id="288774" name="Object 4"/>
          <p:cNvGraphicFramePr>
            <a:graphicFrameLocks noChangeAspect="1"/>
          </p:cNvGraphicFramePr>
          <p:nvPr/>
        </p:nvGraphicFramePr>
        <p:xfrm>
          <a:off x="6848475" y="1333500"/>
          <a:ext cx="2295525" cy="5133975"/>
        </p:xfrm>
        <a:graphic>
          <a:graphicData uri="http://schemas.openxmlformats.org/presentationml/2006/ole">
            <p:oleObj spid="_x0000_s288774" name="Chart" r:id="rId6" imgW="2381148" imgH="4981624" progId="MSGraph.Chart.8">
              <p:embed followColorScheme="full"/>
            </p:oleObj>
          </a:graphicData>
        </a:graphic>
      </p:graphicFrame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52400" y="652046"/>
            <a:ext cx="2057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1600" b="1" u="sng" dirty="0" smtClean="0">
                <a:solidFill>
                  <a:srgbClr val="000099"/>
                </a:solidFill>
                <a:latin typeface="Calibri" pitchFamily="34" charset="0"/>
              </a:rPr>
              <a:t>Advertisement - 1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438400" y="652046"/>
            <a:ext cx="2057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1600" b="1" u="sng" dirty="0" smtClean="0">
                <a:solidFill>
                  <a:srgbClr val="000099"/>
                </a:solidFill>
                <a:latin typeface="Calibri" pitchFamily="34" charset="0"/>
              </a:rPr>
              <a:t>Advertisement - 2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724400" y="652046"/>
            <a:ext cx="2057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1600" b="1" u="sng" dirty="0" smtClean="0">
                <a:solidFill>
                  <a:srgbClr val="000099"/>
                </a:solidFill>
                <a:latin typeface="Calibri" pitchFamily="34" charset="0"/>
              </a:rPr>
              <a:t>Advertisement - 3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6934200" y="609600"/>
            <a:ext cx="2057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1600" b="1" u="sng" dirty="0" smtClean="0">
                <a:solidFill>
                  <a:srgbClr val="000099"/>
                </a:solidFill>
                <a:latin typeface="Calibri" pitchFamily="34" charset="0"/>
              </a:rPr>
              <a:t>Advertisement - 4</a:t>
            </a:r>
          </a:p>
        </p:txBody>
      </p:sp>
      <p:sp>
        <p:nvSpPr>
          <p:cNvPr id="16" name="TextBox 26"/>
          <p:cNvSpPr txBox="1">
            <a:spLocks noChangeArrowheads="1"/>
          </p:cNvSpPr>
          <p:nvPr/>
        </p:nvSpPr>
        <p:spPr bwMode="auto">
          <a:xfrm>
            <a:off x="82550" y="1143000"/>
            <a:ext cx="2984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000" dirty="0"/>
              <a:t>%</a:t>
            </a:r>
          </a:p>
        </p:txBody>
      </p:sp>
      <p:sp>
        <p:nvSpPr>
          <p:cNvPr id="17" name="TextBox 26"/>
          <p:cNvSpPr txBox="1">
            <a:spLocks noChangeArrowheads="1"/>
          </p:cNvSpPr>
          <p:nvPr/>
        </p:nvSpPr>
        <p:spPr bwMode="auto">
          <a:xfrm>
            <a:off x="2362200" y="1143000"/>
            <a:ext cx="2984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000" dirty="0"/>
              <a:t>%</a:t>
            </a:r>
          </a:p>
        </p:txBody>
      </p:sp>
      <p:sp>
        <p:nvSpPr>
          <p:cNvPr id="18" name="TextBox 26"/>
          <p:cNvSpPr txBox="1">
            <a:spLocks noChangeArrowheads="1"/>
          </p:cNvSpPr>
          <p:nvPr/>
        </p:nvSpPr>
        <p:spPr bwMode="auto">
          <a:xfrm>
            <a:off x="4654550" y="1143000"/>
            <a:ext cx="2984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000" dirty="0"/>
              <a:t>%</a:t>
            </a:r>
          </a:p>
        </p:txBody>
      </p:sp>
      <p:sp>
        <p:nvSpPr>
          <p:cNvPr id="19" name="TextBox 26"/>
          <p:cNvSpPr txBox="1">
            <a:spLocks noChangeArrowheads="1"/>
          </p:cNvSpPr>
          <p:nvPr/>
        </p:nvSpPr>
        <p:spPr bwMode="auto">
          <a:xfrm>
            <a:off x="6864350" y="1143000"/>
            <a:ext cx="2984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000" dirty="0"/>
              <a:t>%</a:t>
            </a:r>
          </a:p>
        </p:txBody>
      </p:sp>
      <p:cxnSp>
        <p:nvCxnSpPr>
          <p:cNvPr id="21" name="Straight Connector 20"/>
          <p:cNvCxnSpPr/>
          <p:nvPr/>
        </p:nvCxnSpPr>
        <p:spPr>
          <a:xfrm rot="5400000">
            <a:off x="-647700" y="3695700"/>
            <a:ext cx="5867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1561306" y="3694906"/>
            <a:ext cx="5867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3848894" y="3694906"/>
            <a:ext cx="5867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3941-609D-495C-9701-7F9ED25D8032}" type="slidenum">
              <a:rPr lang="en-GB" smtClean="0"/>
              <a:pPr/>
              <a:t>56</a:t>
            </a:fld>
            <a:endParaRPr lang="en-GB"/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76200" y="963612"/>
            <a:ext cx="90678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90513" indent="-290513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Clr>
                <a:srgbClr val="660033"/>
              </a:buClr>
              <a:buFont typeface="Wingdings" pitchFamily="2" charset="2"/>
              <a:buNone/>
            </a:pP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Top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2 Boxes </a:t>
            </a: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=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69                74                   72                  80                                 65                   77                    76                  79</a:t>
            </a:r>
            <a:endParaRPr lang="en-US" altLang="en-US" sz="1000" b="1" dirty="0">
              <a:solidFill>
                <a:srgbClr val="800000"/>
              </a:solidFill>
              <a:latin typeface="Bookman Old Style" pitchFamily="18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91884681"/>
              </p:ext>
            </p:extLst>
          </p:nvPr>
        </p:nvGraphicFramePr>
        <p:xfrm>
          <a:off x="228600" y="1524000"/>
          <a:ext cx="4456112" cy="5126037"/>
        </p:xfrm>
        <a:graphic>
          <a:graphicData uri="http://schemas.openxmlformats.org/presentationml/2006/ole">
            <p:oleObj spid="_x0000_s290818" name="Chart" r:id="rId3" imgW="4333824" imgH="4981631" progId="MSGraph.Chart.8">
              <p:embed followColorScheme="full"/>
            </p:oleObj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2656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6372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5224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2817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7008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82280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905375" y="436602"/>
            <a:ext cx="40862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Informative nature of Advertisement 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609600" y="5436513"/>
            <a:ext cx="10858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Ad 1</a:t>
            </a: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492250" y="5436513"/>
            <a:ext cx="12509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Ad 2</a:t>
            </a:r>
            <a:endParaRPr lang="en-US" altLang="en-US" sz="1100" dirty="0"/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2514600" y="5436513"/>
            <a:ext cx="1143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Ad 3</a:t>
            </a:r>
            <a:endParaRPr lang="en-US" altLang="en-US" sz="1100" dirty="0"/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79388" y="360402"/>
            <a:ext cx="439261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Impressiveness of Advertisement  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16" name="Slide Number Placeholder 1"/>
          <p:cNvSpPr txBox="1">
            <a:spLocks/>
          </p:cNvSpPr>
          <p:nvPr/>
        </p:nvSpPr>
        <p:spPr>
          <a:xfrm>
            <a:off x="7010400" y="6629400"/>
            <a:ext cx="21336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FE4F02-A902-48FE-89F6-314E3FFD1FAF}" type="slidenum">
              <a:rPr kumimoji="0" lang="en-GB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GB" alt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3505200" y="5436513"/>
            <a:ext cx="1143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Ad 4</a:t>
            </a:r>
            <a:endParaRPr lang="en-US" altLang="en-US" sz="1100" dirty="0"/>
          </a:p>
        </p:txBody>
      </p:sp>
      <p:graphicFrame>
        <p:nvGraphicFramePr>
          <p:cNvPr id="18" name="Object 4"/>
          <p:cNvGraphicFramePr>
            <a:graphicFrameLocks noChangeAspect="1"/>
          </p:cNvGraphicFramePr>
          <p:nvPr/>
        </p:nvGraphicFramePr>
        <p:xfrm>
          <a:off x="4686300" y="1295400"/>
          <a:ext cx="4467225" cy="5286375"/>
        </p:xfrm>
        <a:graphic>
          <a:graphicData uri="http://schemas.openxmlformats.org/presentationml/2006/ole">
            <p:oleObj spid="_x0000_s290819" name="Chart" r:id="rId4" imgW="4333824" imgH="5134014" progId="MSGraph.Chart.8">
              <p:embed followColorScheme="full"/>
            </p:oleObj>
          </a:graphicData>
        </a:graphic>
      </p:graphicFrame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5029200" y="5453390"/>
            <a:ext cx="10858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Ad 1</a:t>
            </a:r>
          </a:p>
        </p:txBody>
      </p:sp>
      <p:sp>
        <p:nvSpPr>
          <p:cNvPr id="24" name="TextBox 6"/>
          <p:cNvSpPr txBox="1">
            <a:spLocks noChangeArrowheads="1"/>
          </p:cNvSpPr>
          <p:nvPr/>
        </p:nvSpPr>
        <p:spPr bwMode="auto">
          <a:xfrm>
            <a:off x="5911850" y="5453390"/>
            <a:ext cx="12509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Ad 2</a:t>
            </a:r>
            <a:endParaRPr lang="en-US" altLang="en-US" sz="1100" dirty="0"/>
          </a:p>
        </p:txBody>
      </p:sp>
      <p:sp>
        <p:nvSpPr>
          <p:cNvPr id="25" name="TextBox 6"/>
          <p:cNvSpPr txBox="1">
            <a:spLocks noChangeArrowheads="1"/>
          </p:cNvSpPr>
          <p:nvPr/>
        </p:nvSpPr>
        <p:spPr bwMode="auto">
          <a:xfrm>
            <a:off x="6934200" y="5453390"/>
            <a:ext cx="1143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Ad 3</a:t>
            </a:r>
            <a:endParaRPr lang="en-US" altLang="en-US" sz="1100" dirty="0"/>
          </a:p>
        </p:txBody>
      </p:sp>
      <p:sp>
        <p:nvSpPr>
          <p:cNvPr id="26" name="TextBox 6"/>
          <p:cNvSpPr txBox="1">
            <a:spLocks noChangeArrowheads="1"/>
          </p:cNvSpPr>
          <p:nvPr/>
        </p:nvSpPr>
        <p:spPr bwMode="auto">
          <a:xfrm>
            <a:off x="7924800" y="5453390"/>
            <a:ext cx="1143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Ad 4</a:t>
            </a:r>
            <a:endParaRPr lang="en-US" altLang="en-US" sz="1100" dirty="0"/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-381000" y="42446"/>
            <a:ext cx="6781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COMPARISON – Rating of elements among NSC’s advertisements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3941-609D-495C-9701-7F9ED25D8032}" type="slidenum">
              <a:rPr lang="en-GB" smtClean="0"/>
              <a:pPr/>
              <a:t>57</a:t>
            </a:fld>
            <a:endParaRPr lang="en-GB"/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76200" y="963612"/>
            <a:ext cx="90678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90513" indent="-290513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Clr>
                <a:srgbClr val="660033"/>
              </a:buClr>
              <a:buFont typeface="Wingdings" pitchFamily="2" charset="2"/>
              <a:buNone/>
            </a:pP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Top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2 Boxes </a:t>
            </a: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=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76                77                   77                 79                                 75                   87                    84                  88</a:t>
            </a:r>
            <a:endParaRPr lang="en-US" altLang="en-US" sz="1000" b="1" dirty="0">
              <a:solidFill>
                <a:srgbClr val="800000"/>
              </a:solidFill>
              <a:latin typeface="Bookman Old Style" pitchFamily="18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91884681"/>
              </p:ext>
            </p:extLst>
          </p:nvPr>
        </p:nvGraphicFramePr>
        <p:xfrm>
          <a:off x="228600" y="1524000"/>
          <a:ext cx="4456112" cy="5126037"/>
        </p:xfrm>
        <a:graphic>
          <a:graphicData uri="http://schemas.openxmlformats.org/presentationml/2006/ole">
            <p:oleObj spid="_x0000_s291842" name="Chart" r:id="rId3" imgW="4333901" imgH="4981624" progId="MSGraph.Chart.8">
              <p:embed followColorScheme="full"/>
            </p:oleObj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2656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6372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5224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2817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7008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82280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752975" y="55602"/>
            <a:ext cx="40862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Ease of understanding of Advertisement 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609600" y="5436513"/>
            <a:ext cx="10858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Ad 1</a:t>
            </a: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492250" y="5436513"/>
            <a:ext cx="12509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Ad 2</a:t>
            </a:r>
            <a:endParaRPr lang="en-US" altLang="en-US" sz="1100" dirty="0"/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2514600" y="5436513"/>
            <a:ext cx="1143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Ad 3</a:t>
            </a:r>
            <a:endParaRPr lang="en-US" altLang="en-US" sz="1100" dirty="0"/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79388" y="76201"/>
            <a:ext cx="439261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Creditability of Advertisement  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16" name="Slide Number Placeholder 1"/>
          <p:cNvSpPr txBox="1">
            <a:spLocks/>
          </p:cNvSpPr>
          <p:nvPr/>
        </p:nvSpPr>
        <p:spPr>
          <a:xfrm>
            <a:off x="7010400" y="6629400"/>
            <a:ext cx="21336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FE4F02-A902-48FE-89F6-314E3FFD1FAF}" type="slidenum">
              <a:rPr kumimoji="0" lang="en-GB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GB" alt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3505200" y="5436513"/>
            <a:ext cx="1143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Ad 4</a:t>
            </a:r>
            <a:endParaRPr lang="en-US" altLang="en-US" sz="1100" dirty="0"/>
          </a:p>
        </p:txBody>
      </p:sp>
      <p:graphicFrame>
        <p:nvGraphicFramePr>
          <p:cNvPr id="18" name="Object 4"/>
          <p:cNvGraphicFramePr>
            <a:graphicFrameLocks noChangeAspect="1"/>
          </p:cNvGraphicFramePr>
          <p:nvPr/>
        </p:nvGraphicFramePr>
        <p:xfrm>
          <a:off x="4686300" y="1524000"/>
          <a:ext cx="4467225" cy="5057775"/>
        </p:xfrm>
        <a:graphic>
          <a:graphicData uri="http://schemas.openxmlformats.org/presentationml/2006/ole">
            <p:oleObj spid="_x0000_s291843" name="Chart" r:id="rId4" imgW="4343349" imgH="5133867" progId="MSGraph.Chart.8">
              <p:embed followColorScheme="full"/>
            </p:oleObj>
          </a:graphicData>
        </a:graphic>
      </p:graphicFrame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5029200" y="5453390"/>
            <a:ext cx="10858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Ad 1</a:t>
            </a:r>
          </a:p>
        </p:txBody>
      </p:sp>
      <p:sp>
        <p:nvSpPr>
          <p:cNvPr id="24" name="TextBox 6"/>
          <p:cNvSpPr txBox="1">
            <a:spLocks noChangeArrowheads="1"/>
          </p:cNvSpPr>
          <p:nvPr/>
        </p:nvSpPr>
        <p:spPr bwMode="auto">
          <a:xfrm>
            <a:off x="5911850" y="5453390"/>
            <a:ext cx="12509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Ad 2</a:t>
            </a:r>
            <a:endParaRPr lang="en-US" altLang="en-US" sz="1100" dirty="0"/>
          </a:p>
        </p:txBody>
      </p:sp>
      <p:sp>
        <p:nvSpPr>
          <p:cNvPr id="25" name="TextBox 6"/>
          <p:cNvSpPr txBox="1">
            <a:spLocks noChangeArrowheads="1"/>
          </p:cNvSpPr>
          <p:nvPr/>
        </p:nvSpPr>
        <p:spPr bwMode="auto">
          <a:xfrm>
            <a:off x="6934200" y="5453390"/>
            <a:ext cx="1143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Ad 3</a:t>
            </a:r>
            <a:endParaRPr lang="en-US" altLang="en-US" sz="1100" dirty="0"/>
          </a:p>
        </p:txBody>
      </p:sp>
      <p:sp>
        <p:nvSpPr>
          <p:cNvPr id="26" name="TextBox 6"/>
          <p:cNvSpPr txBox="1">
            <a:spLocks noChangeArrowheads="1"/>
          </p:cNvSpPr>
          <p:nvPr/>
        </p:nvSpPr>
        <p:spPr bwMode="auto">
          <a:xfrm>
            <a:off x="7924800" y="5453390"/>
            <a:ext cx="1143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Ad 4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3941-609D-495C-9701-7F9ED25D8032}" type="slidenum">
              <a:rPr lang="en-GB" smtClean="0"/>
              <a:pPr/>
              <a:t>58</a:t>
            </a:fld>
            <a:endParaRPr lang="en-GB"/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76200" y="963612"/>
            <a:ext cx="90678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90513" indent="-290513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Clr>
                <a:srgbClr val="660033"/>
              </a:buClr>
              <a:buFont typeface="Wingdings" pitchFamily="2" charset="2"/>
              <a:buNone/>
            </a:pP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Top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2 Boxes </a:t>
            </a: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=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74                75                   74                 78                                 75                   76                    74                  82</a:t>
            </a:r>
            <a:endParaRPr lang="en-US" altLang="en-US" sz="1000" b="1" dirty="0">
              <a:solidFill>
                <a:srgbClr val="800000"/>
              </a:solidFill>
              <a:latin typeface="Bookman Old Style" pitchFamily="18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91884681"/>
              </p:ext>
            </p:extLst>
          </p:nvPr>
        </p:nvGraphicFramePr>
        <p:xfrm>
          <a:off x="228600" y="1524000"/>
          <a:ext cx="4456112" cy="5126037"/>
        </p:xfrm>
        <a:graphic>
          <a:graphicData uri="http://schemas.openxmlformats.org/presentationml/2006/ole">
            <p:oleObj spid="_x0000_s292866" name="Chart" r:id="rId3" imgW="4333901" imgH="4981624" progId="MSGraph.Chart.8">
              <p:embed followColorScheme="full"/>
            </p:oleObj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2656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6372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5224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2817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7008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82280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752975" y="55602"/>
            <a:ext cx="40862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Colors used  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609600" y="5436513"/>
            <a:ext cx="10858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Ad 1</a:t>
            </a: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492250" y="5436513"/>
            <a:ext cx="12509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Ad 2</a:t>
            </a:r>
            <a:endParaRPr lang="en-US" altLang="en-US" sz="1100" dirty="0"/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2514600" y="5436513"/>
            <a:ext cx="1143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Ad 3</a:t>
            </a:r>
            <a:endParaRPr lang="en-US" altLang="en-US" sz="1100" dirty="0"/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79388" y="76201"/>
            <a:ext cx="439261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Effectiveness of Advertisement  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16" name="Slide Number Placeholder 1"/>
          <p:cNvSpPr txBox="1">
            <a:spLocks/>
          </p:cNvSpPr>
          <p:nvPr/>
        </p:nvSpPr>
        <p:spPr>
          <a:xfrm>
            <a:off x="7010400" y="6629400"/>
            <a:ext cx="21336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FE4F02-A902-48FE-89F6-314E3FFD1FAF}" type="slidenum">
              <a:rPr kumimoji="0" lang="en-GB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GB" alt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3505200" y="5436513"/>
            <a:ext cx="1143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Ad 4</a:t>
            </a:r>
            <a:endParaRPr lang="en-US" altLang="en-US" sz="1100" dirty="0"/>
          </a:p>
        </p:txBody>
      </p:sp>
      <p:graphicFrame>
        <p:nvGraphicFramePr>
          <p:cNvPr id="18" name="Object 4"/>
          <p:cNvGraphicFramePr>
            <a:graphicFrameLocks noChangeAspect="1"/>
          </p:cNvGraphicFramePr>
          <p:nvPr/>
        </p:nvGraphicFramePr>
        <p:xfrm>
          <a:off x="4686300" y="1524000"/>
          <a:ext cx="4467225" cy="5057775"/>
        </p:xfrm>
        <a:graphic>
          <a:graphicData uri="http://schemas.openxmlformats.org/presentationml/2006/ole">
            <p:oleObj spid="_x0000_s292867" name="Chart" r:id="rId4" imgW="4343349" imgH="5133867" progId="MSGraph.Chart.8">
              <p:embed followColorScheme="full"/>
            </p:oleObj>
          </a:graphicData>
        </a:graphic>
      </p:graphicFrame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5029200" y="5453390"/>
            <a:ext cx="10858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Ad 1</a:t>
            </a:r>
          </a:p>
        </p:txBody>
      </p:sp>
      <p:sp>
        <p:nvSpPr>
          <p:cNvPr id="24" name="TextBox 6"/>
          <p:cNvSpPr txBox="1">
            <a:spLocks noChangeArrowheads="1"/>
          </p:cNvSpPr>
          <p:nvPr/>
        </p:nvSpPr>
        <p:spPr bwMode="auto">
          <a:xfrm>
            <a:off x="5911850" y="5453390"/>
            <a:ext cx="12509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Ad 2</a:t>
            </a:r>
            <a:endParaRPr lang="en-US" altLang="en-US" sz="1100" dirty="0"/>
          </a:p>
        </p:txBody>
      </p:sp>
      <p:sp>
        <p:nvSpPr>
          <p:cNvPr id="25" name="TextBox 6"/>
          <p:cNvSpPr txBox="1">
            <a:spLocks noChangeArrowheads="1"/>
          </p:cNvSpPr>
          <p:nvPr/>
        </p:nvSpPr>
        <p:spPr bwMode="auto">
          <a:xfrm>
            <a:off x="6934200" y="5453390"/>
            <a:ext cx="1143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Ad 3</a:t>
            </a:r>
            <a:endParaRPr lang="en-US" altLang="en-US" sz="1100" dirty="0"/>
          </a:p>
        </p:txBody>
      </p:sp>
      <p:sp>
        <p:nvSpPr>
          <p:cNvPr id="26" name="TextBox 6"/>
          <p:cNvSpPr txBox="1">
            <a:spLocks noChangeArrowheads="1"/>
          </p:cNvSpPr>
          <p:nvPr/>
        </p:nvSpPr>
        <p:spPr bwMode="auto">
          <a:xfrm>
            <a:off x="7924800" y="5453390"/>
            <a:ext cx="1143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Ad 4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3941-609D-495C-9701-7F9ED25D8032}" type="slidenum">
              <a:rPr lang="en-GB" smtClean="0"/>
              <a:pPr/>
              <a:t>59</a:t>
            </a:fld>
            <a:endParaRPr lang="en-GB"/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76200" y="963612"/>
            <a:ext cx="90678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90513" indent="-290513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Clr>
                <a:srgbClr val="660033"/>
              </a:buClr>
              <a:buFont typeface="Wingdings" pitchFamily="2" charset="2"/>
              <a:buNone/>
            </a:pP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Top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2 Boxes </a:t>
            </a: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=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73                73                   70                  79                                 73                   76                    73                  83</a:t>
            </a:r>
            <a:endParaRPr lang="en-US" altLang="en-US" sz="1000" b="1" dirty="0">
              <a:solidFill>
                <a:srgbClr val="800000"/>
              </a:solidFill>
              <a:latin typeface="Bookman Old Style" pitchFamily="18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91884681"/>
              </p:ext>
            </p:extLst>
          </p:nvPr>
        </p:nvGraphicFramePr>
        <p:xfrm>
          <a:off x="228600" y="1524000"/>
          <a:ext cx="4456112" cy="5126037"/>
        </p:xfrm>
        <a:graphic>
          <a:graphicData uri="http://schemas.openxmlformats.org/presentationml/2006/ole">
            <p:oleObj spid="_x0000_s293890" name="Chart" r:id="rId3" imgW="4333901" imgH="4981624" progId="MSGraph.Chart.8">
              <p:embed followColorScheme="full"/>
            </p:oleObj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2656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6372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5224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2817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70088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82280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181600" y="55602"/>
            <a:ext cx="3657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Pictures  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609600" y="5436513"/>
            <a:ext cx="10858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Ad 1</a:t>
            </a: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492250" y="5436513"/>
            <a:ext cx="12509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Ad 2</a:t>
            </a:r>
            <a:endParaRPr lang="en-US" altLang="en-US" sz="1100" dirty="0"/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2514600" y="5436513"/>
            <a:ext cx="1143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Ad 3</a:t>
            </a:r>
            <a:endParaRPr lang="en-US" altLang="en-US" sz="1100" dirty="0"/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79388" y="76201"/>
            <a:ext cx="439261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Way of writing   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 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16" name="Slide Number Placeholder 1"/>
          <p:cNvSpPr txBox="1">
            <a:spLocks/>
          </p:cNvSpPr>
          <p:nvPr/>
        </p:nvSpPr>
        <p:spPr>
          <a:xfrm>
            <a:off x="7010400" y="6629400"/>
            <a:ext cx="21336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FE4F02-A902-48FE-89F6-314E3FFD1FAF}" type="slidenum">
              <a:rPr kumimoji="0" lang="en-GB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GB" alt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3505200" y="5436513"/>
            <a:ext cx="1143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Ad 4</a:t>
            </a:r>
            <a:endParaRPr lang="en-US" altLang="en-US" sz="1100" dirty="0"/>
          </a:p>
        </p:txBody>
      </p:sp>
      <p:graphicFrame>
        <p:nvGraphicFramePr>
          <p:cNvPr id="18" name="Object 4"/>
          <p:cNvGraphicFramePr>
            <a:graphicFrameLocks noChangeAspect="1"/>
          </p:cNvGraphicFramePr>
          <p:nvPr/>
        </p:nvGraphicFramePr>
        <p:xfrm>
          <a:off x="4686300" y="1524000"/>
          <a:ext cx="4467225" cy="5057775"/>
        </p:xfrm>
        <a:graphic>
          <a:graphicData uri="http://schemas.openxmlformats.org/presentationml/2006/ole">
            <p:oleObj spid="_x0000_s293891" name="Chart" r:id="rId4" imgW="4343349" imgH="5133867" progId="MSGraph.Chart.8">
              <p:embed followColorScheme="full"/>
            </p:oleObj>
          </a:graphicData>
        </a:graphic>
      </p:graphicFrame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5029200" y="5453390"/>
            <a:ext cx="10858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Ad 1</a:t>
            </a:r>
          </a:p>
        </p:txBody>
      </p:sp>
      <p:sp>
        <p:nvSpPr>
          <p:cNvPr id="24" name="TextBox 6"/>
          <p:cNvSpPr txBox="1">
            <a:spLocks noChangeArrowheads="1"/>
          </p:cNvSpPr>
          <p:nvPr/>
        </p:nvSpPr>
        <p:spPr bwMode="auto">
          <a:xfrm>
            <a:off x="5911850" y="5453390"/>
            <a:ext cx="12509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Ad 2</a:t>
            </a:r>
            <a:endParaRPr lang="en-US" altLang="en-US" sz="1100" dirty="0"/>
          </a:p>
        </p:txBody>
      </p:sp>
      <p:sp>
        <p:nvSpPr>
          <p:cNvPr id="25" name="TextBox 6"/>
          <p:cNvSpPr txBox="1">
            <a:spLocks noChangeArrowheads="1"/>
          </p:cNvSpPr>
          <p:nvPr/>
        </p:nvSpPr>
        <p:spPr bwMode="auto">
          <a:xfrm>
            <a:off x="6934200" y="5453390"/>
            <a:ext cx="1143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Ad 3</a:t>
            </a:r>
            <a:endParaRPr lang="en-US" altLang="en-US" sz="1100" dirty="0"/>
          </a:p>
        </p:txBody>
      </p:sp>
      <p:sp>
        <p:nvSpPr>
          <p:cNvPr id="26" name="TextBox 6"/>
          <p:cNvSpPr txBox="1">
            <a:spLocks noChangeArrowheads="1"/>
          </p:cNvSpPr>
          <p:nvPr/>
        </p:nvSpPr>
        <p:spPr bwMode="auto">
          <a:xfrm>
            <a:off x="7924800" y="5453390"/>
            <a:ext cx="1143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Ad 4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435994690"/>
              </p:ext>
            </p:extLst>
          </p:nvPr>
        </p:nvGraphicFramePr>
        <p:xfrm>
          <a:off x="609600" y="838200"/>
          <a:ext cx="3709988" cy="3055937"/>
        </p:xfrm>
        <a:graphic>
          <a:graphicData uri="http://schemas.openxmlformats.org/presentationml/2006/ole">
            <p:oleObj spid="_x0000_s4927" name="Chart" r:id="rId3" imgW="3752718" imgH="3095598" progId="MSGraph.Chart.8">
              <p:embed followColorScheme="full"/>
            </p:oleObj>
          </a:graphicData>
        </a:graphic>
      </p:graphicFrame>
      <p:graphicFrame>
        <p:nvGraphicFramePr>
          <p:cNvPr id="4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27086378"/>
              </p:ext>
            </p:extLst>
          </p:nvPr>
        </p:nvGraphicFramePr>
        <p:xfrm>
          <a:off x="4911725" y="893763"/>
          <a:ext cx="3867150" cy="3068637"/>
        </p:xfrm>
        <a:graphic>
          <a:graphicData uri="http://schemas.openxmlformats.org/presentationml/2006/ole">
            <p:oleObj spid="_x0000_s4928" name="Chart" r:id="rId4" imgW="3914683" imgH="3095598" progId="MSGraph.Chart.8">
              <p:embed followColorScheme="full"/>
            </p:oleObj>
          </a:graphicData>
        </a:graphic>
      </p:graphicFrame>
      <p:graphicFrame>
        <p:nvGraphicFramePr>
          <p:cNvPr id="5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07939401"/>
              </p:ext>
            </p:extLst>
          </p:nvPr>
        </p:nvGraphicFramePr>
        <p:xfrm>
          <a:off x="2699792" y="3498850"/>
          <a:ext cx="3851275" cy="3206750"/>
        </p:xfrm>
        <a:graphic>
          <a:graphicData uri="http://schemas.openxmlformats.org/presentationml/2006/ole">
            <p:oleObj spid="_x0000_s4929" name="Chart" r:id="rId5" imgW="3857725" imgH="3210050" progId="MSGraph.Chart.8">
              <p:embed followColorScheme="full"/>
            </p:oleObj>
          </a:graphicData>
        </a:graphic>
      </p:graphicFrame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0511" y="0"/>
            <a:ext cx="46838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2021404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IV. Sample Profile</a:t>
            </a:r>
            <a:endParaRPr lang="en-US" sz="28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581400" y="6461125"/>
            <a:ext cx="2286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000" b="1" i="1" dirty="0">
                <a:solidFill>
                  <a:srgbClr val="FF0000"/>
                </a:solidFill>
              </a:rPr>
              <a:t>      Base : Total Sample = </a:t>
            </a:r>
            <a:r>
              <a:rPr lang="en-US" altLang="en-US" sz="1000" b="1" i="1" dirty="0" smtClean="0">
                <a:solidFill>
                  <a:srgbClr val="FF0000"/>
                </a:solidFill>
              </a:rPr>
              <a:t>419</a:t>
            </a:r>
            <a:endParaRPr lang="en-US" altLang="en-US" sz="1000" b="1" i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34200" y="6705600"/>
            <a:ext cx="2133600" cy="152400"/>
          </a:xfrm>
        </p:spPr>
        <p:txBody>
          <a:bodyPr/>
          <a:lstStyle/>
          <a:p>
            <a:fld id="{0BA33941-609D-495C-9701-7F9ED25D8032}" type="slidenum">
              <a:rPr lang="en-GB" smtClean="0">
                <a:solidFill>
                  <a:schemeClr val="bg1"/>
                </a:solidFill>
              </a:rPr>
              <a:pPr/>
              <a:t>6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339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229100" y="6492875"/>
            <a:ext cx="2133600" cy="365125"/>
          </a:xfrm>
        </p:spPr>
        <p:txBody>
          <a:bodyPr/>
          <a:lstStyle/>
          <a:p>
            <a:fld id="{0BA33941-609D-495C-9701-7F9ED25D8032}" type="slidenum">
              <a:rPr lang="en-GB" smtClean="0"/>
              <a:pPr/>
              <a:t>60</a:t>
            </a:fld>
            <a:endParaRPr lang="en-GB"/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3131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46847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5903913" y="4800600"/>
            <a:ext cx="219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/>
              <a:t> 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857500" y="55602"/>
            <a:ext cx="3657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Overall Rating of Advertisements </a:t>
            </a:r>
          </a:p>
          <a:p>
            <a:pPr eaLnBrk="1" hangingPunct="1"/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Total Sample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16" name="Slide Number Placeholder 1"/>
          <p:cNvSpPr txBox="1">
            <a:spLocks/>
          </p:cNvSpPr>
          <p:nvPr/>
        </p:nvSpPr>
        <p:spPr>
          <a:xfrm>
            <a:off x="4686300" y="6629400"/>
            <a:ext cx="21336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FE4F02-A902-48FE-89F6-314E3FFD1FAF}" type="slidenum">
              <a:rPr kumimoji="0" lang="en-GB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GB" alt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18" name="Object 4"/>
          <p:cNvGraphicFramePr>
            <a:graphicFrameLocks noChangeAspect="1"/>
          </p:cNvGraphicFramePr>
          <p:nvPr/>
        </p:nvGraphicFramePr>
        <p:xfrm>
          <a:off x="2362200" y="1524000"/>
          <a:ext cx="4467225" cy="5057775"/>
        </p:xfrm>
        <a:graphic>
          <a:graphicData uri="http://schemas.openxmlformats.org/presentationml/2006/ole">
            <p:oleObj spid="_x0000_s294915" name="Chart" r:id="rId3" imgW="4343349" imgH="5133867" progId="MSGraph.Chart.8">
              <p:embed followColorScheme="full"/>
            </p:oleObj>
          </a:graphicData>
        </a:graphic>
      </p:graphicFrame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2705100" y="5453390"/>
            <a:ext cx="10858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Ad 1</a:t>
            </a:r>
          </a:p>
        </p:txBody>
      </p:sp>
      <p:sp>
        <p:nvSpPr>
          <p:cNvPr id="24" name="TextBox 6"/>
          <p:cNvSpPr txBox="1">
            <a:spLocks noChangeArrowheads="1"/>
          </p:cNvSpPr>
          <p:nvPr/>
        </p:nvSpPr>
        <p:spPr bwMode="auto">
          <a:xfrm>
            <a:off x="3587750" y="5453390"/>
            <a:ext cx="12509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Ad 2</a:t>
            </a:r>
            <a:endParaRPr lang="en-US" altLang="en-US" sz="1100" dirty="0"/>
          </a:p>
        </p:txBody>
      </p:sp>
      <p:sp>
        <p:nvSpPr>
          <p:cNvPr id="25" name="TextBox 6"/>
          <p:cNvSpPr txBox="1">
            <a:spLocks noChangeArrowheads="1"/>
          </p:cNvSpPr>
          <p:nvPr/>
        </p:nvSpPr>
        <p:spPr bwMode="auto">
          <a:xfrm>
            <a:off x="4610100" y="5453390"/>
            <a:ext cx="1143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Ad 3</a:t>
            </a:r>
            <a:endParaRPr lang="en-US" altLang="en-US" sz="1100" dirty="0"/>
          </a:p>
        </p:txBody>
      </p:sp>
      <p:sp>
        <p:nvSpPr>
          <p:cNvPr id="26" name="TextBox 6"/>
          <p:cNvSpPr txBox="1">
            <a:spLocks noChangeArrowheads="1"/>
          </p:cNvSpPr>
          <p:nvPr/>
        </p:nvSpPr>
        <p:spPr bwMode="auto">
          <a:xfrm>
            <a:off x="5600700" y="5453390"/>
            <a:ext cx="1143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dirty="0" smtClean="0"/>
              <a:t>Ad 4</a:t>
            </a:r>
            <a:endParaRPr lang="en-US" altLang="en-US" sz="1100" dirty="0"/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1600200" y="963612"/>
            <a:ext cx="51816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90513" indent="-290513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Clr>
                <a:srgbClr val="660033"/>
              </a:buClr>
              <a:buFont typeface="Wingdings" pitchFamily="2" charset="2"/>
              <a:buNone/>
            </a:pPr>
            <a:r>
              <a:rPr lang="en-US" altLang="en-US" sz="1000" b="1" dirty="0">
                <a:solidFill>
                  <a:srgbClr val="800000"/>
                </a:solidFill>
                <a:latin typeface="Bookman Old Style" pitchFamily="18" charset="0"/>
              </a:rPr>
              <a:t>Top </a:t>
            </a:r>
            <a:r>
              <a:rPr lang="en-US" altLang="en-US" sz="1000" b="1" dirty="0" smtClean="0">
                <a:solidFill>
                  <a:srgbClr val="800000"/>
                </a:solidFill>
                <a:latin typeface="Bookman Old Style" pitchFamily="18" charset="0"/>
              </a:rPr>
              <a:t>2 Boxes =            82                   82                   88                   88            </a:t>
            </a:r>
            <a:endParaRPr lang="en-US" altLang="en-US" sz="1000" b="1" dirty="0">
              <a:solidFill>
                <a:srgbClr val="80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73392439"/>
              </p:ext>
            </p:extLst>
          </p:nvPr>
        </p:nvGraphicFramePr>
        <p:xfrm>
          <a:off x="4562475" y="1590675"/>
          <a:ext cx="4448175" cy="3600450"/>
        </p:xfrm>
        <a:graphic>
          <a:graphicData uri="http://schemas.openxmlformats.org/presentationml/2006/ole">
            <p:oleObj spid="_x0000_s10789" name="Chart" r:id="rId3" imgW="4448086" imgH="3600374" progId="MSGraph.Chart.8">
              <p:embed followColorScheme="full"/>
            </p:oleObj>
          </a:graphicData>
        </a:graphic>
      </p:graphicFrame>
      <p:graphicFrame>
        <p:nvGraphicFramePr>
          <p:cNvPr id="5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246701107"/>
              </p:ext>
            </p:extLst>
          </p:nvPr>
        </p:nvGraphicFramePr>
        <p:xfrm>
          <a:off x="295275" y="1571625"/>
          <a:ext cx="3943350" cy="3295650"/>
        </p:xfrm>
        <a:graphic>
          <a:graphicData uri="http://schemas.openxmlformats.org/presentationml/2006/ole">
            <p:oleObj spid="_x0000_s10790" name="Chart" r:id="rId4" imgW="3943296" imgH="3295619" progId="MSGraph.Chart.8">
              <p:embed followColorScheme="full"/>
            </p:oleObj>
          </a:graphicData>
        </a:graphic>
      </p:graphicFrame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6200" y="177225"/>
            <a:ext cx="46838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2021404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IV. Sample Profile</a:t>
            </a:r>
            <a:endParaRPr lang="en-US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6629400"/>
            <a:ext cx="2133600" cy="258763"/>
          </a:xfrm>
        </p:spPr>
        <p:txBody>
          <a:bodyPr/>
          <a:lstStyle/>
          <a:p>
            <a:fld id="{0BA33941-609D-495C-9701-7F9ED25D8032}" type="slidenum">
              <a:rPr lang="en-GB" smtClean="0">
                <a:solidFill>
                  <a:schemeClr val="bg1"/>
                </a:solidFill>
              </a:rPr>
              <a:pPr/>
              <a:t>7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581400" y="6096000"/>
            <a:ext cx="2286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000" b="1" i="1" dirty="0">
                <a:solidFill>
                  <a:srgbClr val="FF0000"/>
                </a:solidFill>
              </a:rPr>
              <a:t>      Base : Total Sample = </a:t>
            </a:r>
            <a:r>
              <a:rPr lang="en-US" altLang="en-US" sz="1000" b="1" i="1" dirty="0" smtClean="0">
                <a:solidFill>
                  <a:srgbClr val="FF0000"/>
                </a:solidFill>
              </a:rPr>
              <a:t>419</a:t>
            </a:r>
            <a:endParaRPr lang="en-US" altLang="en-US" sz="1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50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5"/>
          <p:cNvSpPr>
            <a:spLocks noChangeArrowheads="1"/>
          </p:cNvSpPr>
          <p:nvPr/>
        </p:nvSpPr>
        <p:spPr bwMode="auto">
          <a:xfrm>
            <a:off x="1676400" y="1916832"/>
            <a:ext cx="6324600" cy="3240360"/>
          </a:xfrm>
          <a:prstGeom prst="ellipse">
            <a:avLst/>
          </a:prstGeom>
          <a:gradFill rotWithShape="1">
            <a:gsLst>
              <a:gs pos="0">
                <a:srgbClr val="FFCC00"/>
              </a:gs>
              <a:gs pos="50000">
                <a:srgbClr val="FFCC00">
                  <a:gamma/>
                  <a:tint val="0"/>
                  <a:invGamma/>
                </a:srgbClr>
              </a:gs>
              <a:gs pos="100000">
                <a:srgbClr val="FFCC00"/>
              </a:gs>
            </a:gsLst>
            <a:lin ang="5400000" scaled="1"/>
          </a:gradFill>
          <a:ln w="9525">
            <a:round/>
            <a:headEnd/>
            <a:tailEnd/>
          </a:ln>
          <a:effectLst/>
          <a:scene3d>
            <a:camera prst="legacyPerspectiveFront">
              <a:rot lat="1500000" lon="20099999" rev="0"/>
            </a:camera>
            <a:lightRig rig="legacyFlat4" dir="t"/>
          </a:scene3d>
          <a:sp3d extrusionH="887400" prstMaterial="legacyMatte">
            <a:bevelT w="13500" h="13500" prst="angle"/>
            <a:bevelB w="13500" h="13500" prst="angle"/>
            <a:extrusionClr>
              <a:srgbClr val="FFCC00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4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  <a:cs typeface="Arial" charset="0"/>
              </a:rPr>
              <a:t>FINDINGS</a:t>
            </a:r>
          </a:p>
          <a:p>
            <a:pPr algn="ctr">
              <a:defRPr/>
            </a:pPr>
            <a:r>
              <a:rPr lang="en-US" sz="4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  <a:cs typeface="Arial" charset="0"/>
              </a:rPr>
              <a:t>AND </a:t>
            </a:r>
          </a:p>
          <a:p>
            <a:pPr algn="ctr">
              <a:defRPr/>
            </a:pPr>
            <a:r>
              <a:rPr lang="en-US" sz="4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  <a:cs typeface="Arial" charset="0"/>
              </a:rPr>
              <a:t>ANALYSIS</a:t>
            </a:r>
            <a:endParaRPr lang="en-US" sz="48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Rounded MT Bold" pitchFamily="34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34200" y="6629400"/>
            <a:ext cx="2133600" cy="228600"/>
          </a:xfrm>
        </p:spPr>
        <p:txBody>
          <a:bodyPr/>
          <a:lstStyle/>
          <a:p>
            <a:fld id="{0BA33941-609D-495C-9701-7F9ED25D8032}" type="slidenum">
              <a:rPr lang="en-GB" smtClean="0">
                <a:solidFill>
                  <a:schemeClr val="bg1"/>
                </a:solidFill>
              </a:rPr>
              <a:pPr/>
              <a:t>8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693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6200" y="253425"/>
            <a:ext cx="87137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000099"/>
                </a:solidFill>
                <a:latin typeface="Calibri" pitchFamily="34" charset="0"/>
              </a:rPr>
              <a:t>Incidence of having seen/heard advertisements of  Fashion  and footwear stores in the last 3 months - </a:t>
            </a:r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By </a:t>
            </a:r>
            <a:r>
              <a:rPr lang="en-US" altLang="en-US" sz="1400" b="1" dirty="0">
                <a:solidFill>
                  <a:srgbClr val="A50021"/>
                </a:solidFill>
                <a:latin typeface="Calibri" pitchFamily="34" charset="0"/>
              </a:rPr>
              <a:t>Total </a:t>
            </a:r>
            <a:r>
              <a:rPr lang="en-US" altLang="en-US" sz="1400" b="1" dirty="0" smtClean="0">
                <a:solidFill>
                  <a:srgbClr val="A50021"/>
                </a:solidFill>
                <a:latin typeface="Calibri" pitchFamily="34" charset="0"/>
              </a:rPr>
              <a:t>Sample, Gender &amp; Nationality  </a:t>
            </a:r>
            <a:endParaRPr lang="en-US" altLang="en-US" sz="1400" b="1" dirty="0">
              <a:solidFill>
                <a:srgbClr val="A50021"/>
              </a:solidFill>
              <a:latin typeface="Calibri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141278373"/>
              </p:ext>
            </p:extLst>
          </p:nvPr>
        </p:nvGraphicFramePr>
        <p:xfrm>
          <a:off x="381000" y="1295400"/>
          <a:ext cx="8267700" cy="5267325"/>
        </p:xfrm>
        <a:graphic>
          <a:graphicData uri="http://schemas.openxmlformats.org/presentationml/2006/ole">
            <p:oleObj spid="_x0000_s227330" name="Chart" r:id="rId3" imgW="7658033" imgH="4876800" progId="MSGraph.Chart.8">
              <p:embed followColorScheme="full"/>
            </p:oleObj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6629400"/>
            <a:ext cx="2133600" cy="304800"/>
          </a:xfrm>
        </p:spPr>
        <p:txBody>
          <a:bodyPr/>
          <a:lstStyle/>
          <a:p>
            <a:fld id="{0BA33941-609D-495C-9701-7F9ED25D8032}" type="slidenum">
              <a:rPr lang="en-GB" smtClean="0">
                <a:solidFill>
                  <a:schemeClr val="bg1"/>
                </a:solidFill>
              </a:rPr>
              <a:pPr/>
              <a:t>9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3276600" y="6629400"/>
            <a:ext cx="40386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000" b="1" i="1" dirty="0">
                <a:solidFill>
                  <a:srgbClr val="C00000"/>
                </a:solidFill>
              </a:rPr>
              <a:t>Base: </a:t>
            </a:r>
            <a:r>
              <a:rPr lang="en-US" altLang="en-US" sz="1000" b="1" i="1" dirty="0" smtClean="0">
                <a:solidFill>
                  <a:srgbClr val="C00000"/>
                </a:solidFill>
              </a:rPr>
              <a:t> Total Sample = 419 </a:t>
            </a:r>
            <a:endParaRPr lang="en-US" altLang="en-US" sz="1000" b="1" i="1" dirty="0">
              <a:solidFill>
                <a:srgbClr val="C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52400" y="757535"/>
            <a:ext cx="8763000" cy="6463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338138" indent="-338138" algn="just" eaLnBrk="0" hangingPunct="0">
              <a:defRPr/>
            </a:pPr>
            <a:endParaRPr kumimoji="1" lang="en-US" sz="1200" b="1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pPr marL="338138" indent="-338138" algn="just" eaLnBrk="0" hangingPunct="0">
              <a:buClr>
                <a:srgbClr val="800000"/>
              </a:buClr>
              <a:buFont typeface="Wingdings" pitchFamily="2" charset="2"/>
              <a:buChar char="Ü"/>
              <a:defRPr/>
            </a:pPr>
            <a:r>
              <a:rPr kumimoji="1" lang="en-US" sz="1200" dirty="0" smtClean="0">
                <a:latin typeface="Book Antiqua" pitchFamily="18" charset="0"/>
              </a:rPr>
              <a:t>Three-fourth of Respondents have seen/heard advertisements of Fashion &amp; footwear stores. This is higher among Males(79%) as opposed to Females(67%). This is highest among Non Arabs as opposed to Kuwaitis and Arab expats.</a:t>
            </a:r>
            <a:endParaRPr kumimoji="1" lang="en-US" sz="1200" dirty="0">
              <a:latin typeface="Book Antiqua" pitchFamily="18" charset="0"/>
              <a:cs typeface="Arial" charset="0"/>
            </a:endParaRPr>
          </a:p>
        </p:txBody>
      </p:sp>
      <p:sp>
        <p:nvSpPr>
          <p:cNvPr id="10" name="TextBox 26"/>
          <p:cNvSpPr txBox="1">
            <a:spLocks noChangeArrowheads="1"/>
          </p:cNvSpPr>
          <p:nvPr/>
        </p:nvSpPr>
        <p:spPr bwMode="auto">
          <a:xfrm>
            <a:off x="463550" y="1524000"/>
            <a:ext cx="2984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000" dirty="0"/>
              <a:t>%</a:t>
            </a:r>
          </a:p>
        </p:txBody>
      </p:sp>
    </p:spTree>
    <p:extLst>
      <p:ext uri="{BB962C8B-B14F-4D97-AF65-F5344CB8AC3E}">
        <p14:creationId xmlns="" xmlns:p14="http://schemas.microsoft.com/office/powerpoint/2010/main" val="159944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9397</TotalTime>
  <Words>3064</Words>
  <Application>Microsoft Office PowerPoint</Application>
  <PresentationFormat>On-screen Show (4:3)</PresentationFormat>
  <Paragraphs>958</Paragraphs>
  <Slides>60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3" baseType="lpstr">
      <vt:lpstr>Office Theme</vt:lpstr>
      <vt:lpstr>Chart</vt:lpstr>
      <vt:lpstr>Microsoft Graph Chart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Manoj2</cp:lastModifiedBy>
  <cp:revision>792</cp:revision>
  <cp:lastPrinted>2014-06-26T09:05:27Z</cp:lastPrinted>
  <dcterms:created xsi:type="dcterms:W3CDTF">2014-01-05T07:04:30Z</dcterms:created>
  <dcterms:modified xsi:type="dcterms:W3CDTF">2015-07-11T20:53:41Z</dcterms:modified>
</cp:coreProperties>
</file>