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1"/>
  </p:notesMasterIdLst>
  <p:handoutMasterIdLst>
    <p:handoutMasterId r:id="rId62"/>
  </p:handoutMasterIdLst>
  <p:sldIdLst>
    <p:sldId id="256" r:id="rId2"/>
    <p:sldId id="310" r:id="rId3"/>
    <p:sldId id="311" r:id="rId4"/>
    <p:sldId id="322" r:id="rId5"/>
    <p:sldId id="324" r:id="rId6"/>
    <p:sldId id="326" r:id="rId7"/>
    <p:sldId id="328" r:id="rId8"/>
    <p:sldId id="329" r:id="rId9"/>
    <p:sldId id="330" r:id="rId10"/>
    <p:sldId id="257" r:id="rId11"/>
    <p:sldId id="268" r:id="rId12"/>
    <p:sldId id="258" r:id="rId13"/>
    <p:sldId id="259" r:id="rId14"/>
    <p:sldId id="459" r:id="rId15"/>
    <p:sldId id="460" r:id="rId16"/>
    <p:sldId id="405" r:id="rId17"/>
    <p:sldId id="331" r:id="rId18"/>
    <p:sldId id="407" r:id="rId19"/>
    <p:sldId id="338" r:id="rId20"/>
    <p:sldId id="264" r:id="rId21"/>
    <p:sldId id="409" r:id="rId22"/>
    <p:sldId id="410" r:id="rId23"/>
    <p:sldId id="411" r:id="rId24"/>
    <p:sldId id="412" r:id="rId25"/>
    <p:sldId id="402" r:id="rId26"/>
    <p:sldId id="413" r:id="rId27"/>
    <p:sldId id="456" r:id="rId28"/>
    <p:sldId id="415" r:id="rId29"/>
    <p:sldId id="417" r:id="rId30"/>
    <p:sldId id="451" r:id="rId31"/>
    <p:sldId id="418" r:id="rId32"/>
    <p:sldId id="420" r:id="rId33"/>
    <p:sldId id="421" r:id="rId34"/>
    <p:sldId id="422" r:id="rId35"/>
    <p:sldId id="424" r:id="rId36"/>
    <p:sldId id="425" r:id="rId37"/>
    <p:sldId id="426" r:id="rId38"/>
    <p:sldId id="448" r:id="rId39"/>
    <p:sldId id="428" r:id="rId40"/>
    <p:sldId id="447" r:id="rId41"/>
    <p:sldId id="475" r:id="rId42"/>
    <p:sldId id="476" r:id="rId43"/>
    <p:sldId id="457" r:id="rId44"/>
    <p:sldId id="452" r:id="rId45"/>
    <p:sldId id="453" r:id="rId46"/>
    <p:sldId id="454" r:id="rId47"/>
    <p:sldId id="473" r:id="rId48"/>
    <p:sldId id="474" r:id="rId49"/>
    <p:sldId id="455" r:id="rId50"/>
    <p:sldId id="477" r:id="rId51"/>
    <p:sldId id="478" r:id="rId52"/>
    <p:sldId id="458" r:id="rId53"/>
    <p:sldId id="480" r:id="rId54"/>
    <p:sldId id="481" r:id="rId55"/>
    <p:sldId id="432" r:id="rId56"/>
    <p:sldId id="472" r:id="rId57"/>
    <p:sldId id="434" r:id="rId58"/>
    <p:sldId id="436" r:id="rId59"/>
    <p:sldId id="437" r:id="rId60"/>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2932E7"/>
    <a:srgbClr val="1430FC"/>
    <a:srgbClr val="008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75" autoAdjust="0"/>
    <p:restoredTop sz="94660"/>
  </p:normalViewPr>
  <p:slideViewPr>
    <p:cSldViewPr>
      <p:cViewPr>
        <p:scale>
          <a:sx n="78" d="100"/>
          <a:sy n="78" d="100"/>
        </p:scale>
        <p:origin x="-1344" y="330"/>
      </p:cViewPr>
      <p:guideLst>
        <p:guide orient="horz" pos="2160"/>
        <p:guide pos="2880"/>
      </p:guideLst>
    </p:cSldViewPr>
  </p:slideViewPr>
  <p:notesTextViewPr>
    <p:cViewPr>
      <p:scale>
        <a:sx n="1" d="1"/>
        <a:sy n="1" d="1"/>
      </p:scale>
      <p:origin x="0" y="0"/>
    </p:cViewPr>
  </p:notesTextViewPr>
  <p:sorterViewPr>
    <p:cViewPr>
      <p:scale>
        <a:sx n="66" d="100"/>
        <a:sy n="66" d="100"/>
      </p:scale>
      <p:origin x="0" y="601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20793768065384241"/>
          <c:y val="0"/>
          <c:w val="0.77997671711292149"/>
          <c:h val="0.93913043478260849"/>
        </c:manualLayout>
      </c:layout>
      <c:barChart>
        <c:barDir val="bar"/>
        <c:grouping val="clustered"/>
        <c:ser>
          <c:idx val="0"/>
          <c:order val="0"/>
          <c:tx>
            <c:strRef>
              <c:f>Sheet1!$B$1</c:f>
              <c:strCache>
                <c:ptCount val="1"/>
              </c:strCache>
            </c:strRef>
          </c:tx>
          <c:spPr>
            <a:solidFill>
              <a:srgbClr val="4F81BD"/>
            </a:solidFill>
            <a:ln w="12074">
              <a:solidFill>
                <a:schemeClr val="tx1"/>
              </a:solidFill>
              <a:prstDash val="solid"/>
            </a:ln>
            <a:effectLst>
              <a:outerShdw dist="35921" dir="2700000" algn="br">
                <a:srgbClr val="000000"/>
              </a:outerShdw>
            </a:effectLst>
          </c:spPr>
          <c:dLbls>
            <c:dLbl>
              <c:idx val="0"/>
              <c:layout>
                <c:manualLayout>
                  <c:x val="5.4527019508498311E-3"/>
                  <c:y val="4.7546379192434833E-3"/>
                </c:manualLayout>
              </c:layout>
              <c:dLblPos val="outEnd"/>
              <c:showVal val="1"/>
            </c:dLbl>
            <c:dLbl>
              <c:idx val="1"/>
              <c:layout>
                <c:manualLayout>
                  <c:x val="4.9937751984227988E-3"/>
                  <c:y val="4.0427007931484547E-3"/>
                </c:manualLayout>
              </c:layout>
              <c:dLblPos val="outEnd"/>
              <c:showVal val="1"/>
            </c:dLbl>
            <c:dLbl>
              <c:idx val="2"/>
              <c:layout>
                <c:manualLayout>
                  <c:x val="1.9714041451337127E-3"/>
                  <c:y val="5.0698941018359504E-3"/>
                </c:manualLayout>
              </c:layout>
              <c:dLblPos val="outEnd"/>
              <c:showVal val="1"/>
            </c:dLbl>
            <c:dLbl>
              <c:idx val="3"/>
              <c:layout>
                <c:manualLayout>
                  <c:x val="1.2774463885012661E-3"/>
                  <c:y val="8.7969610617552217E-4"/>
                </c:manualLayout>
              </c:layout>
              <c:dLblPos val="outEnd"/>
              <c:showVal val="1"/>
            </c:dLbl>
            <c:dLbl>
              <c:idx val="4"/>
              <c:layout>
                <c:manualLayout>
                  <c:x val="5.8336404301199778E-4"/>
                  <c:y val="1.6794780539850404E-4"/>
                </c:manualLayout>
              </c:layout>
              <c:dLblPos val="outEnd"/>
              <c:showVal val="1"/>
            </c:dLbl>
            <c:dLbl>
              <c:idx val="5"/>
              <c:layout>
                <c:manualLayout>
                  <c:x val="-5.8078031088792785E-4"/>
                  <c:y val="-5.4398932069677722E-4"/>
                </c:manualLayout>
              </c:layout>
              <c:dLblPos val="outEnd"/>
              <c:showVal val="1"/>
            </c:dLbl>
            <c:dLbl>
              <c:idx val="6"/>
              <c:layout>
                <c:manualLayout>
                  <c:x val="5.8336404301199778E-4"/>
                  <c:y val="2.222334422773465E-3"/>
                </c:manualLayout>
              </c:layout>
              <c:dLblPos val="outEnd"/>
              <c:showVal val="1"/>
            </c:dLbl>
            <c:dLbl>
              <c:idx val="7"/>
              <c:layout>
                <c:manualLayout>
                  <c:x val="1.1886966259310316E-4"/>
                  <c:y val="1.5103972966782869E-3"/>
                </c:manualLayout>
              </c:layout>
              <c:dLblPos val="outEnd"/>
              <c:showVal val="1"/>
            </c:dLbl>
            <c:dLbl>
              <c:idx val="8"/>
              <c:layout>
                <c:manualLayout>
                  <c:x val="2.447158370392835E-3"/>
                  <c:y val="4.2769098654661065E-3"/>
                </c:manualLayout>
              </c:layout>
              <c:dLblPos val="outEnd"/>
              <c:showVal val="1"/>
            </c:dLbl>
            <c:dLbl>
              <c:idx val="9"/>
              <c:layout>
                <c:manualLayout>
                  <c:x val="-3.4574930668253653E-4"/>
                  <c:y val="-1.6524185649767864E-3"/>
                </c:manualLayout>
              </c:layout>
              <c:dLblPos val="outEnd"/>
              <c:showVal val="1"/>
            </c:dLbl>
            <c:dLbl>
              <c:idx val="10"/>
              <c:layout>
                <c:manualLayout>
                  <c:x val="8.1839504721730046E-4"/>
                  <c:y val="2.8530356132759802E-3"/>
                </c:manualLayout>
              </c:layout>
              <c:dLblPos val="outEnd"/>
              <c:showVal val="1"/>
            </c:dLbl>
            <c:dLbl>
              <c:idx val="11"/>
              <c:layout>
                <c:manualLayout>
                  <c:x val="8.1839504721730046E-4"/>
                  <c:y val="4.019680523982402E-4"/>
                </c:manualLayout>
              </c:layout>
              <c:dLblPos val="outEnd"/>
              <c:showVal val="1"/>
            </c:dLbl>
            <c:dLbl>
              <c:idx val="12"/>
              <c:layout>
                <c:manualLayout>
                  <c:x val="8.1839504721730046E-4"/>
                  <c:y val="1.4291613610857641E-3"/>
                </c:manualLayout>
              </c:layout>
              <c:dLblPos val="outEnd"/>
              <c:showVal val="1"/>
            </c:dLbl>
            <c:dLbl>
              <c:idx val="13"/>
              <c:layout>
                <c:manualLayout>
                  <c:x val="8.1839504721730046E-4"/>
                  <c:y val="2.4565434950909837E-3"/>
                </c:manualLayout>
              </c:layout>
              <c:dLblPos val="outEnd"/>
              <c:showVal val="1"/>
            </c:dLbl>
            <c:dLbl>
              <c:idx val="14"/>
              <c:layout>
                <c:manualLayout>
                  <c:x val="8.1839504721730046E-4"/>
                  <c:y val="-1.7336545005693425E-3"/>
                </c:manualLayout>
              </c:layout>
              <c:dLblPos val="outEnd"/>
              <c:showVal val="1"/>
            </c:dLbl>
            <c:spPr>
              <a:noFill/>
              <a:ln w="24149">
                <a:noFill/>
              </a:ln>
            </c:spPr>
            <c:txPr>
              <a:bodyPr/>
              <a:lstStyle/>
              <a:p>
                <a:pPr>
                  <a:defRPr lang="en-GB" sz="998" b="0" i="0" u="none" strike="noStrike" baseline="0">
                    <a:solidFill>
                      <a:schemeClr val="tx1"/>
                    </a:solidFill>
                    <a:latin typeface="Arial"/>
                    <a:ea typeface="Arial"/>
                    <a:cs typeface="Arial"/>
                  </a:defRPr>
                </a:pPr>
                <a:endParaRPr lang="en-US"/>
              </a:p>
            </c:txPr>
            <c:showVal val="1"/>
          </c:dLbls>
          <c:cat>
            <c:strRef>
              <c:f>Sheet1!$A$2:$A$18</c:f>
              <c:strCache>
                <c:ptCount val="17"/>
                <c:pt idx="0">
                  <c:v>Centrepoint</c:v>
                </c:pt>
                <c:pt idx="1">
                  <c:v>Nasser Sports Centre</c:v>
                </c:pt>
                <c:pt idx="2">
                  <c:v>Max</c:v>
                </c:pt>
                <c:pt idx="3">
                  <c:v>H&amp;M</c:v>
                </c:pt>
                <c:pt idx="4">
                  <c:v>Debenhams</c:v>
                </c:pt>
                <c:pt idx="5">
                  <c:v>Red Tag </c:v>
                </c:pt>
                <c:pt idx="6">
                  <c:v>Mothercare</c:v>
                </c:pt>
                <c:pt idx="7">
                  <c:v>Nike</c:v>
                </c:pt>
                <c:pt idx="8">
                  <c:v>Next </c:v>
                </c:pt>
                <c:pt idx="9">
                  <c:v>Splash</c:v>
                </c:pt>
                <c:pt idx="10">
                  <c:v>Sport Direct </c:v>
                </c:pt>
                <c:pt idx="11">
                  <c:v>Go Sports </c:v>
                </c:pt>
                <c:pt idx="12">
                  <c:v>Sportsman</c:v>
                </c:pt>
                <c:pt idx="13">
                  <c:v>Footlocker</c:v>
                </c:pt>
                <c:pt idx="14">
                  <c:v>Union Trading Company </c:v>
                </c:pt>
                <c:pt idx="15">
                  <c:v>Others</c:v>
                </c:pt>
                <c:pt idx="16">
                  <c:v>Did not specify</c:v>
                </c:pt>
              </c:strCache>
            </c:strRef>
          </c:cat>
          <c:val>
            <c:numRef>
              <c:f>Sheet1!$B$2:$B$18</c:f>
              <c:numCache>
                <c:formatCode>0;[Red]0</c:formatCode>
                <c:ptCount val="17"/>
                <c:pt idx="0">
                  <c:v>22.1</c:v>
                </c:pt>
                <c:pt idx="1">
                  <c:v>12</c:v>
                </c:pt>
                <c:pt idx="2">
                  <c:v>11</c:v>
                </c:pt>
                <c:pt idx="3">
                  <c:v>5.7</c:v>
                </c:pt>
                <c:pt idx="4">
                  <c:v>3.6</c:v>
                </c:pt>
                <c:pt idx="5">
                  <c:v>2.9</c:v>
                </c:pt>
                <c:pt idx="6">
                  <c:v>2.9</c:v>
                </c:pt>
                <c:pt idx="7">
                  <c:v>2.7</c:v>
                </c:pt>
                <c:pt idx="8">
                  <c:v>1.5</c:v>
                </c:pt>
                <c:pt idx="9">
                  <c:v>1.3</c:v>
                </c:pt>
                <c:pt idx="10">
                  <c:v>1.3</c:v>
                </c:pt>
                <c:pt idx="11">
                  <c:v>1</c:v>
                </c:pt>
                <c:pt idx="12">
                  <c:v>0.60000000000000064</c:v>
                </c:pt>
                <c:pt idx="13">
                  <c:v>0.60000000000000064</c:v>
                </c:pt>
                <c:pt idx="14">
                  <c:v>0.60000000000000064</c:v>
                </c:pt>
                <c:pt idx="15">
                  <c:v>3</c:v>
                </c:pt>
                <c:pt idx="16" formatCode="General">
                  <c:v>25</c:v>
                </c:pt>
              </c:numCache>
            </c:numRef>
          </c:val>
        </c:ser>
        <c:dLbls>
          <c:showVal val="1"/>
        </c:dLbls>
        <c:gapWidth val="60"/>
        <c:axId val="130982272"/>
        <c:axId val="130983808"/>
      </c:barChart>
      <c:catAx>
        <c:axId val="130982272"/>
        <c:scaling>
          <c:orientation val="minMax"/>
        </c:scaling>
        <c:axPos val="l"/>
        <c:numFmt formatCode="General" sourceLinked="1"/>
        <c:tickLblPos val="nextTo"/>
        <c:spPr>
          <a:ln w="3019">
            <a:solidFill>
              <a:schemeClr val="tx1"/>
            </a:solidFill>
            <a:prstDash val="solid"/>
          </a:ln>
        </c:spPr>
        <c:txPr>
          <a:bodyPr rot="0" vert="horz"/>
          <a:lstStyle/>
          <a:p>
            <a:pPr>
              <a:defRPr lang="en-GB" sz="1046" b="0" i="0" u="none" strike="noStrike" baseline="0">
                <a:solidFill>
                  <a:schemeClr val="tx1"/>
                </a:solidFill>
                <a:latin typeface="Arial"/>
                <a:ea typeface="Arial"/>
                <a:cs typeface="Arial"/>
              </a:defRPr>
            </a:pPr>
            <a:endParaRPr lang="en-US"/>
          </a:p>
        </c:txPr>
        <c:crossAx val="130983808"/>
        <c:crosses val="autoZero"/>
        <c:auto val="1"/>
        <c:lblAlgn val="ctr"/>
        <c:lblOffset val="100"/>
        <c:tickLblSkip val="1"/>
        <c:tickMarkSkip val="1"/>
      </c:catAx>
      <c:valAx>
        <c:axId val="130983808"/>
        <c:scaling>
          <c:orientation val="minMax"/>
          <c:max val="100"/>
          <c:min val="0"/>
        </c:scaling>
        <c:axPos val="b"/>
        <c:numFmt formatCode="0;[Red]0" sourceLinked="1"/>
        <c:tickLblPos val="nextTo"/>
        <c:spPr>
          <a:ln w="3019">
            <a:solidFill>
              <a:schemeClr val="tx1"/>
            </a:solidFill>
            <a:prstDash val="solid"/>
          </a:ln>
        </c:spPr>
        <c:txPr>
          <a:bodyPr rot="0" vert="horz"/>
          <a:lstStyle/>
          <a:p>
            <a:pPr>
              <a:defRPr lang="en-GB" sz="1070" b="0" i="0" u="none" strike="noStrike" baseline="0">
                <a:solidFill>
                  <a:schemeClr val="tx1"/>
                </a:solidFill>
                <a:latin typeface="Arial"/>
                <a:ea typeface="Arial"/>
                <a:cs typeface="Arial"/>
              </a:defRPr>
            </a:pPr>
            <a:endParaRPr lang="en-US"/>
          </a:p>
        </c:txPr>
        <c:crossAx val="130982272"/>
        <c:crosses val="autoZero"/>
        <c:crossBetween val="between"/>
        <c:majorUnit val="20"/>
      </c:valAx>
      <c:spPr>
        <a:noFill/>
        <a:ln w="12074">
          <a:solidFill>
            <a:srgbClr val="C0C0C0"/>
          </a:solidFill>
          <a:prstDash val="solid"/>
        </a:ln>
      </c:spPr>
    </c:plotArea>
    <c:plotVisOnly val="1"/>
    <c:dispBlanksAs val="gap"/>
  </c:chart>
  <c:spPr>
    <a:noFill/>
    <a:ln>
      <a:noFill/>
    </a:ln>
  </c:spPr>
  <c:txPr>
    <a:bodyPr/>
    <a:lstStyle/>
    <a:p>
      <a:pPr>
        <a:defRPr sz="951" b="0" i="0" u="none" strike="noStrike" baseline="0">
          <a:solidFill>
            <a:schemeClr val="tx1"/>
          </a:solidFill>
          <a:latin typeface="Arial"/>
          <a:ea typeface="Arial"/>
          <a:cs typeface="Arial"/>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37426633690323718"/>
          <c:y val="5.5163415893697734E-2"/>
          <c:w val="0.58511698180035188"/>
          <c:h val="0.84939094115410485"/>
        </c:manualLayout>
      </c:layout>
      <c:barChart>
        <c:barDir val="bar"/>
        <c:grouping val="clustered"/>
        <c:ser>
          <c:idx val="0"/>
          <c:order val="0"/>
          <c:tx>
            <c:strRef>
              <c:f>Sheet1!#REF!</c:f>
              <c:strCache>
                <c:ptCount val="1"/>
                <c:pt idx="0">
                  <c:v>#REF!</c:v>
                </c:pt>
              </c:strCache>
            </c:strRef>
          </c:tx>
          <c:spPr>
            <a:solidFill>
              <a:schemeClr val="accent1"/>
            </a:solidFill>
            <a:ln w="15875">
              <a:solidFill>
                <a:schemeClr val="tx1"/>
              </a:solidFill>
              <a:prstDash val="solid"/>
            </a:ln>
          </c:spPr>
          <c:dLbls>
            <c:dLbl>
              <c:idx val="0"/>
              <c:layout>
                <c:manualLayout>
                  <c:x val="2.1982292826033423E-2"/>
                  <c:y val="-1.4724754347189778E-2"/>
                </c:manualLayout>
              </c:layout>
              <c:dLblPos val="outEnd"/>
              <c:showVal val="1"/>
            </c:dLbl>
            <c:dLbl>
              <c:idx val="1"/>
              <c:layout>
                <c:manualLayout>
                  <c:x val="2.0706603074777431E-2"/>
                  <c:y val="-1.4206587657516142E-2"/>
                </c:manualLayout>
              </c:layout>
              <c:dLblPos val="outEnd"/>
              <c:showVal val="1"/>
            </c:dLbl>
            <c:dLbl>
              <c:idx val="2"/>
              <c:layout>
                <c:manualLayout>
                  <c:x val="2.1253260779610518E-2"/>
                  <c:y val="-1.3688420967842393E-2"/>
                </c:manualLayout>
              </c:layout>
              <c:dLblPos val="outEnd"/>
              <c:showVal val="1"/>
            </c:dLbl>
            <c:dLbl>
              <c:idx val="3"/>
              <c:layout>
                <c:manualLayout>
                  <c:x val="2.2665541796035901E-2"/>
                  <c:y val="-4.9230458492974085E-3"/>
                </c:manualLayout>
              </c:layout>
              <c:dLblPos val="outEnd"/>
              <c:showVal val="1"/>
            </c:dLbl>
            <c:dLbl>
              <c:idx val="4"/>
              <c:layout>
                <c:manualLayout>
                  <c:x val="2.1480952877683309E-2"/>
                  <c:y val="-1.05904461699331E-2"/>
                </c:manualLayout>
              </c:layout>
              <c:dLblPos val="outEnd"/>
              <c:showVal val="1"/>
            </c:dLbl>
            <c:dLbl>
              <c:idx val="5"/>
              <c:layout>
                <c:manualLayout>
                  <c:x val="1.9203048549664963E-2"/>
                  <c:y val="-1.0072279480259362E-2"/>
                </c:manualLayout>
              </c:layout>
              <c:dLblPos val="outEnd"/>
              <c:showVal val="1"/>
            </c:dLbl>
            <c:dLbl>
              <c:idx val="6"/>
              <c:layout>
                <c:manualLayout>
                  <c:x val="1.9043738422069061E-2"/>
                  <c:y val="-3.2568968725188011E-3"/>
                </c:manualLayout>
              </c:layout>
              <c:dLblPos val="outEnd"/>
              <c:showVal val="1"/>
            </c:dLbl>
            <c:dLbl>
              <c:idx val="7"/>
              <c:dLblPos val="outEnd"/>
              <c:showVal val="1"/>
            </c:dLbl>
            <c:spPr>
              <a:noFill/>
              <a:ln w="25143">
                <a:noFill/>
              </a:ln>
            </c:spPr>
            <c:txPr>
              <a:bodyPr/>
              <a:lstStyle/>
              <a:p>
                <a:pPr>
                  <a:defRPr lang="en-GB" sz="1100" b="0" i="0" u="none" strike="noStrike" baseline="0">
                    <a:solidFill>
                      <a:schemeClr val="tx1"/>
                    </a:solidFill>
                    <a:latin typeface="Arial"/>
                    <a:ea typeface="Arial"/>
                    <a:cs typeface="Arial"/>
                  </a:defRPr>
                </a:pPr>
                <a:endParaRPr lang="en-US"/>
              </a:p>
            </c:txPr>
            <c:showVal val="1"/>
          </c:dLbls>
          <c:cat>
            <c:strRef>
              <c:f>Sheet1!$A$1:$A$7</c:f>
              <c:strCache>
                <c:ptCount val="7"/>
                <c:pt idx="0">
                  <c:v>Prices are reasonable</c:v>
                </c:pt>
                <c:pt idx="1">
                  <c:v>Have variety of products under one roof</c:v>
                </c:pt>
                <c:pt idx="2">
                  <c:v>Have good offers and attractive promotions</c:v>
                </c:pt>
                <c:pt idx="3">
                  <c:v>Good quality products</c:v>
                </c:pt>
                <c:pt idx="4">
                  <c:v>Has many branches</c:v>
                </c:pt>
                <c:pt idx="5">
                  <c:v>Trendy and fashionable</c:v>
                </c:pt>
                <c:pt idx="6">
                  <c:v>Customer service is good</c:v>
                </c:pt>
              </c:strCache>
            </c:strRef>
          </c:cat>
          <c:val>
            <c:numRef>
              <c:f>Sheet1!$B$1:$B$7</c:f>
              <c:numCache>
                <c:formatCode>0;[Red]0</c:formatCode>
                <c:ptCount val="7"/>
                <c:pt idx="0">
                  <c:v>46</c:v>
                </c:pt>
                <c:pt idx="1">
                  <c:v>37</c:v>
                </c:pt>
                <c:pt idx="2">
                  <c:v>27</c:v>
                </c:pt>
                <c:pt idx="3">
                  <c:v>21</c:v>
                </c:pt>
                <c:pt idx="4">
                  <c:v>9</c:v>
                </c:pt>
                <c:pt idx="5">
                  <c:v>3.1</c:v>
                </c:pt>
                <c:pt idx="6">
                  <c:v>2.5</c:v>
                </c:pt>
              </c:numCache>
            </c:numRef>
          </c:val>
        </c:ser>
        <c:dLbls>
          <c:showVal val="1"/>
        </c:dLbls>
        <c:gapWidth val="78"/>
        <c:axId val="139198848"/>
        <c:axId val="139200384"/>
      </c:barChart>
      <c:catAx>
        <c:axId val="139198848"/>
        <c:scaling>
          <c:orientation val="minMax"/>
        </c:scaling>
        <c:axPos val="l"/>
        <c:numFmt formatCode="General" sourceLinked="1"/>
        <c:tickLblPos val="nextTo"/>
        <c:spPr>
          <a:ln w="3143">
            <a:solidFill>
              <a:schemeClr val="tx1"/>
            </a:solidFill>
            <a:prstDash val="solid"/>
          </a:ln>
        </c:spPr>
        <c:txPr>
          <a:bodyPr rot="0" vert="horz"/>
          <a:lstStyle/>
          <a:p>
            <a:pPr rtl="0">
              <a:defRPr lang="en-GB" sz="1100" b="0" i="0" u="none" strike="noStrike" baseline="0">
                <a:solidFill>
                  <a:schemeClr val="tx1"/>
                </a:solidFill>
                <a:latin typeface="Arial"/>
                <a:ea typeface="Arial"/>
                <a:cs typeface="Arial"/>
              </a:defRPr>
            </a:pPr>
            <a:endParaRPr lang="en-US"/>
          </a:p>
        </c:txPr>
        <c:crossAx val="139200384"/>
        <c:crosses val="autoZero"/>
        <c:auto val="1"/>
        <c:lblAlgn val="ctr"/>
        <c:lblOffset val="100"/>
        <c:tickLblSkip val="1"/>
        <c:tickMarkSkip val="1"/>
      </c:catAx>
      <c:valAx>
        <c:axId val="139200384"/>
        <c:scaling>
          <c:orientation val="minMax"/>
          <c:max val="100"/>
          <c:min val="0"/>
        </c:scaling>
        <c:axPos val="b"/>
        <c:numFmt formatCode="0;[Red]0" sourceLinked="1"/>
        <c:tickLblPos val="nextTo"/>
        <c:spPr>
          <a:ln w="3143">
            <a:solidFill>
              <a:schemeClr val="tx1"/>
            </a:solidFill>
            <a:prstDash val="solid"/>
          </a:ln>
        </c:spPr>
        <c:txPr>
          <a:bodyPr rot="0" vert="horz"/>
          <a:lstStyle/>
          <a:p>
            <a:pPr>
              <a:defRPr lang="en-GB" sz="1100" b="0" i="0" u="none" strike="noStrike" baseline="0">
                <a:solidFill>
                  <a:schemeClr val="tx1"/>
                </a:solidFill>
                <a:latin typeface="Arial"/>
                <a:ea typeface="Arial"/>
                <a:cs typeface="Arial"/>
              </a:defRPr>
            </a:pPr>
            <a:endParaRPr lang="en-US"/>
          </a:p>
        </c:txPr>
        <c:crossAx val="139198848"/>
        <c:crosses val="autoZero"/>
        <c:crossBetween val="between"/>
        <c:majorUnit val="20"/>
      </c:valAx>
      <c:spPr>
        <a:noFill/>
        <a:ln w="12572">
          <a:solidFill>
            <a:srgbClr val="C0C0C0"/>
          </a:solidFill>
          <a:prstDash val="solid"/>
        </a:ln>
      </c:spPr>
    </c:plotArea>
    <c:plotVisOnly val="1"/>
    <c:dispBlanksAs val="gap"/>
  </c:chart>
  <c:spPr>
    <a:noFill/>
    <a:ln>
      <a:noFill/>
    </a:ln>
  </c:spPr>
  <c:txPr>
    <a:bodyPr/>
    <a:lstStyle/>
    <a:p>
      <a:pPr>
        <a:defRPr sz="544" b="0" i="0" u="none" strike="noStrike" baseline="0">
          <a:solidFill>
            <a:schemeClr val="tx1"/>
          </a:solidFill>
          <a:latin typeface="Arial"/>
          <a:ea typeface="Arial"/>
          <a:cs typeface="Arial"/>
        </a:defRPr>
      </a:pPr>
      <a:endParaRPr lang="en-US"/>
    </a:p>
  </c:txPr>
  <c:externalData r:id="rId1"/>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654DC0-FB12-49A7-9A97-A41491B82B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829E702-C269-4288-830A-7D4545AC29A7}">
      <dgm:prSet phldrT="[Text]" custT="1"/>
      <dgm:spPr>
        <a:solidFill>
          <a:srgbClr val="004D86"/>
        </a:solidFill>
      </dgm:spPr>
      <dgm:t>
        <a:bodyPr/>
        <a:lstStyle/>
        <a:p>
          <a:pPr algn="just"/>
          <a:r>
            <a:rPr lang="en-US" sz="2000" dirty="0" smtClean="0"/>
            <a:t>Adult, 18 – 60 yrs, among Kuwaitis, Arab Expats &amp; Non Arabs, representative of the researchable population across all the Governorates of Kuwait</a:t>
          </a:r>
        </a:p>
      </dgm:t>
    </dgm:pt>
    <dgm:pt modelId="{FB0B4A36-FFD3-49D4-9B63-896232D58E51}" type="parTrans" cxnId="{4271D802-7D08-48AF-AEC5-7435A4A5F3AF}">
      <dgm:prSet/>
      <dgm:spPr/>
      <dgm:t>
        <a:bodyPr/>
        <a:lstStyle/>
        <a:p>
          <a:endParaRPr lang="en-US"/>
        </a:p>
      </dgm:t>
    </dgm:pt>
    <dgm:pt modelId="{A9B8E324-FF4C-4DC9-A115-622E327D7481}" type="sibTrans" cxnId="{4271D802-7D08-48AF-AEC5-7435A4A5F3AF}">
      <dgm:prSet/>
      <dgm:spPr/>
      <dgm:t>
        <a:bodyPr/>
        <a:lstStyle/>
        <a:p>
          <a:endParaRPr lang="en-US"/>
        </a:p>
      </dgm:t>
    </dgm:pt>
    <dgm:pt modelId="{F18DC762-FCBA-4E28-B40C-45F9C07CE397}" type="pres">
      <dgm:prSet presAssocID="{B2654DC0-FB12-49A7-9A97-A41491B82B5C}" presName="linear" presStyleCnt="0">
        <dgm:presLayoutVars>
          <dgm:animLvl val="lvl"/>
          <dgm:resizeHandles val="exact"/>
        </dgm:presLayoutVars>
      </dgm:prSet>
      <dgm:spPr/>
      <dgm:t>
        <a:bodyPr/>
        <a:lstStyle/>
        <a:p>
          <a:endParaRPr lang="en-US"/>
        </a:p>
      </dgm:t>
    </dgm:pt>
    <dgm:pt modelId="{5430A100-82D6-43DE-BE0F-93148833C733}" type="pres">
      <dgm:prSet presAssocID="{8829E702-C269-4288-830A-7D4545AC29A7}" presName="parentText" presStyleLbl="node1" presStyleIdx="0" presStyleCnt="1" custScaleX="98204" custScaleY="564165">
        <dgm:presLayoutVars>
          <dgm:chMax val="0"/>
          <dgm:bulletEnabled val="1"/>
        </dgm:presLayoutVars>
      </dgm:prSet>
      <dgm:spPr/>
      <dgm:t>
        <a:bodyPr/>
        <a:lstStyle/>
        <a:p>
          <a:endParaRPr lang="en-US"/>
        </a:p>
      </dgm:t>
    </dgm:pt>
  </dgm:ptLst>
  <dgm:cxnLst>
    <dgm:cxn modelId="{5B70E15F-FFFA-48E3-952B-0879153DFDBB}" type="presOf" srcId="{8829E702-C269-4288-830A-7D4545AC29A7}" destId="{5430A100-82D6-43DE-BE0F-93148833C733}" srcOrd="0" destOrd="0" presId="urn:microsoft.com/office/officeart/2005/8/layout/vList2"/>
    <dgm:cxn modelId="{4271D802-7D08-48AF-AEC5-7435A4A5F3AF}" srcId="{B2654DC0-FB12-49A7-9A97-A41491B82B5C}" destId="{8829E702-C269-4288-830A-7D4545AC29A7}" srcOrd="0" destOrd="0" parTransId="{FB0B4A36-FFD3-49D4-9B63-896232D58E51}" sibTransId="{A9B8E324-FF4C-4DC9-A115-622E327D7481}"/>
    <dgm:cxn modelId="{5E98E847-78E2-42CF-8ECC-2FA2826541D7}" type="presOf" srcId="{B2654DC0-FB12-49A7-9A97-A41491B82B5C}" destId="{F18DC762-FCBA-4E28-B40C-45F9C07CE397}" srcOrd="0" destOrd="0" presId="urn:microsoft.com/office/officeart/2005/8/layout/vList2"/>
    <dgm:cxn modelId="{3F8E44EE-3339-4966-A8D4-BC4827A7E469}" type="presParOf" srcId="{F18DC762-FCBA-4E28-B40C-45F9C07CE397}" destId="{5430A100-82D6-43DE-BE0F-93148833C733}"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654DC0-FB12-49A7-9A97-A41491B82B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829E702-C269-4288-830A-7D4545AC29A7}">
      <dgm:prSet phldrT="[Text]" custT="1"/>
      <dgm:spPr>
        <a:solidFill>
          <a:srgbClr val="004D86"/>
        </a:solidFill>
      </dgm:spPr>
      <dgm:t>
        <a:bodyPr/>
        <a:lstStyle/>
        <a:p>
          <a:r>
            <a:rPr lang="en-US" sz="2000" b="0" dirty="0" smtClean="0">
              <a:effectLst>
                <a:outerShdw blurRad="38100" dist="38100" dir="2700000" algn="tl">
                  <a:srgbClr val="000000">
                    <a:alpha val="43137"/>
                  </a:srgbClr>
                </a:outerShdw>
              </a:effectLst>
            </a:rPr>
            <a:t>Computer Assisted Tele-Interviews (CATI)</a:t>
          </a:r>
        </a:p>
      </dgm:t>
    </dgm:pt>
    <dgm:pt modelId="{FB0B4A36-FFD3-49D4-9B63-896232D58E51}" type="parTrans" cxnId="{4271D802-7D08-48AF-AEC5-7435A4A5F3AF}">
      <dgm:prSet/>
      <dgm:spPr/>
      <dgm:t>
        <a:bodyPr/>
        <a:lstStyle/>
        <a:p>
          <a:endParaRPr lang="en-US" sz="2200"/>
        </a:p>
      </dgm:t>
    </dgm:pt>
    <dgm:pt modelId="{A9B8E324-FF4C-4DC9-A115-622E327D7481}" type="sibTrans" cxnId="{4271D802-7D08-48AF-AEC5-7435A4A5F3AF}">
      <dgm:prSet/>
      <dgm:spPr/>
      <dgm:t>
        <a:bodyPr/>
        <a:lstStyle/>
        <a:p>
          <a:endParaRPr lang="en-US" sz="2200"/>
        </a:p>
      </dgm:t>
    </dgm:pt>
    <dgm:pt modelId="{F18DC762-FCBA-4E28-B40C-45F9C07CE397}" type="pres">
      <dgm:prSet presAssocID="{B2654DC0-FB12-49A7-9A97-A41491B82B5C}" presName="linear" presStyleCnt="0">
        <dgm:presLayoutVars>
          <dgm:animLvl val="lvl"/>
          <dgm:resizeHandles val="exact"/>
        </dgm:presLayoutVars>
      </dgm:prSet>
      <dgm:spPr/>
      <dgm:t>
        <a:bodyPr/>
        <a:lstStyle/>
        <a:p>
          <a:endParaRPr lang="en-US"/>
        </a:p>
      </dgm:t>
    </dgm:pt>
    <dgm:pt modelId="{5430A100-82D6-43DE-BE0F-93148833C733}" type="pres">
      <dgm:prSet presAssocID="{8829E702-C269-4288-830A-7D4545AC29A7}" presName="parentText" presStyleLbl="node1" presStyleIdx="0" presStyleCnt="1" custScaleX="86976" custScaleY="48123" custLinFactNeighborX="105" custLinFactNeighborY="-5294">
        <dgm:presLayoutVars>
          <dgm:chMax val="0"/>
          <dgm:bulletEnabled val="1"/>
        </dgm:presLayoutVars>
      </dgm:prSet>
      <dgm:spPr/>
      <dgm:t>
        <a:bodyPr/>
        <a:lstStyle/>
        <a:p>
          <a:endParaRPr lang="en-US"/>
        </a:p>
      </dgm:t>
    </dgm:pt>
  </dgm:ptLst>
  <dgm:cxnLst>
    <dgm:cxn modelId="{806E85B1-43CC-4DAB-AF30-BC0917749AFE}" type="presOf" srcId="{8829E702-C269-4288-830A-7D4545AC29A7}" destId="{5430A100-82D6-43DE-BE0F-93148833C733}" srcOrd="0" destOrd="0" presId="urn:microsoft.com/office/officeart/2005/8/layout/vList2"/>
    <dgm:cxn modelId="{4271D802-7D08-48AF-AEC5-7435A4A5F3AF}" srcId="{B2654DC0-FB12-49A7-9A97-A41491B82B5C}" destId="{8829E702-C269-4288-830A-7D4545AC29A7}" srcOrd="0" destOrd="0" parTransId="{FB0B4A36-FFD3-49D4-9B63-896232D58E51}" sibTransId="{A9B8E324-FF4C-4DC9-A115-622E327D7481}"/>
    <dgm:cxn modelId="{28F7E2E9-7910-4D43-AA61-E1028CF6B798}" type="presOf" srcId="{B2654DC0-FB12-49A7-9A97-A41491B82B5C}" destId="{F18DC762-FCBA-4E28-B40C-45F9C07CE397}" srcOrd="0" destOrd="0" presId="urn:microsoft.com/office/officeart/2005/8/layout/vList2"/>
    <dgm:cxn modelId="{2CA5A7BD-9CD7-46B5-A2C1-CA3700D726A7}" type="presParOf" srcId="{F18DC762-FCBA-4E28-B40C-45F9C07CE397}" destId="{5430A100-82D6-43DE-BE0F-93148833C733}"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654DC0-FB12-49A7-9A97-A41491B82B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829E702-C269-4288-830A-7D4545AC29A7}">
      <dgm:prSet phldrT="[Text]" custT="1"/>
      <dgm:spPr>
        <a:solidFill>
          <a:srgbClr val="004D86"/>
        </a:solidFill>
      </dgm:spPr>
      <dgm:t>
        <a:bodyPr/>
        <a:lstStyle/>
        <a:p>
          <a:r>
            <a:rPr lang="en-US" sz="2000" b="0" dirty="0" smtClean="0"/>
            <a:t>Total Sample N = 600</a:t>
          </a:r>
        </a:p>
      </dgm:t>
    </dgm:pt>
    <dgm:pt modelId="{FB0B4A36-FFD3-49D4-9B63-896232D58E51}" type="parTrans" cxnId="{4271D802-7D08-48AF-AEC5-7435A4A5F3AF}">
      <dgm:prSet/>
      <dgm:spPr/>
      <dgm:t>
        <a:bodyPr/>
        <a:lstStyle/>
        <a:p>
          <a:endParaRPr lang="en-US"/>
        </a:p>
      </dgm:t>
    </dgm:pt>
    <dgm:pt modelId="{A9B8E324-FF4C-4DC9-A115-622E327D7481}" type="sibTrans" cxnId="{4271D802-7D08-48AF-AEC5-7435A4A5F3AF}">
      <dgm:prSet/>
      <dgm:spPr/>
      <dgm:t>
        <a:bodyPr/>
        <a:lstStyle/>
        <a:p>
          <a:endParaRPr lang="en-US"/>
        </a:p>
      </dgm:t>
    </dgm:pt>
    <dgm:pt modelId="{F18DC762-FCBA-4E28-B40C-45F9C07CE397}" type="pres">
      <dgm:prSet presAssocID="{B2654DC0-FB12-49A7-9A97-A41491B82B5C}" presName="linear" presStyleCnt="0">
        <dgm:presLayoutVars>
          <dgm:animLvl val="lvl"/>
          <dgm:resizeHandles val="exact"/>
        </dgm:presLayoutVars>
      </dgm:prSet>
      <dgm:spPr/>
      <dgm:t>
        <a:bodyPr/>
        <a:lstStyle/>
        <a:p>
          <a:endParaRPr lang="en-US"/>
        </a:p>
      </dgm:t>
    </dgm:pt>
    <dgm:pt modelId="{5430A100-82D6-43DE-BE0F-93148833C733}" type="pres">
      <dgm:prSet presAssocID="{8829E702-C269-4288-830A-7D4545AC29A7}" presName="parentText" presStyleLbl="node1" presStyleIdx="0" presStyleCnt="1">
        <dgm:presLayoutVars>
          <dgm:chMax val="0"/>
          <dgm:bulletEnabled val="1"/>
        </dgm:presLayoutVars>
      </dgm:prSet>
      <dgm:spPr/>
      <dgm:t>
        <a:bodyPr/>
        <a:lstStyle/>
        <a:p>
          <a:endParaRPr lang="en-US"/>
        </a:p>
      </dgm:t>
    </dgm:pt>
  </dgm:ptLst>
  <dgm:cxnLst>
    <dgm:cxn modelId="{4271D802-7D08-48AF-AEC5-7435A4A5F3AF}" srcId="{B2654DC0-FB12-49A7-9A97-A41491B82B5C}" destId="{8829E702-C269-4288-830A-7D4545AC29A7}" srcOrd="0" destOrd="0" parTransId="{FB0B4A36-FFD3-49D4-9B63-896232D58E51}" sibTransId="{A9B8E324-FF4C-4DC9-A115-622E327D7481}"/>
    <dgm:cxn modelId="{41572D58-66D0-48C4-852F-953C8985BF4B}" type="presOf" srcId="{B2654DC0-FB12-49A7-9A97-A41491B82B5C}" destId="{F18DC762-FCBA-4E28-B40C-45F9C07CE397}" srcOrd="0" destOrd="0" presId="urn:microsoft.com/office/officeart/2005/8/layout/vList2"/>
    <dgm:cxn modelId="{C8BB8E1F-0DD1-4726-995B-B12356AB582D}" type="presOf" srcId="{8829E702-C269-4288-830A-7D4545AC29A7}" destId="{5430A100-82D6-43DE-BE0F-93148833C733}" srcOrd="0" destOrd="0" presId="urn:microsoft.com/office/officeart/2005/8/layout/vList2"/>
    <dgm:cxn modelId="{5B9028D1-E9B2-48CA-9E0D-5FB318EE70AB}" type="presParOf" srcId="{F18DC762-FCBA-4E28-B40C-45F9C07CE397}" destId="{5430A100-82D6-43DE-BE0F-93148833C733}" srcOrd="0" destOrd="0" presId="urn:microsoft.com/office/officeart/2005/8/layout/vList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654DC0-FB12-49A7-9A97-A41491B82B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829E702-C269-4288-830A-7D4545AC29A7}">
      <dgm:prSet phldrT="[Text]" custT="1"/>
      <dgm:spPr>
        <a:solidFill>
          <a:srgbClr val="004D86"/>
        </a:solidFill>
      </dgm:spPr>
      <dgm:t>
        <a:bodyPr/>
        <a:lstStyle/>
        <a:p>
          <a:r>
            <a:rPr lang="en-US" sz="2000" dirty="0" smtClean="0"/>
            <a:t>Semi structured  questionnaire in English and Arabic</a:t>
          </a:r>
        </a:p>
      </dgm:t>
    </dgm:pt>
    <dgm:pt modelId="{FB0B4A36-FFD3-49D4-9B63-896232D58E51}" type="parTrans" cxnId="{4271D802-7D08-48AF-AEC5-7435A4A5F3AF}">
      <dgm:prSet/>
      <dgm:spPr/>
      <dgm:t>
        <a:bodyPr/>
        <a:lstStyle/>
        <a:p>
          <a:endParaRPr lang="en-US"/>
        </a:p>
      </dgm:t>
    </dgm:pt>
    <dgm:pt modelId="{A9B8E324-FF4C-4DC9-A115-622E327D7481}" type="sibTrans" cxnId="{4271D802-7D08-48AF-AEC5-7435A4A5F3AF}">
      <dgm:prSet/>
      <dgm:spPr/>
      <dgm:t>
        <a:bodyPr/>
        <a:lstStyle/>
        <a:p>
          <a:endParaRPr lang="en-US"/>
        </a:p>
      </dgm:t>
    </dgm:pt>
    <dgm:pt modelId="{F18DC762-FCBA-4E28-B40C-45F9C07CE397}" type="pres">
      <dgm:prSet presAssocID="{B2654DC0-FB12-49A7-9A97-A41491B82B5C}" presName="linear" presStyleCnt="0">
        <dgm:presLayoutVars>
          <dgm:animLvl val="lvl"/>
          <dgm:resizeHandles val="exact"/>
        </dgm:presLayoutVars>
      </dgm:prSet>
      <dgm:spPr/>
      <dgm:t>
        <a:bodyPr/>
        <a:lstStyle/>
        <a:p>
          <a:endParaRPr lang="en-US"/>
        </a:p>
      </dgm:t>
    </dgm:pt>
    <dgm:pt modelId="{5430A100-82D6-43DE-BE0F-93148833C733}" type="pres">
      <dgm:prSet presAssocID="{8829E702-C269-4288-830A-7D4545AC29A7}" presName="parentText" presStyleLbl="node1" presStyleIdx="0" presStyleCnt="1" custScaleX="88971" custScaleY="147237">
        <dgm:presLayoutVars>
          <dgm:chMax val="0"/>
          <dgm:bulletEnabled val="1"/>
        </dgm:presLayoutVars>
      </dgm:prSet>
      <dgm:spPr/>
      <dgm:t>
        <a:bodyPr/>
        <a:lstStyle/>
        <a:p>
          <a:endParaRPr lang="en-US"/>
        </a:p>
      </dgm:t>
    </dgm:pt>
  </dgm:ptLst>
  <dgm:cxnLst>
    <dgm:cxn modelId="{CA8D703E-132E-4471-A547-1BD378CE2BD8}" type="presOf" srcId="{8829E702-C269-4288-830A-7D4545AC29A7}" destId="{5430A100-82D6-43DE-BE0F-93148833C733}" srcOrd="0" destOrd="0" presId="urn:microsoft.com/office/officeart/2005/8/layout/vList2"/>
    <dgm:cxn modelId="{B190DC9A-F541-4EE4-893A-BF880C63F3A0}" type="presOf" srcId="{B2654DC0-FB12-49A7-9A97-A41491B82B5C}" destId="{F18DC762-FCBA-4E28-B40C-45F9C07CE397}" srcOrd="0" destOrd="0" presId="urn:microsoft.com/office/officeart/2005/8/layout/vList2"/>
    <dgm:cxn modelId="{4271D802-7D08-48AF-AEC5-7435A4A5F3AF}" srcId="{B2654DC0-FB12-49A7-9A97-A41491B82B5C}" destId="{8829E702-C269-4288-830A-7D4545AC29A7}" srcOrd="0" destOrd="0" parTransId="{FB0B4A36-FFD3-49D4-9B63-896232D58E51}" sibTransId="{A9B8E324-FF4C-4DC9-A115-622E327D7481}"/>
    <dgm:cxn modelId="{C3A5B6FD-0C43-475E-B7B5-2DB68AA2373D}" type="presParOf" srcId="{F18DC762-FCBA-4E28-B40C-45F9C07CE397}" destId="{5430A100-82D6-43DE-BE0F-93148833C733}" srcOrd="0" destOrd="0" presId="urn:microsoft.com/office/officeart/2005/8/layout/vList2"/>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430A100-82D6-43DE-BE0F-93148833C733}">
      <dsp:nvSpPr>
        <dsp:cNvPr id="0" name=""/>
        <dsp:cNvSpPr/>
      </dsp:nvSpPr>
      <dsp:spPr>
        <a:xfrm>
          <a:off x="93582" y="83202"/>
          <a:ext cx="5070635" cy="1417771"/>
        </a:xfrm>
        <a:prstGeom prst="roundRect">
          <a:avLst/>
        </a:prstGeom>
        <a:solidFill>
          <a:srgbClr val="004D8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dirty="0" smtClean="0"/>
            <a:t>Adult, 18 – 60 yrs, among Kuwaitis, Arab Expats &amp; Non Arabs, representative of the researchable population across all the Governorates of Kuwait</a:t>
          </a:r>
        </a:p>
      </dsp:txBody>
      <dsp:txXfrm>
        <a:off x="93582" y="83202"/>
        <a:ext cx="5070635" cy="141777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430A100-82D6-43DE-BE0F-93148833C733}">
      <dsp:nvSpPr>
        <dsp:cNvPr id="0" name=""/>
        <dsp:cNvSpPr/>
      </dsp:nvSpPr>
      <dsp:spPr>
        <a:xfrm>
          <a:off x="381140" y="1414886"/>
          <a:ext cx="5009838" cy="585560"/>
        </a:xfrm>
        <a:prstGeom prst="roundRect">
          <a:avLst/>
        </a:prstGeom>
        <a:solidFill>
          <a:srgbClr val="004D8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0" kern="1200" dirty="0" smtClean="0">
              <a:effectLst>
                <a:outerShdw blurRad="38100" dist="38100" dir="2700000" algn="tl">
                  <a:srgbClr val="000000">
                    <a:alpha val="43137"/>
                  </a:srgbClr>
                </a:outerShdw>
              </a:effectLst>
            </a:rPr>
            <a:t>Computer Assisted Tele-Interviews (CATI)</a:t>
          </a:r>
        </a:p>
      </dsp:txBody>
      <dsp:txXfrm>
        <a:off x="381140" y="1414886"/>
        <a:ext cx="5009838" cy="58556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430A100-82D6-43DE-BE0F-93148833C733}">
      <dsp:nvSpPr>
        <dsp:cNvPr id="0" name=""/>
        <dsp:cNvSpPr/>
      </dsp:nvSpPr>
      <dsp:spPr>
        <a:xfrm>
          <a:off x="0" y="4323"/>
          <a:ext cx="5029199" cy="655200"/>
        </a:xfrm>
        <a:prstGeom prst="roundRect">
          <a:avLst/>
        </a:prstGeom>
        <a:solidFill>
          <a:srgbClr val="004D8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0" kern="1200" dirty="0" smtClean="0"/>
            <a:t>Total Sample N = 600</a:t>
          </a:r>
        </a:p>
      </dsp:txBody>
      <dsp:txXfrm>
        <a:off x="0" y="4323"/>
        <a:ext cx="5029199" cy="6552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430A100-82D6-43DE-BE0F-93148833C733}">
      <dsp:nvSpPr>
        <dsp:cNvPr id="0" name=""/>
        <dsp:cNvSpPr/>
      </dsp:nvSpPr>
      <dsp:spPr>
        <a:xfrm>
          <a:off x="309728" y="72009"/>
          <a:ext cx="4997166" cy="720077"/>
        </a:xfrm>
        <a:prstGeom prst="roundRect">
          <a:avLst/>
        </a:prstGeom>
        <a:solidFill>
          <a:srgbClr val="004D8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Semi structured  questionnaire in English and Arabic</a:t>
          </a:r>
        </a:p>
      </dsp:txBody>
      <dsp:txXfrm>
        <a:off x="309728" y="72009"/>
        <a:ext cx="4997166" cy="72007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image" Target="../media/image5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drawings/drawing1.xml><?xml version="1.0" encoding="utf-8"?>
<c:userShapes xmlns:c="http://schemas.openxmlformats.org/drawingml/2006/chart">
  <cdr:relSizeAnchor xmlns:cdr="http://schemas.openxmlformats.org/drawingml/2006/chartDrawing">
    <cdr:from>
      <cdr:x>0.6465</cdr:x>
      <cdr:y>0.901</cdr:y>
    </cdr:from>
    <cdr:to>
      <cdr:x>0.651</cdr:x>
      <cdr:y>0.92375</cdr:y>
    </cdr:to>
    <cdr:sp macro="" textlink="">
      <cdr:nvSpPr>
        <cdr:cNvPr id="1025" name="Text Box 1"/>
        <cdr:cNvSpPr txBox="1">
          <a:spLocks xmlns:a="http://schemas.openxmlformats.org/drawingml/2006/main" noChangeArrowheads="1"/>
        </cdr:cNvSpPr>
      </cdr:nvSpPr>
      <cdr:spPr bwMode="auto">
        <a:xfrm xmlns:a="http://schemas.openxmlformats.org/drawingml/2006/main">
          <a:off x="2703324" y="4162282"/>
          <a:ext cx="18816" cy="105097"/>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1">
            <a:defRPr sz="1000"/>
          </a:pPr>
          <a:r>
            <a:rPr lang="en-US" sz="1000" b="1" i="0" strike="noStrike">
              <a:solidFill>
                <a:srgbClr val="000000"/>
              </a:solidFill>
              <a:latin typeface="Arial"/>
              <a:cs typeface="Arial"/>
            </a:rPr>
            <a:t>                            </a:t>
          </a:r>
        </a:p>
      </cdr:txBody>
    </cdr:sp>
  </cdr:relSizeAnchor>
  <cdr:relSizeAnchor xmlns:cdr="http://schemas.openxmlformats.org/drawingml/2006/chartDrawing">
    <cdr:from>
      <cdr:x>0.6465</cdr:x>
      <cdr:y>0.901</cdr:y>
    </cdr:from>
    <cdr:to>
      <cdr:x>0.651</cdr:x>
      <cdr:y>0.9195</cdr:y>
    </cdr:to>
    <cdr:sp macro="" textlink="">
      <cdr:nvSpPr>
        <cdr:cNvPr id="1026" name="Text Box 2"/>
        <cdr:cNvSpPr txBox="1">
          <a:spLocks xmlns:a="http://schemas.openxmlformats.org/drawingml/2006/main" noChangeArrowheads="1"/>
        </cdr:cNvSpPr>
      </cdr:nvSpPr>
      <cdr:spPr bwMode="auto">
        <a:xfrm xmlns:a="http://schemas.openxmlformats.org/drawingml/2006/main">
          <a:off x="2703324" y="4162282"/>
          <a:ext cx="18816" cy="85463"/>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1">
            <a:defRPr sz="1000"/>
          </a:pPr>
          <a:r>
            <a:rPr lang="en-US" sz="1000" b="0" i="0" strike="noStrike">
              <a:solidFill>
                <a:srgbClr val="000000"/>
              </a:solidFill>
              <a:latin typeface="Arial"/>
              <a:cs typeface="Arial"/>
            </a:rPr>
            <a:t>                       </a:t>
          </a:r>
        </a:p>
      </cdr:txBody>
    </cdr:sp>
  </cdr:relSizeAnchor>
  <cdr:relSizeAnchor xmlns:cdr="http://schemas.openxmlformats.org/drawingml/2006/chartDrawing">
    <cdr:from>
      <cdr:x>0.6465</cdr:x>
      <cdr:y>0.901</cdr:y>
    </cdr:from>
    <cdr:to>
      <cdr:x>0.651</cdr:x>
      <cdr:y>0.9195</cdr:y>
    </cdr:to>
    <cdr:sp macro="" textlink="">
      <cdr:nvSpPr>
        <cdr:cNvPr id="1027" name="Text Box 3"/>
        <cdr:cNvSpPr txBox="1">
          <a:spLocks xmlns:a="http://schemas.openxmlformats.org/drawingml/2006/main" noChangeArrowheads="1"/>
        </cdr:cNvSpPr>
      </cdr:nvSpPr>
      <cdr:spPr bwMode="auto">
        <a:xfrm xmlns:a="http://schemas.openxmlformats.org/drawingml/2006/main">
          <a:off x="2703324" y="4162282"/>
          <a:ext cx="18816" cy="85463"/>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1">
            <a:defRPr sz="1000"/>
          </a:pPr>
          <a:r>
            <a:rPr lang="en-US" sz="1000" b="0" i="0" strike="noStrike">
              <a:solidFill>
                <a:srgbClr val="000000"/>
              </a:solidFill>
              <a:latin typeface="Arial"/>
              <a:cs typeface="Arial"/>
            </a:rPr>
            <a:t>                     </a:t>
          </a:r>
        </a:p>
      </cdr:txBody>
    </cdr:sp>
  </cdr:relSizeAnchor>
  <cdr:relSizeAnchor xmlns:cdr="http://schemas.openxmlformats.org/drawingml/2006/chartDrawing">
    <cdr:from>
      <cdr:x>0.6465</cdr:x>
      <cdr:y>0.901</cdr:y>
    </cdr:from>
    <cdr:to>
      <cdr:x>0.651</cdr:x>
      <cdr:y>0.9195</cdr:y>
    </cdr:to>
    <cdr:sp macro="" textlink="">
      <cdr:nvSpPr>
        <cdr:cNvPr id="1028" name="Text Box 4"/>
        <cdr:cNvSpPr txBox="1">
          <a:spLocks xmlns:a="http://schemas.openxmlformats.org/drawingml/2006/main" noChangeArrowheads="1"/>
        </cdr:cNvSpPr>
      </cdr:nvSpPr>
      <cdr:spPr bwMode="auto">
        <a:xfrm xmlns:a="http://schemas.openxmlformats.org/drawingml/2006/main">
          <a:off x="2703324" y="4162282"/>
          <a:ext cx="18816" cy="85463"/>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1">
            <a:defRPr sz="1000"/>
          </a:pPr>
          <a:r>
            <a:rPr lang="en-US" sz="1000" b="0" i="0" strike="noStrike">
              <a:solidFill>
                <a:srgbClr val="000000"/>
              </a:solidFill>
              <a:latin typeface="Arial"/>
              <a:cs typeface="Arial"/>
            </a:rPr>
            <a:t>                    </a:t>
          </a:r>
        </a:p>
      </cdr:txBody>
    </cdr:sp>
  </cdr:relSizeAnchor>
  <cdr:relSizeAnchor xmlns:cdr="http://schemas.openxmlformats.org/drawingml/2006/chartDrawing">
    <cdr:from>
      <cdr:x>0.6465</cdr:x>
      <cdr:y>0.901</cdr:y>
    </cdr:from>
    <cdr:to>
      <cdr:x>0.651</cdr:x>
      <cdr:y>0.9195</cdr:y>
    </cdr:to>
    <cdr:sp macro="" textlink="">
      <cdr:nvSpPr>
        <cdr:cNvPr id="1029" name="Text Box 5"/>
        <cdr:cNvSpPr txBox="1">
          <a:spLocks xmlns:a="http://schemas.openxmlformats.org/drawingml/2006/main" noChangeArrowheads="1"/>
        </cdr:cNvSpPr>
      </cdr:nvSpPr>
      <cdr:spPr bwMode="auto">
        <a:xfrm xmlns:a="http://schemas.openxmlformats.org/drawingml/2006/main">
          <a:off x="2703324" y="4162282"/>
          <a:ext cx="18816" cy="85463"/>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1">
            <a:defRPr sz="1000"/>
          </a:pPr>
          <a:r>
            <a:rPr lang="en-US" sz="1000" b="0" i="0" strike="noStrike">
              <a:solidFill>
                <a:srgbClr val="000000"/>
              </a:solidFill>
              <a:latin typeface="Arial"/>
              <a:cs typeface="Arial"/>
            </a:rPr>
            <a:t>                      </a:t>
          </a:r>
        </a:p>
      </cdr:txBody>
    </cdr:sp>
  </cdr:relSizeAnchor>
  <cdr:relSizeAnchor xmlns:cdr="http://schemas.openxmlformats.org/drawingml/2006/chartDrawing">
    <cdr:from>
      <cdr:x>0.6465</cdr:x>
      <cdr:y>0.901</cdr:y>
    </cdr:from>
    <cdr:to>
      <cdr:x>0.651</cdr:x>
      <cdr:y>0.9195</cdr:y>
    </cdr:to>
    <cdr:sp macro="" textlink="">
      <cdr:nvSpPr>
        <cdr:cNvPr id="1030" name="Text Box 6"/>
        <cdr:cNvSpPr txBox="1">
          <a:spLocks xmlns:a="http://schemas.openxmlformats.org/drawingml/2006/main" noChangeArrowheads="1"/>
        </cdr:cNvSpPr>
      </cdr:nvSpPr>
      <cdr:spPr bwMode="auto">
        <a:xfrm xmlns:a="http://schemas.openxmlformats.org/drawingml/2006/main">
          <a:off x="2703324" y="4162282"/>
          <a:ext cx="18816" cy="85463"/>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wrap="none" lIns="18288" tIns="22860" rIns="18288" bIns="22860" anchor="ctr" upright="1">
          <a:spAutoFit/>
        </a:bodyPr>
        <a:lstStyle xmlns:a="http://schemas.openxmlformats.org/drawingml/2006/main"/>
        <a:p xmlns:a="http://schemas.openxmlformats.org/drawingml/2006/main">
          <a:pPr algn="ctr" rtl="1">
            <a:defRPr sz="1000"/>
          </a:pPr>
          <a:r>
            <a:rPr lang="en-US" sz="1000" b="0" i="0" strike="noStrike">
              <a:solidFill>
                <a:srgbClr val="000000"/>
              </a:solidFill>
              <a:latin typeface="Arial"/>
              <a:cs typeface="Arial"/>
            </a:rPr>
            <a:t>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19413" cy="493713"/>
          </a:xfrm>
          <a:prstGeom prst="rect">
            <a:avLst/>
          </a:prstGeom>
        </p:spPr>
        <p:txBody>
          <a:bodyPr vert="horz" lIns="91412" tIns="45706" rIns="91412" bIns="45706" rtlCol="0"/>
          <a:lstStyle>
            <a:lvl1pPr algn="l">
              <a:defRPr sz="1200"/>
            </a:lvl1pPr>
          </a:lstStyle>
          <a:p>
            <a:endParaRPr lang="en-GB"/>
          </a:p>
        </p:txBody>
      </p:sp>
      <p:sp>
        <p:nvSpPr>
          <p:cNvPr id="3" name="Date Placeholder 2"/>
          <p:cNvSpPr>
            <a:spLocks noGrp="1"/>
          </p:cNvSpPr>
          <p:nvPr>
            <p:ph type="dt" sz="quarter" idx="1"/>
          </p:nvPr>
        </p:nvSpPr>
        <p:spPr>
          <a:xfrm>
            <a:off x="3814763" y="0"/>
            <a:ext cx="2919412" cy="493713"/>
          </a:xfrm>
          <a:prstGeom prst="rect">
            <a:avLst/>
          </a:prstGeom>
        </p:spPr>
        <p:txBody>
          <a:bodyPr vert="horz" lIns="91412" tIns="45706" rIns="91412" bIns="45706" rtlCol="0"/>
          <a:lstStyle>
            <a:lvl1pPr algn="r">
              <a:defRPr sz="1200"/>
            </a:lvl1pPr>
          </a:lstStyle>
          <a:p>
            <a:fld id="{4D0C7437-E576-4D4B-BA2A-423CBBE7FB00}" type="datetimeFigureOut">
              <a:rPr lang="en-GB" smtClean="0"/>
              <a:pPr/>
              <a:t>14/07/2015</a:t>
            </a:fld>
            <a:endParaRPr lang="en-GB"/>
          </a:p>
        </p:txBody>
      </p:sp>
      <p:sp>
        <p:nvSpPr>
          <p:cNvPr id="4" name="Footer Placeholder 3"/>
          <p:cNvSpPr>
            <a:spLocks noGrp="1"/>
          </p:cNvSpPr>
          <p:nvPr>
            <p:ph type="ftr" sz="quarter" idx="2"/>
          </p:nvPr>
        </p:nvSpPr>
        <p:spPr>
          <a:xfrm>
            <a:off x="2" y="9371013"/>
            <a:ext cx="2919413" cy="493712"/>
          </a:xfrm>
          <a:prstGeom prst="rect">
            <a:avLst/>
          </a:prstGeom>
        </p:spPr>
        <p:txBody>
          <a:bodyPr vert="horz" lIns="91412" tIns="45706" rIns="91412" bIns="45706" rtlCol="0" anchor="b"/>
          <a:lstStyle>
            <a:lvl1pPr algn="l">
              <a:defRPr sz="1200"/>
            </a:lvl1pPr>
          </a:lstStyle>
          <a:p>
            <a:endParaRPr lang="en-GB"/>
          </a:p>
        </p:txBody>
      </p:sp>
      <p:sp>
        <p:nvSpPr>
          <p:cNvPr id="5" name="Slide Number Placeholder 4"/>
          <p:cNvSpPr>
            <a:spLocks noGrp="1"/>
          </p:cNvSpPr>
          <p:nvPr>
            <p:ph type="sldNum" sz="quarter" idx="3"/>
          </p:nvPr>
        </p:nvSpPr>
        <p:spPr>
          <a:xfrm>
            <a:off x="3814763" y="9371013"/>
            <a:ext cx="2919412" cy="493712"/>
          </a:xfrm>
          <a:prstGeom prst="rect">
            <a:avLst/>
          </a:prstGeom>
        </p:spPr>
        <p:txBody>
          <a:bodyPr vert="horz" lIns="91412" tIns="45706" rIns="91412" bIns="45706" rtlCol="0" anchor="b"/>
          <a:lstStyle>
            <a:lvl1pPr algn="r">
              <a:defRPr sz="1200"/>
            </a:lvl1pPr>
          </a:lstStyle>
          <a:p>
            <a:fld id="{15F59DCB-E66B-40DB-BAF7-007CDDD7F3FB}" type="slidenum">
              <a:rPr lang="en-GB" smtClean="0"/>
              <a:pPr/>
              <a:t>‹#›</a:t>
            </a:fld>
            <a:endParaRPr lang="en-GB"/>
          </a:p>
        </p:txBody>
      </p:sp>
    </p:spTree>
    <p:extLst>
      <p:ext uri="{BB962C8B-B14F-4D97-AF65-F5344CB8AC3E}">
        <p14:creationId xmlns="" xmlns:p14="http://schemas.microsoft.com/office/powerpoint/2010/main" val="4253086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19413" cy="493713"/>
          </a:xfrm>
          <a:prstGeom prst="rect">
            <a:avLst/>
          </a:prstGeom>
        </p:spPr>
        <p:txBody>
          <a:bodyPr vert="horz" lIns="91412" tIns="45706" rIns="91412" bIns="45706" rtlCol="0"/>
          <a:lstStyle>
            <a:lvl1pPr algn="l">
              <a:defRPr sz="1200"/>
            </a:lvl1pPr>
          </a:lstStyle>
          <a:p>
            <a:endParaRPr lang="en-GB"/>
          </a:p>
        </p:txBody>
      </p:sp>
      <p:sp>
        <p:nvSpPr>
          <p:cNvPr id="3" name="Date Placeholder 2"/>
          <p:cNvSpPr>
            <a:spLocks noGrp="1"/>
          </p:cNvSpPr>
          <p:nvPr>
            <p:ph type="dt" idx="1"/>
          </p:nvPr>
        </p:nvSpPr>
        <p:spPr>
          <a:xfrm>
            <a:off x="3814763" y="0"/>
            <a:ext cx="2919412" cy="493713"/>
          </a:xfrm>
          <a:prstGeom prst="rect">
            <a:avLst/>
          </a:prstGeom>
        </p:spPr>
        <p:txBody>
          <a:bodyPr vert="horz" lIns="91412" tIns="45706" rIns="91412" bIns="45706" rtlCol="0"/>
          <a:lstStyle>
            <a:lvl1pPr algn="r">
              <a:defRPr sz="1200"/>
            </a:lvl1pPr>
          </a:lstStyle>
          <a:p>
            <a:fld id="{0C7AB0E2-F521-48E6-86DE-A068B18E4344}" type="datetimeFigureOut">
              <a:rPr lang="en-GB" smtClean="0"/>
              <a:pPr/>
              <a:t>14/07/2015</a:t>
            </a:fld>
            <a:endParaRPr lang="en-GB"/>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12" tIns="45706" rIns="91412" bIns="45706" rtlCol="0" anchor="ctr"/>
          <a:lstStyle/>
          <a:p>
            <a:endParaRPr lang="en-GB"/>
          </a:p>
        </p:txBody>
      </p:sp>
      <p:sp>
        <p:nvSpPr>
          <p:cNvPr id="5" name="Notes Placeholder 4"/>
          <p:cNvSpPr>
            <a:spLocks noGrp="1"/>
          </p:cNvSpPr>
          <p:nvPr>
            <p:ph type="body" sz="quarter" idx="3"/>
          </p:nvPr>
        </p:nvSpPr>
        <p:spPr>
          <a:xfrm>
            <a:off x="673102" y="4686300"/>
            <a:ext cx="5389563" cy="4440238"/>
          </a:xfrm>
          <a:prstGeom prst="rect">
            <a:avLst/>
          </a:prstGeom>
        </p:spPr>
        <p:txBody>
          <a:bodyPr vert="horz" lIns="91412" tIns="45706" rIns="91412" bIns="4570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2" y="9371013"/>
            <a:ext cx="2919413" cy="493712"/>
          </a:xfrm>
          <a:prstGeom prst="rect">
            <a:avLst/>
          </a:prstGeom>
        </p:spPr>
        <p:txBody>
          <a:bodyPr vert="horz" lIns="91412" tIns="45706" rIns="91412" bIns="45706" rtlCol="0" anchor="b"/>
          <a:lstStyle>
            <a:lvl1pPr algn="l">
              <a:defRPr sz="1200"/>
            </a:lvl1pPr>
          </a:lstStyle>
          <a:p>
            <a:endParaRPr lang="en-GB"/>
          </a:p>
        </p:txBody>
      </p:sp>
      <p:sp>
        <p:nvSpPr>
          <p:cNvPr id="7" name="Slide Number Placeholder 6"/>
          <p:cNvSpPr>
            <a:spLocks noGrp="1"/>
          </p:cNvSpPr>
          <p:nvPr>
            <p:ph type="sldNum" sz="quarter" idx="5"/>
          </p:nvPr>
        </p:nvSpPr>
        <p:spPr>
          <a:xfrm>
            <a:off x="3814763" y="9371013"/>
            <a:ext cx="2919412" cy="493712"/>
          </a:xfrm>
          <a:prstGeom prst="rect">
            <a:avLst/>
          </a:prstGeom>
        </p:spPr>
        <p:txBody>
          <a:bodyPr vert="horz" lIns="91412" tIns="45706" rIns="91412" bIns="45706" rtlCol="0" anchor="b"/>
          <a:lstStyle>
            <a:lvl1pPr algn="r">
              <a:defRPr sz="1200"/>
            </a:lvl1pPr>
          </a:lstStyle>
          <a:p>
            <a:fld id="{84547031-AFCC-417A-80BC-CE98B987CDA4}" type="slidenum">
              <a:rPr lang="en-GB" smtClean="0"/>
              <a:pPr/>
              <a:t>‹#›</a:t>
            </a:fld>
            <a:endParaRPr lang="en-GB"/>
          </a:p>
        </p:txBody>
      </p:sp>
    </p:spTree>
    <p:extLst>
      <p:ext uri="{BB962C8B-B14F-4D97-AF65-F5344CB8AC3E}">
        <p14:creationId xmlns="" xmlns:p14="http://schemas.microsoft.com/office/powerpoint/2010/main" val="1938603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jpe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2663" name="Picture 23"/>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7696200" y="2229802"/>
            <a:ext cx="1321075" cy="66579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21" descr="LEBANON PARC logo"/>
          <p:cNvPicPr>
            <a:picLocks noChangeAspect="1" noChangeArrowheads="1"/>
          </p:cNvPicPr>
          <p:nvPr userDrawn="1"/>
        </p:nvPicPr>
        <p:blipFill>
          <a:blip r:embed="rId3" cstate="print">
            <a:clrChange>
              <a:clrFrom>
                <a:srgbClr val="FDFDFD"/>
              </a:clrFrom>
              <a:clrTo>
                <a:srgbClr val="FDFDFD">
                  <a:alpha val="0"/>
                </a:srgbClr>
              </a:clrTo>
            </a:clrChange>
            <a:extLst>
              <a:ext uri="{28A0092B-C50C-407E-A947-70E740481C1C}">
                <a14:useLocalDpi xmlns="" xmlns:a14="http://schemas.microsoft.com/office/drawing/2010/main" val="0"/>
              </a:ext>
            </a:extLst>
          </a:blip>
          <a:srcRect/>
          <a:stretch>
            <a:fillRect/>
          </a:stretch>
        </p:blipFill>
        <p:spPr bwMode="auto">
          <a:xfrm>
            <a:off x="1600200" y="2229802"/>
            <a:ext cx="1524000" cy="6657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5901" name="Picture 13"/>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rot="20862197">
            <a:off x="1794803" y="4770902"/>
            <a:ext cx="816746" cy="1981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5890" name="Picture 2"/>
          <p:cNvPicPr>
            <a:picLocks noChangeAspect="1" noChangeArrowheads="1"/>
          </p:cNvPicPr>
          <p:nvPr userDrawn="1"/>
        </p:nvPicPr>
        <p:blipFill>
          <a:blip r:embed="rId5" cstate="print">
            <a:extLst>
              <a:ext uri="{28A0092B-C50C-407E-A947-70E740481C1C}">
                <a14:useLocalDpi xmlns="" xmlns:a14="http://schemas.microsoft.com/office/drawing/2010/main" val="0"/>
              </a:ext>
            </a:extLst>
          </a:blip>
          <a:srcRect/>
          <a:stretch>
            <a:fillRect/>
          </a:stretch>
        </p:blipFill>
        <p:spPr bwMode="auto">
          <a:xfrm>
            <a:off x="1447799" y="12838"/>
            <a:ext cx="2466975" cy="192404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5892" name="Picture 4"/>
          <p:cNvPicPr>
            <a:picLocks noChangeAspect="1" noChangeArrowheads="1"/>
          </p:cNvPicPr>
          <p:nvPr userDrawn="1"/>
        </p:nvPicPr>
        <p:blipFill>
          <a:blip r:embed="rId6" cstate="print">
            <a:extLst>
              <a:ext uri="{28A0092B-C50C-407E-A947-70E740481C1C}">
                <a14:useLocalDpi xmlns="" xmlns:a14="http://schemas.microsoft.com/office/drawing/2010/main" val="0"/>
              </a:ext>
            </a:extLst>
          </a:blip>
          <a:srcRect/>
          <a:stretch>
            <a:fillRect/>
          </a:stretch>
        </p:blipFill>
        <p:spPr bwMode="auto">
          <a:xfrm rot="1084796">
            <a:off x="6453405" y="5575667"/>
            <a:ext cx="1170299" cy="65339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5893" name="Picture 5"/>
          <p:cNvPicPr>
            <a:picLocks noChangeAspect="1" noChangeArrowheads="1"/>
          </p:cNvPicPr>
          <p:nvPr userDrawn="1"/>
        </p:nvPicPr>
        <p:blipFill>
          <a:blip r:embed="rId7" cstate="print">
            <a:extLst>
              <a:ext uri="{28A0092B-C50C-407E-A947-70E740481C1C}">
                <a14:useLocalDpi xmlns="" xmlns:a14="http://schemas.microsoft.com/office/drawing/2010/main" val="0"/>
              </a:ext>
            </a:extLst>
          </a:blip>
          <a:srcRect/>
          <a:stretch>
            <a:fillRect/>
          </a:stretch>
        </p:blipFill>
        <p:spPr bwMode="auto">
          <a:xfrm rot="20679910">
            <a:off x="2884791" y="5612020"/>
            <a:ext cx="1158152" cy="65044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 name="Picture 6"/>
          <p:cNvPicPr>
            <a:picLocks noChangeAspect="1" noChangeArrowheads="1"/>
          </p:cNvPicPr>
          <p:nvPr userDrawn="1"/>
        </p:nvPicPr>
        <p:blipFill>
          <a:blip r:embed="rId8" cstate="print">
            <a:extLst>
              <a:ext uri="{28A0092B-C50C-407E-A947-70E740481C1C}">
                <a14:useLocalDpi xmlns="" xmlns:a14="http://schemas.microsoft.com/office/drawing/2010/main" val="0"/>
              </a:ext>
            </a:extLst>
          </a:blip>
          <a:srcRect/>
          <a:stretch>
            <a:fillRect/>
          </a:stretch>
        </p:blipFill>
        <p:spPr bwMode="auto">
          <a:xfrm>
            <a:off x="3886200" y="0"/>
            <a:ext cx="2466975" cy="192404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5895" name="Picture 7"/>
          <p:cNvPicPr>
            <a:picLocks noChangeAspect="1" noChangeArrowheads="1"/>
          </p:cNvPicPr>
          <p:nvPr userDrawn="1"/>
        </p:nvPicPr>
        <p:blipFill>
          <a:blip r:embed="rId9" cstate="print">
            <a:extLst>
              <a:ext uri="{28A0092B-C50C-407E-A947-70E740481C1C}">
                <a14:useLocalDpi xmlns="" xmlns:a14="http://schemas.microsoft.com/office/drawing/2010/main" val="0"/>
              </a:ext>
            </a:extLst>
          </a:blip>
          <a:srcRect/>
          <a:stretch>
            <a:fillRect/>
          </a:stretch>
        </p:blipFill>
        <p:spPr bwMode="auto">
          <a:xfrm>
            <a:off x="6400800" y="3313"/>
            <a:ext cx="2790825" cy="19012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 name="Picture 8"/>
          <p:cNvPicPr>
            <a:picLocks noChangeAspect="1" noChangeArrowheads="1"/>
          </p:cNvPicPr>
          <p:nvPr userDrawn="1"/>
        </p:nvPicPr>
        <p:blipFill>
          <a:blip r:embed="rId10" cstate="print">
            <a:extLst>
              <a:ext uri="{28A0092B-C50C-407E-A947-70E740481C1C}">
                <a14:useLocalDpi xmlns="" xmlns:a14="http://schemas.microsoft.com/office/drawing/2010/main" val="0"/>
              </a:ext>
            </a:extLst>
          </a:blip>
          <a:srcRect/>
          <a:stretch>
            <a:fillRect/>
          </a:stretch>
        </p:blipFill>
        <p:spPr bwMode="auto">
          <a:xfrm>
            <a:off x="-38100" y="9525"/>
            <a:ext cx="1485900" cy="68484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5897" name="Picture 9"/>
          <p:cNvPicPr>
            <a:picLocks noChangeAspect="1" noChangeArrowheads="1"/>
          </p:cNvPicPr>
          <p:nvPr userDrawn="1"/>
        </p:nvPicPr>
        <p:blipFill>
          <a:blip r:embed="rId11" cstate="print">
            <a:extLst>
              <a:ext uri="{28A0092B-C50C-407E-A947-70E740481C1C}">
                <a14:useLocalDpi xmlns="" xmlns:a14="http://schemas.microsoft.com/office/drawing/2010/main" val="0"/>
              </a:ext>
            </a:extLst>
          </a:blip>
          <a:srcRect/>
          <a:stretch>
            <a:fillRect/>
          </a:stretch>
        </p:blipFill>
        <p:spPr bwMode="auto">
          <a:xfrm rot="821127">
            <a:off x="8034574" y="4570418"/>
            <a:ext cx="877665" cy="20574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5898" name="Picture 10"/>
          <p:cNvPicPr>
            <a:picLocks noChangeAspect="1" noChangeArrowheads="1"/>
          </p:cNvPicPr>
          <p:nvPr userDrawn="1"/>
        </p:nvPicPr>
        <p:blipFill>
          <a:blip r:embed="rId12" cstate="print">
            <a:extLst>
              <a:ext uri="{28A0092B-C50C-407E-A947-70E740481C1C}">
                <a14:useLocalDpi xmlns="" xmlns:a14="http://schemas.microsoft.com/office/drawing/2010/main" val="0"/>
              </a:ext>
            </a:extLst>
          </a:blip>
          <a:srcRect/>
          <a:stretch>
            <a:fillRect/>
          </a:stretch>
        </p:blipFill>
        <p:spPr bwMode="auto">
          <a:xfrm>
            <a:off x="4295775" y="5105400"/>
            <a:ext cx="1952625" cy="15430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798242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56BB68F-850A-4CE6-AFFF-1D8474A2D3D0}" type="datetime1">
              <a:rPr lang="en-GB" smtClean="0"/>
              <a:pPr/>
              <a:t>14/07/2015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1061768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C2137E-0C66-485E-82A4-A80921AE385F}" type="datetime1">
              <a:rPr lang="en-GB" smtClean="0"/>
              <a:pPr/>
              <a:t>14/07/2015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3490660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DB74B8C-C554-4823-8ED2-317CE66E001F}" type="slidenum">
              <a:rPr lang="ar-SA" altLang="en-US"/>
              <a:pPr>
                <a:defRPr/>
              </a:pPr>
              <a:t>‹#›</a:t>
            </a:fld>
            <a:endParaRPr lang="en-GB" altLang="en-US"/>
          </a:p>
        </p:txBody>
      </p:sp>
    </p:spTree>
    <p:extLst>
      <p:ext uri="{BB962C8B-B14F-4D97-AF65-F5344CB8AC3E}">
        <p14:creationId xmlns="" xmlns:p14="http://schemas.microsoft.com/office/powerpoint/2010/main" val="2440442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DEBB0CC2-DC5A-4516-A83B-BF401706A5A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E6B3A544-E7F2-488B-BE97-45DA67DF2A72}" type="datetime1">
              <a:rPr lang="en-GB" smtClean="0"/>
              <a:pPr/>
              <a:t>14/07/2015</a:t>
            </a:fld>
            <a:endParaRPr lang="en-GB"/>
          </a:p>
        </p:txBody>
      </p:sp>
      <p:sp>
        <p:nvSpPr>
          <p:cNvPr id="5" name="Footer Placeholder 4"/>
          <p:cNvSpPr>
            <a:spLocks noGrp="1"/>
          </p:cNvSpPr>
          <p:nvPr>
            <p:ph type="ftr" sz="quarter" idx="11"/>
          </p:nvPr>
        </p:nvSpPr>
        <p:spPr/>
        <p:txBody>
          <a:bodyPr/>
          <a:lstStyle/>
          <a:p>
            <a:endParaRPr lang="en-GB"/>
          </a:p>
        </p:txBody>
      </p:sp>
      <p:pic>
        <p:nvPicPr>
          <p:cNvPr id="7" name="Picture 8"/>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38100" y="9525"/>
            <a:ext cx="1181100" cy="68484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 name="Picture 21" descr="LEBANON PARC logo"/>
          <p:cNvPicPr>
            <a:picLocks noChangeAspect="1" noChangeArrowheads="1"/>
          </p:cNvPicPr>
          <p:nvPr userDrawn="1"/>
        </p:nvPicPr>
        <p:blipFill>
          <a:blip r:embed="rId3" cstate="print">
            <a:clrChange>
              <a:clrFrom>
                <a:srgbClr val="FDFDFD"/>
              </a:clrFrom>
              <a:clrTo>
                <a:srgbClr val="FDFDFD">
                  <a:alpha val="0"/>
                </a:srgbClr>
              </a:clrTo>
            </a:clrChange>
            <a:extLst>
              <a:ext uri="{28A0092B-C50C-407E-A947-70E740481C1C}">
                <a14:useLocalDpi xmlns="" xmlns:a14="http://schemas.microsoft.com/office/drawing/2010/main" val="0"/>
              </a:ext>
            </a:extLst>
          </a:blip>
          <a:srcRect/>
          <a:stretch>
            <a:fillRect/>
          </a:stretch>
        </p:blipFill>
        <p:spPr bwMode="auto">
          <a:xfrm>
            <a:off x="8295786" y="24910"/>
            <a:ext cx="815084" cy="3560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971463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F24FCC-FCDF-4DCA-A71A-D057F12D4B23}" type="datetime1">
              <a:rPr lang="en-GB" smtClean="0"/>
              <a:pPr/>
              <a:t>14/07/2015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3937403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B458F82-DDD4-48D7-B250-E667B756B4AE}" type="datetime1">
              <a:rPr lang="en-GB" smtClean="0"/>
              <a:pPr/>
              <a:t>14/07/2015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4099708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2478DA6-55E8-4AC7-A91D-609BCEDF9DF2}" type="datetime1">
              <a:rPr lang="en-GB" smtClean="0"/>
              <a:pPr/>
              <a:t>14/07/2015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1857907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C3E9892-B207-47A0-A663-C2ABAC96CEC3}" type="datetime1">
              <a:rPr lang="en-GB" smtClean="0"/>
              <a:pPr/>
              <a:t>14/07/2015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220059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8FD914-F6BE-4489-8692-161134952659}" type="datetime1">
              <a:rPr lang="en-GB" smtClean="0"/>
              <a:pPr/>
              <a:t>14/07/2015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6553200" y="6492875"/>
            <a:ext cx="2133600" cy="365125"/>
          </a:xfrm>
        </p:spPr>
        <p:txBody>
          <a:bodyPr/>
          <a:lstStyle/>
          <a:p>
            <a:fld id="{0BA33941-609D-495C-9701-7F9ED25D8032}" type="slidenum">
              <a:rPr lang="en-GB" smtClean="0"/>
              <a:pPr/>
              <a:t>‹#›</a:t>
            </a:fld>
            <a:endParaRPr lang="en-GB"/>
          </a:p>
        </p:txBody>
      </p:sp>
      <p:pic>
        <p:nvPicPr>
          <p:cNvPr id="5" name="Picture 21" descr="LEBANON PARC logo"/>
          <p:cNvPicPr>
            <a:picLocks noChangeAspect="1" noChangeArrowheads="1"/>
          </p:cNvPicPr>
          <p:nvPr userDrawn="1"/>
        </p:nvPicPr>
        <p:blipFill>
          <a:blip r:embed="rId2" cstate="print">
            <a:clrChange>
              <a:clrFrom>
                <a:srgbClr val="FDFDFD"/>
              </a:clrFrom>
              <a:clrTo>
                <a:srgbClr val="FDFDFD">
                  <a:alpha val="0"/>
                </a:srgbClr>
              </a:clrTo>
            </a:clrChange>
            <a:extLst>
              <a:ext uri="{28A0092B-C50C-407E-A947-70E740481C1C}">
                <a14:useLocalDpi xmlns="" xmlns:a14="http://schemas.microsoft.com/office/drawing/2010/main" val="0"/>
              </a:ext>
            </a:extLst>
          </a:blip>
          <a:srcRect/>
          <a:stretch>
            <a:fillRect/>
          </a:stretch>
        </p:blipFill>
        <p:spPr bwMode="auto">
          <a:xfrm>
            <a:off x="8382000" y="48101"/>
            <a:ext cx="762000" cy="3328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857573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E3188C-F2D2-492B-87CF-1D08AC920F9F}" type="datetime1">
              <a:rPr lang="en-GB" smtClean="0"/>
              <a:pPr/>
              <a:t>14/07/2015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3045112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171796-C4AA-4A04-A62F-90D513C50C09}" type="datetime1">
              <a:rPr lang="en-GB" smtClean="0"/>
              <a:pPr/>
              <a:t>14/07/2015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33941-609D-495C-9701-7F9ED25D8032}" type="slidenum">
              <a:rPr lang="en-GB" smtClean="0"/>
              <a:pPr/>
              <a:t>‹#›</a:t>
            </a:fld>
            <a:endParaRPr lang="en-GB"/>
          </a:p>
        </p:txBody>
      </p:sp>
    </p:spTree>
    <p:extLst>
      <p:ext uri="{BB962C8B-B14F-4D97-AF65-F5344CB8AC3E}">
        <p14:creationId xmlns="" xmlns:p14="http://schemas.microsoft.com/office/powerpoint/2010/main" val="2758526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2840B8-B251-4999-9DCD-2BC7A1F0E2B6}" type="datetime1">
              <a:rPr lang="en-GB" smtClean="0"/>
              <a:pPr/>
              <a:t>14/07/2015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33941-609D-495C-9701-7F9ED25D8032}" type="slidenum">
              <a:rPr lang="en-GB" smtClean="0"/>
              <a:pPr/>
              <a:t>‹#›</a:t>
            </a:fld>
            <a:endParaRPr lang="en-GB"/>
          </a:p>
        </p:txBody>
      </p:sp>
      <p:grpSp>
        <p:nvGrpSpPr>
          <p:cNvPr id="7" name="Group 54"/>
          <p:cNvGrpSpPr>
            <a:grpSpLocks/>
          </p:cNvGrpSpPr>
          <p:nvPr/>
        </p:nvGrpSpPr>
        <p:grpSpPr bwMode="auto">
          <a:xfrm>
            <a:off x="0" y="0"/>
            <a:ext cx="9144000" cy="6858000"/>
            <a:chOff x="0" y="0"/>
            <a:chExt cx="5760" cy="4320"/>
          </a:xfrm>
        </p:grpSpPr>
        <p:pic>
          <p:nvPicPr>
            <p:cNvPr id="8" name="Picture 55"/>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0" y="0"/>
              <a:ext cx="5760" cy="4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56"/>
            <p:cNvSpPr>
              <a:spLocks noChangeArrowheads="1"/>
            </p:cNvSpPr>
            <p:nvPr/>
          </p:nvSpPr>
          <p:spPr bwMode="auto">
            <a:xfrm>
              <a:off x="0" y="4176"/>
              <a:ext cx="5760" cy="144"/>
            </a:xfrm>
            <a:prstGeom prst="rect">
              <a:avLst/>
            </a:prstGeom>
            <a:gradFill rotWithShape="1">
              <a:gsLst>
                <a:gs pos="0">
                  <a:srgbClr val="006699">
                    <a:gamma/>
                    <a:tint val="0"/>
                    <a:invGamma/>
                  </a:srgbClr>
                </a:gs>
                <a:gs pos="100000">
                  <a:srgbClr val="006699"/>
                </a:gs>
              </a:gsLst>
              <a:lin ang="0" scaled="1"/>
            </a:gradFill>
            <a:ln w="9525">
              <a:noFill/>
              <a:miter lim="800000"/>
              <a:headEnd/>
              <a:tailEnd/>
            </a:ln>
            <a:effectLst/>
          </p:spPr>
          <p:txBody>
            <a:bodyPr wrap="none" anchor="ctr"/>
            <a:lstStyle/>
            <a:p>
              <a:pPr algn="just" eaLnBrk="0" hangingPunct="0">
                <a:buClr>
                  <a:srgbClr val="FF3300"/>
                </a:buClr>
                <a:buFont typeface="Monotype Sorts" pitchFamily="2" charset="2"/>
                <a:buNone/>
                <a:defRPr/>
              </a:pPr>
              <a:endParaRPr lang="en-US">
                <a:cs typeface="Arial" charset="0"/>
              </a:endParaRPr>
            </a:p>
          </p:txBody>
        </p:sp>
        <p:sp>
          <p:nvSpPr>
            <p:cNvPr id="10" name="Rectangle 57"/>
            <p:cNvSpPr>
              <a:spLocks noChangeArrowheads="1"/>
            </p:cNvSpPr>
            <p:nvPr/>
          </p:nvSpPr>
          <p:spPr bwMode="auto">
            <a:xfrm>
              <a:off x="3744" y="3815"/>
              <a:ext cx="1872" cy="505"/>
            </a:xfrm>
            <a:prstGeom prst="rect">
              <a:avLst/>
            </a:prstGeom>
            <a:noFill/>
            <a:ln w="9525">
              <a:noFill/>
              <a:miter lim="800000"/>
              <a:headEnd/>
              <a:tailEnd/>
            </a:ln>
            <a:effectLst/>
          </p:spPr>
          <p:txBody>
            <a:bodyPr wrap="none" lIns="92075" tIns="0" rIns="92075" bIns="0" anchor="b"/>
            <a:lstStyle/>
            <a:p>
              <a:pPr lvl="1" algn="r" eaLnBrk="0" hangingPunct="0">
                <a:defRPr/>
              </a:pPr>
              <a:r>
                <a:rPr lang="en-US" sz="1000" b="1" dirty="0">
                  <a:solidFill>
                    <a:srgbClr val="F8F8F8"/>
                  </a:solidFill>
                  <a:latin typeface="Andale Sans" pitchFamily="34" charset="0"/>
                  <a:cs typeface="Arial" charset="0"/>
                </a:rPr>
                <a:t>Slide </a:t>
              </a:r>
              <a:r>
                <a:rPr lang="en-US" sz="1000" b="1" dirty="0" smtClean="0">
                  <a:solidFill>
                    <a:srgbClr val="F8F8F8"/>
                  </a:solidFill>
                  <a:latin typeface="Andale Sans" pitchFamily="34" charset="0"/>
                  <a:cs typeface="Arial" charset="0"/>
                </a:rPr>
                <a:t>#</a:t>
              </a:r>
              <a:endParaRPr lang="en-US" sz="1000" b="1" dirty="0">
                <a:solidFill>
                  <a:srgbClr val="F8F8F8"/>
                </a:solidFill>
                <a:latin typeface="Andale Sans" pitchFamily="34" charset="0"/>
                <a:cs typeface="Arial" charset="0"/>
              </a:endParaRPr>
            </a:p>
          </p:txBody>
        </p:sp>
        <p:pic>
          <p:nvPicPr>
            <p:cNvPr id="11" name="Picture 58" descr="LEBANON PARC logo"/>
            <p:cNvPicPr>
              <a:picLocks noChangeAspect="1" noChangeArrowheads="1"/>
            </p:cNvPicPr>
            <p:nvPr/>
          </p:nvPicPr>
          <p:blipFill>
            <a:blip r:embed="rId16" cstate="print">
              <a:clrChange>
                <a:clrFrom>
                  <a:srgbClr val="FDFDFD"/>
                </a:clrFrom>
                <a:clrTo>
                  <a:srgbClr val="FDFDFD">
                    <a:alpha val="0"/>
                  </a:srgbClr>
                </a:clrTo>
              </a:clrChange>
              <a:extLst>
                <a:ext uri="{28A0092B-C50C-407E-A947-70E740481C1C}">
                  <a14:useLocalDpi xmlns="" xmlns:a14="http://schemas.microsoft.com/office/drawing/2010/main" val="0"/>
                </a:ext>
              </a:extLst>
            </a:blip>
            <a:srcRect/>
            <a:stretch>
              <a:fillRect/>
            </a:stretch>
          </p:blipFill>
          <p:spPr bwMode="auto">
            <a:xfrm>
              <a:off x="0" y="4017"/>
              <a:ext cx="720" cy="3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 xmlns:p14="http://schemas.microsoft.com/office/powerpoint/2010/main" val="333051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1.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5.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7.v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8.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9.v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20.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21.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24.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12.xml"/><Relationship Id="rId1" Type="http://schemas.openxmlformats.org/officeDocument/2006/relationships/vmlDrawing" Target="../drawings/vmlDrawing25.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26.v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27.v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28.v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29.v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13.xml"/><Relationship Id="rId1" Type="http://schemas.openxmlformats.org/officeDocument/2006/relationships/vmlDrawing" Target="../drawings/vmlDrawing30.v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31.v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32.v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33.v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34.v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35.vml"/><Relationship Id="rId4" Type="http://schemas.openxmlformats.org/officeDocument/2006/relationships/oleObject" Target="../embeddings/oleObject37.bin"/></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36.v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37.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36529" y="2438400"/>
            <a:ext cx="4440639" cy="2677656"/>
          </a:xfrm>
          <a:prstGeom prst="rect">
            <a:avLst/>
          </a:prstGeom>
          <a:noFill/>
        </p:spPr>
        <p:txBody>
          <a:bodyPr wrap="none" rtlCol="0">
            <a:spAutoFit/>
          </a:bodyPr>
          <a:lstStyle/>
          <a:p>
            <a:pPr algn="ctr"/>
            <a:r>
              <a:rPr lang="en-US" sz="2400" b="1" dirty="0" smtClean="0">
                <a:solidFill>
                  <a:srgbClr val="C00000"/>
                </a:solidFill>
              </a:rPr>
              <a:t>REPORT ON</a:t>
            </a:r>
          </a:p>
          <a:p>
            <a:pPr algn="ctr"/>
            <a:r>
              <a:rPr lang="en-US" sz="2400" b="1" dirty="0" smtClean="0">
                <a:solidFill>
                  <a:srgbClr val="C00000"/>
                </a:solidFill>
              </a:rPr>
              <a:t>USAGE AND BRAND EQUITY</a:t>
            </a:r>
          </a:p>
          <a:p>
            <a:pPr algn="ctr"/>
            <a:r>
              <a:rPr lang="en-US" sz="2400" b="1" dirty="0" smtClean="0">
                <a:solidFill>
                  <a:srgbClr val="C00000"/>
                </a:solidFill>
              </a:rPr>
              <a:t>OF NASSER SPORTS CENTER</a:t>
            </a:r>
          </a:p>
          <a:p>
            <a:pPr algn="ctr"/>
            <a:r>
              <a:rPr lang="en-US" sz="2400" b="1" dirty="0" smtClean="0">
                <a:solidFill>
                  <a:srgbClr val="C00000"/>
                </a:solidFill>
              </a:rPr>
              <a:t>IN KUWAIT - Y2015 (Wave 2)</a:t>
            </a:r>
          </a:p>
          <a:p>
            <a:pPr algn="ctr"/>
            <a:r>
              <a:rPr lang="en-US" sz="2400" b="1" dirty="0" smtClean="0">
                <a:solidFill>
                  <a:srgbClr val="C00000"/>
                </a:solidFill>
              </a:rPr>
              <a:t>---------------------------------------------</a:t>
            </a:r>
          </a:p>
          <a:p>
            <a:pPr algn="ctr"/>
            <a:r>
              <a:rPr lang="en-US" sz="2400" b="1" dirty="0" smtClean="0">
                <a:solidFill>
                  <a:srgbClr val="C00000"/>
                </a:solidFill>
              </a:rPr>
              <a:t>CLIENT: NASSER SPORTS CENTER</a:t>
            </a:r>
          </a:p>
          <a:p>
            <a:pPr algn="ctr"/>
            <a:r>
              <a:rPr lang="en-US" sz="2400" b="1" dirty="0" smtClean="0">
                <a:solidFill>
                  <a:srgbClr val="C00000"/>
                </a:solidFill>
              </a:rPr>
              <a:t> </a:t>
            </a:r>
          </a:p>
        </p:txBody>
      </p:sp>
    </p:spTree>
    <p:extLst>
      <p:ext uri="{BB962C8B-B14F-4D97-AF65-F5344CB8AC3E}">
        <p14:creationId xmlns="" xmlns:p14="http://schemas.microsoft.com/office/powerpoint/2010/main" val="4191140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2"/>
          <p:cNvGraphicFramePr>
            <a:graphicFrameLocks noChangeAspect="1"/>
          </p:cNvGraphicFramePr>
          <p:nvPr>
            <p:extLst>
              <p:ext uri="{D42A27DB-BD31-4B8C-83A1-F6EECF244321}">
                <p14:modId xmlns="" xmlns:p14="http://schemas.microsoft.com/office/powerpoint/2010/main" val="2435994690"/>
              </p:ext>
            </p:extLst>
          </p:nvPr>
        </p:nvGraphicFramePr>
        <p:xfrm>
          <a:off x="457200" y="614363"/>
          <a:ext cx="3709988" cy="3055937"/>
        </p:xfrm>
        <a:graphic>
          <a:graphicData uri="http://schemas.openxmlformats.org/presentationml/2006/ole">
            <p:oleObj spid="_x0000_s4927" name="Chart" r:id="rId3" imgW="3752816" imgH="3095755" progId="MSGraph.Chart.8">
              <p:embed followColorScheme="full"/>
            </p:oleObj>
          </a:graphicData>
        </a:graphic>
      </p:graphicFrame>
      <p:graphicFrame>
        <p:nvGraphicFramePr>
          <p:cNvPr id="4" name="Object 15"/>
          <p:cNvGraphicFramePr>
            <a:graphicFrameLocks noChangeAspect="1"/>
          </p:cNvGraphicFramePr>
          <p:nvPr>
            <p:extLst>
              <p:ext uri="{D42A27DB-BD31-4B8C-83A1-F6EECF244321}">
                <p14:modId xmlns="" xmlns:p14="http://schemas.microsoft.com/office/powerpoint/2010/main" val="127086378"/>
              </p:ext>
            </p:extLst>
          </p:nvPr>
        </p:nvGraphicFramePr>
        <p:xfrm>
          <a:off x="4911725" y="665163"/>
          <a:ext cx="3867150" cy="3068637"/>
        </p:xfrm>
        <a:graphic>
          <a:graphicData uri="http://schemas.openxmlformats.org/presentationml/2006/ole">
            <p:oleObj spid="_x0000_s4928" name="Chart" r:id="rId4" imgW="3914657" imgH="3095755" progId="MSGraph.Chart.8">
              <p:embed followColorScheme="full"/>
            </p:oleObj>
          </a:graphicData>
        </a:graphic>
      </p:graphicFrame>
      <p:graphicFrame>
        <p:nvGraphicFramePr>
          <p:cNvPr id="5" name="Object 16"/>
          <p:cNvGraphicFramePr>
            <a:graphicFrameLocks noChangeAspect="1"/>
          </p:cNvGraphicFramePr>
          <p:nvPr>
            <p:extLst>
              <p:ext uri="{D42A27DB-BD31-4B8C-83A1-F6EECF244321}">
                <p14:modId xmlns="" xmlns:p14="http://schemas.microsoft.com/office/powerpoint/2010/main" val="107939401"/>
              </p:ext>
            </p:extLst>
          </p:nvPr>
        </p:nvGraphicFramePr>
        <p:xfrm>
          <a:off x="2699792" y="3498850"/>
          <a:ext cx="3851275" cy="3206750"/>
        </p:xfrm>
        <a:graphic>
          <a:graphicData uri="http://schemas.openxmlformats.org/presentationml/2006/ole">
            <p:oleObj spid="_x0000_s4929" name="Chart" r:id="rId5" imgW="3857743" imgH="3200316" progId="MSGraph.Chart.8">
              <p:embed followColorScheme="full"/>
            </p:oleObj>
          </a:graphicData>
        </a:graphic>
      </p:graphicFrame>
      <p:sp>
        <p:nvSpPr>
          <p:cNvPr id="6" name="Text Box 5"/>
          <p:cNvSpPr txBox="1">
            <a:spLocks noChangeArrowheads="1"/>
          </p:cNvSpPr>
          <p:nvPr/>
        </p:nvSpPr>
        <p:spPr bwMode="auto">
          <a:xfrm>
            <a:off x="-304800" y="0"/>
            <a:ext cx="4683889" cy="584775"/>
          </a:xfrm>
          <a:prstGeom prst="rect">
            <a:avLst/>
          </a:prstGeom>
          <a:noFill/>
          <a:ln w="9525">
            <a:noFill/>
            <a:miter lim="800000"/>
            <a:headEnd/>
            <a:tailEnd/>
          </a:ln>
          <a:effectLst>
            <a:outerShdw dist="45791" dir="2021404" algn="ctr" rotWithShape="0">
              <a:schemeClr val="bg2"/>
            </a:outerShdw>
          </a:effectLst>
        </p:spPr>
        <p:txBody>
          <a:bodyPr wrap="square">
            <a:spAutoFit/>
          </a:bodyPr>
          <a:lstStyle/>
          <a:p>
            <a:pPr algn="ctr">
              <a:defRPr/>
            </a:pPr>
            <a:r>
              <a:rPr lang="en-US" sz="3200" b="1" dirty="0">
                <a:solidFill>
                  <a:srgbClr val="800000"/>
                </a:solidFill>
                <a:effectLst>
                  <a:outerShdw blurRad="38100" dist="38100" dir="2700000" algn="tl">
                    <a:srgbClr val="000000"/>
                  </a:outerShdw>
                </a:effectLst>
                <a:latin typeface="Bookman Old Style" pitchFamily="18" charset="0"/>
              </a:rPr>
              <a:t>  </a:t>
            </a:r>
            <a:r>
              <a:rPr lang="en-US" sz="3200" b="1" dirty="0" smtClean="0">
                <a:solidFill>
                  <a:srgbClr val="800000"/>
                </a:solidFill>
                <a:effectLst>
                  <a:outerShdw blurRad="38100" dist="38100" dir="2700000" algn="tl">
                    <a:srgbClr val="000000"/>
                  </a:outerShdw>
                </a:effectLst>
                <a:latin typeface="Bookman Old Style" pitchFamily="18" charset="0"/>
              </a:rPr>
              <a:t>V. Sample Profile</a:t>
            </a:r>
            <a:endParaRPr lang="en-US" sz="3200" b="1" dirty="0">
              <a:solidFill>
                <a:srgbClr val="800000"/>
              </a:solidFill>
              <a:effectLst>
                <a:outerShdw blurRad="38100" dist="38100" dir="2700000" algn="tl">
                  <a:srgbClr val="000000"/>
                </a:outerShdw>
              </a:effectLst>
              <a:latin typeface="Bookman Old Style" pitchFamily="18" charset="0"/>
            </a:endParaRPr>
          </a:p>
        </p:txBody>
      </p:sp>
      <p:sp>
        <p:nvSpPr>
          <p:cNvPr id="7" name="Text Box 11"/>
          <p:cNvSpPr txBox="1">
            <a:spLocks noChangeArrowheads="1"/>
          </p:cNvSpPr>
          <p:nvPr/>
        </p:nvSpPr>
        <p:spPr bwMode="auto">
          <a:xfrm>
            <a:off x="3581400" y="6461125"/>
            <a:ext cx="22860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FF0000"/>
                </a:solidFill>
              </a:rPr>
              <a:t>      Base : Total Sample = </a:t>
            </a:r>
            <a:r>
              <a:rPr lang="en-US" altLang="en-US" sz="1000" b="1" i="1" dirty="0" smtClean="0">
                <a:solidFill>
                  <a:srgbClr val="FF0000"/>
                </a:solidFill>
              </a:rPr>
              <a:t>600</a:t>
            </a:r>
            <a:endParaRPr lang="en-US" altLang="en-US" sz="1000" b="1" i="1" dirty="0">
              <a:solidFill>
                <a:srgbClr val="FF0000"/>
              </a:solidFill>
            </a:endParaRPr>
          </a:p>
        </p:txBody>
      </p:sp>
      <p:sp>
        <p:nvSpPr>
          <p:cNvPr id="3" name="Slide Number Placeholder 2"/>
          <p:cNvSpPr>
            <a:spLocks noGrp="1"/>
          </p:cNvSpPr>
          <p:nvPr>
            <p:ph type="sldNum" sz="quarter" idx="12"/>
          </p:nvPr>
        </p:nvSpPr>
        <p:spPr>
          <a:xfrm>
            <a:off x="6934200" y="6705600"/>
            <a:ext cx="2133600" cy="152400"/>
          </a:xfrm>
        </p:spPr>
        <p:txBody>
          <a:bodyPr/>
          <a:lstStyle/>
          <a:p>
            <a:fld id="{0BA33941-609D-495C-9701-7F9ED25D8032}" type="slidenum">
              <a:rPr lang="en-GB" smtClean="0">
                <a:solidFill>
                  <a:schemeClr val="bg1"/>
                </a:solidFill>
              </a:rPr>
              <a:pPr/>
              <a:t>10</a:t>
            </a:fld>
            <a:endParaRPr lang="en-GB" dirty="0">
              <a:solidFill>
                <a:schemeClr val="bg1"/>
              </a:solidFill>
            </a:endParaRPr>
          </a:p>
        </p:txBody>
      </p:sp>
    </p:spTree>
    <p:extLst>
      <p:ext uri="{BB962C8B-B14F-4D97-AF65-F5344CB8AC3E}">
        <p14:creationId xmlns="" xmlns:p14="http://schemas.microsoft.com/office/powerpoint/2010/main" val="41333985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14"/>
          <p:cNvGraphicFramePr>
            <a:graphicFrameLocks noChangeAspect="1"/>
          </p:cNvGraphicFramePr>
          <p:nvPr>
            <p:extLst>
              <p:ext uri="{D42A27DB-BD31-4B8C-83A1-F6EECF244321}">
                <p14:modId xmlns="" xmlns:p14="http://schemas.microsoft.com/office/powerpoint/2010/main" val="73392439"/>
              </p:ext>
            </p:extLst>
          </p:nvPr>
        </p:nvGraphicFramePr>
        <p:xfrm>
          <a:off x="4562475" y="1590675"/>
          <a:ext cx="4448175" cy="3600450"/>
        </p:xfrm>
        <a:graphic>
          <a:graphicData uri="http://schemas.openxmlformats.org/presentationml/2006/ole">
            <p:oleObj spid="_x0000_s10789" name="Chart" r:id="rId3" imgW="4448192" imgH="3600456" progId="MSGraph.Chart.8">
              <p:embed followColorScheme="full"/>
            </p:oleObj>
          </a:graphicData>
        </a:graphic>
      </p:graphicFrame>
      <p:graphicFrame>
        <p:nvGraphicFramePr>
          <p:cNvPr id="5" name="Object 16"/>
          <p:cNvGraphicFramePr>
            <a:graphicFrameLocks noChangeAspect="1"/>
          </p:cNvGraphicFramePr>
          <p:nvPr>
            <p:extLst>
              <p:ext uri="{D42A27DB-BD31-4B8C-83A1-F6EECF244321}">
                <p14:modId xmlns="" xmlns:p14="http://schemas.microsoft.com/office/powerpoint/2010/main" val="3246701107"/>
              </p:ext>
            </p:extLst>
          </p:nvPr>
        </p:nvGraphicFramePr>
        <p:xfrm>
          <a:off x="295275" y="1571625"/>
          <a:ext cx="3943350" cy="3295650"/>
        </p:xfrm>
        <a:graphic>
          <a:graphicData uri="http://schemas.openxmlformats.org/presentationml/2006/ole">
            <p:oleObj spid="_x0000_s10790" name="Chart" r:id="rId4" imgW="3943249" imgH="3295690" progId="MSGraph.Chart.8">
              <p:embed followColorScheme="full"/>
            </p:oleObj>
          </a:graphicData>
        </a:graphic>
      </p:graphicFrame>
      <p:sp>
        <p:nvSpPr>
          <p:cNvPr id="7" name="Text Box 11"/>
          <p:cNvSpPr txBox="1">
            <a:spLocks noChangeArrowheads="1"/>
          </p:cNvSpPr>
          <p:nvPr/>
        </p:nvSpPr>
        <p:spPr bwMode="auto">
          <a:xfrm>
            <a:off x="3581400" y="6461125"/>
            <a:ext cx="22860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FF0000"/>
                </a:solidFill>
              </a:rPr>
              <a:t>      Base : Total Sample = </a:t>
            </a:r>
            <a:r>
              <a:rPr lang="en-US" altLang="en-US" sz="1000" b="1" i="1" dirty="0" smtClean="0">
                <a:solidFill>
                  <a:srgbClr val="FF0000"/>
                </a:solidFill>
              </a:rPr>
              <a:t>600</a:t>
            </a:r>
            <a:endParaRPr lang="en-US" altLang="en-US" sz="1000" b="1" i="1" dirty="0">
              <a:solidFill>
                <a:srgbClr val="FF0000"/>
              </a:solidFill>
            </a:endParaRPr>
          </a:p>
        </p:txBody>
      </p:sp>
      <p:sp>
        <p:nvSpPr>
          <p:cNvPr id="8" name="Text Box 5"/>
          <p:cNvSpPr txBox="1">
            <a:spLocks noChangeArrowheads="1"/>
          </p:cNvSpPr>
          <p:nvPr/>
        </p:nvSpPr>
        <p:spPr bwMode="auto">
          <a:xfrm>
            <a:off x="-304800" y="0"/>
            <a:ext cx="4683889" cy="584775"/>
          </a:xfrm>
          <a:prstGeom prst="rect">
            <a:avLst/>
          </a:prstGeom>
          <a:noFill/>
          <a:ln w="9525">
            <a:noFill/>
            <a:miter lim="800000"/>
            <a:headEnd/>
            <a:tailEnd/>
          </a:ln>
          <a:effectLst>
            <a:outerShdw dist="45791" dir="2021404" algn="ctr" rotWithShape="0">
              <a:schemeClr val="bg2"/>
            </a:outerShdw>
          </a:effectLst>
        </p:spPr>
        <p:txBody>
          <a:bodyPr wrap="square">
            <a:spAutoFit/>
          </a:bodyPr>
          <a:lstStyle/>
          <a:p>
            <a:pPr algn="ctr">
              <a:defRPr/>
            </a:pPr>
            <a:r>
              <a:rPr lang="en-US" sz="3200" b="1" dirty="0">
                <a:solidFill>
                  <a:srgbClr val="800000"/>
                </a:solidFill>
                <a:effectLst>
                  <a:outerShdw blurRad="38100" dist="38100" dir="2700000" algn="tl">
                    <a:srgbClr val="000000"/>
                  </a:outerShdw>
                </a:effectLst>
                <a:latin typeface="Bookman Old Style" pitchFamily="18" charset="0"/>
              </a:rPr>
              <a:t>  </a:t>
            </a:r>
            <a:r>
              <a:rPr lang="en-US" sz="3200" b="1" dirty="0" smtClean="0">
                <a:solidFill>
                  <a:srgbClr val="800000"/>
                </a:solidFill>
                <a:effectLst>
                  <a:outerShdw blurRad="38100" dist="38100" dir="2700000" algn="tl">
                    <a:srgbClr val="000000"/>
                  </a:outerShdw>
                </a:effectLst>
                <a:latin typeface="Bookman Old Style" pitchFamily="18" charset="0"/>
              </a:rPr>
              <a:t>V. Sample Profile</a:t>
            </a:r>
            <a:endParaRPr lang="en-US" sz="3200" b="1" dirty="0">
              <a:solidFill>
                <a:srgbClr val="800000"/>
              </a:solidFill>
              <a:effectLst>
                <a:outerShdw blurRad="38100" dist="38100" dir="2700000" algn="tl">
                  <a:srgbClr val="000000"/>
                </a:outerShdw>
              </a:effectLst>
              <a:latin typeface="Bookman Old Style" pitchFamily="18" charset="0"/>
            </a:endParaRPr>
          </a:p>
        </p:txBody>
      </p:sp>
      <p:sp>
        <p:nvSpPr>
          <p:cNvPr id="2" name="Slide Number Placeholder 1"/>
          <p:cNvSpPr>
            <a:spLocks noGrp="1"/>
          </p:cNvSpPr>
          <p:nvPr>
            <p:ph type="sldNum" sz="quarter" idx="12"/>
          </p:nvPr>
        </p:nvSpPr>
        <p:spPr>
          <a:xfrm>
            <a:off x="6934200" y="6629400"/>
            <a:ext cx="2133600" cy="258763"/>
          </a:xfrm>
        </p:spPr>
        <p:txBody>
          <a:bodyPr/>
          <a:lstStyle/>
          <a:p>
            <a:fld id="{0BA33941-609D-495C-9701-7F9ED25D8032}" type="slidenum">
              <a:rPr lang="en-GB" smtClean="0">
                <a:solidFill>
                  <a:schemeClr val="bg1"/>
                </a:solidFill>
              </a:rPr>
              <a:pPr/>
              <a:t>11</a:t>
            </a:fld>
            <a:endParaRPr lang="en-GB">
              <a:solidFill>
                <a:schemeClr val="bg1"/>
              </a:solidFill>
            </a:endParaRPr>
          </a:p>
        </p:txBody>
      </p:sp>
    </p:spTree>
    <p:extLst>
      <p:ext uri="{BB962C8B-B14F-4D97-AF65-F5344CB8AC3E}">
        <p14:creationId xmlns="" xmlns:p14="http://schemas.microsoft.com/office/powerpoint/2010/main" val="925025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1676400" y="1916832"/>
            <a:ext cx="6324600" cy="3240360"/>
          </a:xfrm>
          <a:prstGeom prst="ellipse">
            <a:avLst/>
          </a:prstGeom>
          <a:gradFill rotWithShape="1">
            <a:gsLst>
              <a:gs pos="0">
                <a:srgbClr val="FFCC00"/>
              </a:gs>
              <a:gs pos="50000">
                <a:srgbClr val="FFCC00">
                  <a:gamma/>
                  <a:tint val="0"/>
                  <a:invGamma/>
                </a:srgbClr>
              </a:gs>
              <a:gs pos="100000">
                <a:srgbClr val="FFCC00"/>
              </a:gs>
            </a:gsLst>
            <a:lin ang="5400000" scaled="1"/>
          </a:gradFill>
          <a:ln w="9525">
            <a:round/>
            <a:headEnd/>
            <a:tailEnd/>
          </a:ln>
          <a:effectLst/>
          <a:scene3d>
            <a:camera prst="legacyPerspectiveFront">
              <a:rot lat="1500000" lon="20099999" rev="0"/>
            </a:camera>
            <a:lightRig rig="legacyFlat4" dir="t"/>
          </a:scene3d>
          <a:sp3d extrusionH="887400" prstMaterial="legacyMatte">
            <a:bevelT w="13500" h="13500" prst="angle"/>
            <a:bevelB w="13500" h="13500" prst="angle"/>
            <a:extrusionClr>
              <a:srgbClr val="FFCC00"/>
            </a:extrusionClr>
          </a:sp3d>
        </p:spPr>
        <p:txBody>
          <a:bodyPr wrap="none" anchor="ctr">
            <a:flatTx/>
          </a:bodyPr>
          <a:lstStyle/>
          <a:p>
            <a:pPr algn="ctr">
              <a:defRPr/>
            </a:pPr>
            <a:r>
              <a:rPr lang="en-US" sz="4800" b="1" dirty="0" smtClean="0">
                <a:solidFill>
                  <a:schemeClr val="accent2"/>
                </a:solidFill>
                <a:effectLst>
                  <a:outerShdw blurRad="38100" dist="38100" dir="2700000" algn="tl">
                    <a:srgbClr val="000000"/>
                  </a:outerShdw>
                </a:effectLst>
                <a:latin typeface="Arial Rounded MT Bold" pitchFamily="34" charset="0"/>
                <a:cs typeface="Arial" charset="0"/>
              </a:rPr>
              <a:t>FINDINGS</a:t>
            </a:r>
          </a:p>
          <a:p>
            <a:pPr algn="ctr">
              <a:defRPr/>
            </a:pPr>
            <a:r>
              <a:rPr lang="en-US" sz="4800" b="1" dirty="0" smtClean="0">
                <a:solidFill>
                  <a:schemeClr val="accent2"/>
                </a:solidFill>
                <a:effectLst>
                  <a:outerShdw blurRad="38100" dist="38100" dir="2700000" algn="tl">
                    <a:srgbClr val="000000"/>
                  </a:outerShdw>
                </a:effectLst>
                <a:latin typeface="Arial Rounded MT Bold" pitchFamily="34" charset="0"/>
                <a:cs typeface="Arial" charset="0"/>
              </a:rPr>
              <a:t>AND </a:t>
            </a:r>
          </a:p>
          <a:p>
            <a:pPr algn="ctr">
              <a:defRPr/>
            </a:pPr>
            <a:r>
              <a:rPr lang="en-US" sz="4800" b="1" dirty="0" smtClean="0">
                <a:solidFill>
                  <a:schemeClr val="accent2"/>
                </a:solidFill>
                <a:effectLst>
                  <a:outerShdw blurRad="38100" dist="38100" dir="2700000" algn="tl">
                    <a:srgbClr val="000000"/>
                  </a:outerShdw>
                </a:effectLst>
                <a:latin typeface="Arial Rounded MT Bold" pitchFamily="34" charset="0"/>
                <a:cs typeface="Arial" charset="0"/>
              </a:rPr>
              <a:t>ANALYSIS</a:t>
            </a:r>
            <a:endParaRPr lang="en-US" sz="4800" b="1" dirty="0">
              <a:solidFill>
                <a:schemeClr val="accent2"/>
              </a:solidFill>
              <a:effectLst>
                <a:outerShdw blurRad="38100" dist="38100" dir="2700000" algn="tl">
                  <a:srgbClr val="000000"/>
                </a:outerShdw>
              </a:effectLst>
              <a:latin typeface="Arial Rounded MT Bold" pitchFamily="34" charset="0"/>
              <a:cs typeface="Arial" charset="0"/>
            </a:endParaRPr>
          </a:p>
        </p:txBody>
      </p:sp>
      <p:sp>
        <p:nvSpPr>
          <p:cNvPr id="3" name="Slide Number Placeholder 2"/>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12</a:t>
            </a:fld>
            <a:endParaRPr lang="en-GB" dirty="0">
              <a:solidFill>
                <a:schemeClr val="bg1"/>
              </a:solidFill>
            </a:endParaRPr>
          </a:p>
        </p:txBody>
      </p:sp>
    </p:spTree>
    <p:extLst>
      <p:ext uri="{BB962C8B-B14F-4D97-AF65-F5344CB8AC3E}">
        <p14:creationId xmlns="" xmlns:p14="http://schemas.microsoft.com/office/powerpoint/2010/main" val="117693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3"/>
          <p:cNvGraphicFramePr>
            <a:graphicFrameLocks noChangeAspect="1"/>
          </p:cNvGraphicFramePr>
          <p:nvPr>
            <p:extLst>
              <p:ext uri="{D42A27DB-BD31-4B8C-83A1-F6EECF244321}">
                <p14:modId xmlns="" xmlns:p14="http://schemas.microsoft.com/office/powerpoint/2010/main" val="2463759125"/>
              </p:ext>
            </p:extLst>
          </p:nvPr>
        </p:nvGraphicFramePr>
        <p:xfrm>
          <a:off x="122237" y="1641177"/>
          <a:ext cx="8945563" cy="4956175"/>
        </p:xfrm>
        <a:graphic>
          <a:graphicData uri="http://schemas.openxmlformats.org/presentationml/2006/ole">
            <p:oleObj spid="_x0000_s5404" name="Chart" r:id="rId3" imgW="8229687" imgH="4581583" progId="MSGraph.Chart.8">
              <p:embed followColorScheme="full"/>
            </p:oleObj>
          </a:graphicData>
        </a:graphic>
      </p:graphicFrame>
      <p:sp>
        <p:nvSpPr>
          <p:cNvPr id="3" name="Text Box 3"/>
          <p:cNvSpPr txBox="1">
            <a:spLocks noChangeArrowheads="1"/>
          </p:cNvSpPr>
          <p:nvPr/>
        </p:nvSpPr>
        <p:spPr bwMode="auto">
          <a:xfrm>
            <a:off x="179388" y="131763"/>
            <a:ext cx="87137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a:solidFill>
                  <a:srgbClr val="000099"/>
                </a:solidFill>
                <a:latin typeface="Calibri" pitchFamily="34" charset="0"/>
              </a:rPr>
              <a:t>Awareness </a:t>
            </a:r>
            <a:r>
              <a:rPr lang="en-US" altLang="en-US" sz="1600" b="1" dirty="0" smtClean="0">
                <a:solidFill>
                  <a:srgbClr val="000099"/>
                </a:solidFill>
                <a:latin typeface="Calibri" pitchFamily="34" charset="0"/>
              </a:rPr>
              <a:t>of Branded Fashion &amp; Footwear Stores (Spontaneous Awareness) </a:t>
            </a:r>
            <a:endParaRPr lang="en-US" altLang="en-US" sz="1400" b="1" dirty="0">
              <a:solidFill>
                <a:srgbClr val="000099"/>
              </a:solidFill>
              <a:latin typeface="Calibri" pitchFamily="34" charset="0"/>
            </a:endParaRPr>
          </a:p>
          <a:p>
            <a:pPr eaLnBrk="1" hangingPunct="1"/>
            <a:r>
              <a:rPr lang="en-US" altLang="en-US" sz="1400" b="1" dirty="0">
                <a:solidFill>
                  <a:srgbClr val="A50021"/>
                </a:solidFill>
                <a:latin typeface="Calibri" pitchFamily="34" charset="0"/>
              </a:rPr>
              <a:t>By Total Sample</a:t>
            </a:r>
          </a:p>
        </p:txBody>
      </p:sp>
      <p:sp>
        <p:nvSpPr>
          <p:cNvPr id="4"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sp>
        <p:nvSpPr>
          <p:cNvPr id="12" name="TextBox 26"/>
          <p:cNvSpPr txBox="1">
            <a:spLocks noChangeArrowheads="1"/>
          </p:cNvSpPr>
          <p:nvPr/>
        </p:nvSpPr>
        <p:spPr bwMode="auto">
          <a:xfrm>
            <a:off x="158750" y="1454745"/>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41" name="Octagon 40"/>
          <p:cNvSpPr/>
          <p:nvPr/>
        </p:nvSpPr>
        <p:spPr>
          <a:xfrm>
            <a:off x="1358652" y="3750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36</a:t>
            </a:r>
            <a:endParaRPr lang="en-GB" sz="1200" dirty="0"/>
          </a:p>
        </p:txBody>
      </p:sp>
      <p:sp>
        <p:nvSpPr>
          <p:cNvPr id="42" name="Octagon 41"/>
          <p:cNvSpPr/>
          <p:nvPr/>
        </p:nvSpPr>
        <p:spPr>
          <a:xfrm>
            <a:off x="685800" y="37338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40</a:t>
            </a:r>
            <a:endParaRPr lang="en-GB" sz="1200" dirty="0"/>
          </a:p>
        </p:txBody>
      </p:sp>
      <p:sp>
        <p:nvSpPr>
          <p:cNvPr id="43" name="Octagon 42"/>
          <p:cNvSpPr/>
          <p:nvPr/>
        </p:nvSpPr>
        <p:spPr>
          <a:xfrm>
            <a:off x="2057400" y="42077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25</a:t>
            </a:r>
            <a:endParaRPr lang="en-GB" sz="1200" dirty="0"/>
          </a:p>
        </p:txBody>
      </p:sp>
      <p:sp>
        <p:nvSpPr>
          <p:cNvPr id="44" name="Octagon 43"/>
          <p:cNvSpPr/>
          <p:nvPr/>
        </p:nvSpPr>
        <p:spPr>
          <a:xfrm>
            <a:off x="3492252" y="42672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10</a:t>
            </a:r>
            <a:endParaRPr lang="en-GB" sz="1200" dirty="0"/>
          </a:p>
        </p:txBody>
      </p:sp>
      <p:sp>
        <p:nvSpPr>
          <p:cNvPr id="45" name="Octagon 44"/>
          <p:cNvSpPr/>
          <p:nvPr/>
        </p:nvSpPr>
        <p:spPr>
          <a:xfrm>
            <a:off x="4191000" y="42672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23</a:t>
            </a:r>
            <a:endParaRPr lang="en-GB" sz="1200" dirty="0"/>
          </a:p>
        </p:txBody>
      </p:sp>
      <p:sp>
        <p:nvSpPr>
          <p:cNvPr id="46" name="Octagon 45"/>
          <p:cNvSpPr/>
          <p:nvPr/>
        </p:nvSpPr>
        <p:spPr>
          <a:xfrm>
            <a:off x="4863852" y="42839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21</a:t>
            </a:r>
            <a:endParaRPr lang="en-GB" sz="1200" dirty="0"/>
          </a:p>
        </p:txBody>
      </p:sp>
      <p:sp>
        <p:nvSpPr>
          <p:cNvPr id="47" name="Octagon 46"/>
          <p:cNvSpPr/>
          <p:nvPr/>
        </p:nvSpPr>
        <p:spPr>
          <a:xfrm>
            <a:off x="5562600" y="4893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7</a:t>
            </a:r>
            <a:endParaRPr lang="en-GB" sz="1200" dirty="0"/>
          </a:p>
        </p:txBody>
      </p:sp>
      <p:sp>
        <p:nvSpPr>
          <p:cNvPr id="48" name="Octagon 47"/>
          <p:cNvSpPr/>
          <p:nvPr/>
        </p:nvSpPr>
        <p:spPr>
          <a:xfrm>
            <a:off x="6248400" y="44958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17</a:t>
            </a:r>
            <a:endParaRPr lang="en-GB" sz="1200" dirty="0"/>
          </a:p>
        </p:txBody>
      </p:sp>
      <p:sp>
        <p:nvSpPr>
          <p:cNvPr id="49" name="Octagon 48"/>
          <p:cNvSpPr/>
          <p:nvPr/>
        </p:nvSpPr>
        <p:spPr>
          <a:xfrm>
            <a:off x="6934200" y="44196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19</a:t>
            </a:r>
            <a:endParaRPr lang="en-GB" sz="1200" dirty="0"/>
          </a:p>
        </p:txBody>
      </p:sp>
      <p:sp>
        <p:nvSpPr>
          <p:cNvPr id="50" name="Octagon 49"/>
          <p:cNvSpPr/>
          <p:nvPr/>
        </p:nvSpPr>
        <p:spPr>
          <a:xfrm>
            <a:off x="7683252" y="4817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9</a:t>
            </a:r>
            <a:endParaRPr lang="en-GB" sz="1200" dirty="0"/>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13</a:t>
            </a:fld>
            <a:endParaRPr lang="en-GB" dirty="0">
              <a:solidFill>
                <a:schemeClr val="bg1"/>
              </a:solidFill>
            </a:endParaRPr>
          </a:p>
        </p:txBody>
      </p:sp>
      <p:sp>
        <p:nvSpPr>
          <p:cNvPr id="21" name="Octagon 20"/>
          <p:cNvSpPr/>
          <p:nvPr/>
        </p:nvSpPr>
        <p:spPr>
          <a:xfrm>
            <a:off x="2743200" y="41910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25</a:t>
            </a:r>
            <a:endParaRPr lang="en-GB" sz="1200" dirty="0"/>
          </a:p>
        </p:txBody>
      </p:sp>
      <p:sp>
        <p:nvSpPr>
          <p:cNvPr id="20" name="Text Box 7"/>
          <p:cNvSpPr txBox="1">
            <a:spLocks noChangeArrowheads="1"/>
          </p:cNvSpPr>
          <p:nvPr/>
        </p:nvSpPr>
        <p:spPr bwMode="auto">
          <a:xfrm>
            <a:off x="152400" y="457200"/>
            <a:ext cx="8763000" cy="1015663"/>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on the Awareness of branded fashion &amp; footwear stores in Kuwait. The highest Top of </a:t>
            </a:r>
            <a:r>
              <a:rPr kumimoji="1" lang="en-US" sz="1200" dirty="0" smtClean="0">
                <a:latin typeface="Calibri" pitchFamily="34" charset="0"/>
              </a:rPr>
              <a:t>mind</a:t>
            </a:r>
            <a:r>
              <a:rPr kumimoji="1" lang="en-US" sz="1200" dirty="0" smtClean="0">
                <a:latin typeface="Book Antiqua" pitchFamily="18" charset="0"/>
              </a:rPr>
              <a:t> recall is for </a:t>
            </a:r>
            <a:r>
              <a:rPr kumimoji="1" lang="en-US" sz="1200" dirty="0" err="1" smtClean="0">
                <a:latin typeface="Book Antiqua" pitchFamily="18" charset="0"/>
              </a:rPr>
              <a:t>Centerpoint</a:t>
            </a:r>
            <a:r>
              <a:rPr kumimoji="1" lang="en-US" sz="1200" dirty="0" smtClean="0">
                <a:latin typeface="Book Antiqua" pitchFamily="18" charset="0"/>
              </a:rPr>
              <a:t> (13%) followed by Max (12%), H&amp;M (9%), </a:t>
            </a:r>
            <a:r>
              <a:rPr kumimoji="1" lang="en-US" sz="1200" dirty="0" smtClean="0">
                <a:latin typeface="Book Antiqua" pitchFamily="18" charset="0"/>
              </a:rPr>
              <a:t>Nasser Sports(8%) </a:t>
            </a:r>
            <a:r>
              <a:rPr kumimoji="1" lang="en-US" sz="1200" dirty="0" smtClean="0">
                <a:latin typeface="Book Antiqua" pitchFamily="18" charset="0"/>
              </a:rPr>
              <a:t>(</a:t>
            </a:r>
            <a:r>
              <a:rPr kumimoji="1" lang="en-US" sz="1200" dirty="0" smtClean="0">
                <a:latin typeface="Book Antiqua" pitchFamily="18" charset="0"/>
              </a:rPr>
              <a:t>Fourth  </a:t>
            </a:r>
            <a:r>
              <a:rPr kumimoji="1" lang="en-US" sz="1200" dirty="0" smtClean="0">
                <a:latin typeface="Book Antiqua" pitchFamily="18" charset="0"/>
              </a:rPr>
              <a:t>in the order).</a:t>
            </a: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Including “Other Mentions” the Total Spontaneous Awareness increased for </a:t>
            </a:r>
            <a:r>
              <a:rPr kumimoji="1" lang="en-US" sz="1200" dirty="0" err="1" smtClean="0">
                <a:latin typeface="Book Antiqua" pitchFamily="18" charset="0"/>
              </a:rPr>
              <a:t>Centerpoint</a:t>
            </a:r>
            <a:r>
              <a:rPr kumimoji="1" lang="en-US" sz="1200" dirty="0" smtClean="0">
                <a:latin typeface="Book Antiqua" pitchFamily="18" charset="0"/>
              </a:rPr>
              <a:t> (40%) Max (36%),  H&amp;M (25%), Zara(12%) and Nasser Sports Center (</a:t>
            </a:r>
            <a:r>
              <a:rPr kumimoji="1" lang="en-US" sz="1200" dirty="0" smtClean="0">
                <a:latin typeface="Book Antiqua" pitchFamily="18" charset="0"/>
              </a:rPr>
              <a:t>25%).   </a:t>
            </a:r>
            <a:endParaRPr kumimoji="1" lang="en-US" sz="1200" dirty="0">
              <a:latin typeface="Book Antiqua" pitchFamily="18" charset="0"/>
              <a:cs typeface="Arial" charset="0"/>
            </a:endParaRPr>
          </a:p>
        </p:txBody>
      </p:sp>
      <p:sp>
        <p:nvSpPr>
          <p:cNvPr id="19" name="Octagon 18"/>
          <p:cNvSpPr/>
          <p:nvPr/>
        </p:nvSpPr>
        <p:spPr>
          <a:xfrm>
            <a:off x="8369052" y="51054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pic>
        <p:nvPicPr>
          <p:cNvPr id="5405" name="Picture 285"/>
          <p:cNvPicPr>
            <a:picLocks noChangeAspect="1" noChangeArrowheads="1"/>
          </p:cNvPicPr>
          <p:nvPr/>
        </p:nvPicPr>
        <p:blipFill>
          <a:blip r:embed="rId4" cstate="print"/>
          <a:srcRect/>
          <a:stretch>
            <a:fillRect/>
          </a:stretch>
        </p:blipFill>
        <p:spPr bwMode="auto">
          <a:xfrm>
            <a:off x="6705600" y="1828799"/>
            <a:ext cx="1828800" cy="2057401"/>
          </a:xfrm>
          <a:prstGeom prst="rect">
            <a:avLst/>
          </a:prstGeom>
          <a:noFill/>
          <a:ln w="9525">
            <a:noFill/>
            <a:miter lim="800000"/>
            <a:headEnd/>
            <a:tailEnd/>
          </a:ln>
          <a:effectLst/>
        </p:spPr>
      </p:pic>
      <p:sp>
        <p:nvSpPr>
          <p:cNvPr id="22" name="TextBox 21"/>
          <p:cNvSpPr txBox="1"/>
          <p:nvPr/>
        </p:nvSpPr>
        <p:spPr>
          <a:xfrm>
            <a:off x="7570445" y="1825823"/>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382319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3"/>
          <p:cNvGraphicFramePr>
            <a:graphicFrameLocks noChangeAspect="1"/>
          </p:cNvGraphicFramePr>
          <p:nvPr>
            <p:extLst>
              <p:ext uri="{D42A27DB-BD31-4B8C-83A1-F6EECF244321}">
                <p14:modId xmlns="" xmlns:p14="http://schemas.microsoft.com/office/powerpoint/2010/main" val="2463759125"/>
              </p:ext>
            </p:extLst>
          </p:nvPr>
        </p:nvGraphicFramePr>
        <p:xfrm>
          <a:off x="122237" y="1641177"/>
          <a:ext cx="8945563" cy="4956175"/>
        </p:xfrm>
        <a:graphic>
          <a:graphicData uri="http://schemas.openxmlformats.org/presentationml/2006/ole">
            <p:oleObj spid="_x0000_s189442" name="Chart" r:id="rId3" imgW="8229600" imgH="4581490" progId="MSGraph.Chart.8">
              <p:embed followColorScheme="full"/>
            </p:oleObj>
          </a:graphicData>
        </a:graphic>
      </p:graphicFrame>
      <p:sp>
        <p:nvSpPr>
          <p:cNvPr id="3" name="Text Box 3"/>
          <p:cNvSpPr txBox="1">
            <a:spLocks noChangeArrowheads="1"/>
          </p:cNvSpPr>
          <p:nvPr/>
        </p:nvSpPr>
        <p:spPr bwMode="auto">
          <a:xfrm>
            <a:off x="179388" y="131763"/>
            <a:ext cx="87137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a:solidFill>
                  <a:srgbClr val="000099"/>
                </a:solidFill>
                <a:latin typeface="Calibri" pitchFamily="34" charset="0"/>
              </a:rPr>
              <a:t>Awareness </a:t>
            </a:r>
            <a:r>
              <a:rPr lang="en-US" altLang="en-US" sz="1600" b="1" dirty="0" smtClean="0">
                <a:solidFill>
                  <a:srgbClr val="000099"/>
                </a:solidFill>
                <a:latin typeface="Calibri" pitchFamily="34" charset="0"/>
              </a:rPr>
              <a:t>of Branded Fashion &amp; Footwear Stores (Spontaneous Awareness) </a:t>
            </a:r>
            <a:endParaRPr lang="en-US" altLang="en-US" sz="1400" b="1" dirty="0">
              <a:solidFill>
                <a:srgbClr val="000099"/>
              </a:solidFill>
              <a:latin typeface="Calibri" pitchFamily="34" charset="0"/>
            </a:endParaRPr>
          </a:p>
          <a:p>
            <a:pPr eaLnBrk="1" hangingPunct="1"/>
            <a:r>
              <a:rPr lang="en-US" altLang="en-US" sz="1400" b="1" dirty="0">
                <a:solidFill>
                  <a:srgbClr val="A50021"/>
                </a:solidFill>
                <a:latin typeface="Calibri" pitchFamily="34" charset="0"/>
              </a:rPr>
              <a:t>By Total Sample</a:t>
            </a:r>
          </a:p>
        </p:txBody>
      </p:sp>
      <p:sp>
        <p:nvSpPr>
          <p:cNvPr id="4"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sp>
        <p:nvSpPr>
          <p:cNvPr id="12" name="TextBox 26"/>
          <p:cNvSpPr txBox="1">
            <a:spLocks noChangeArrowheads="1"/>
          </p:cNvSpPr>
          <p:nvPr/>
        </p:nvSpPr>
        <p:spPr bwMode="auto">
          <a:xfrm>
            <a:off x="158750" y="1454745"/>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41" name="Octagon 40"/>
          <p:cNvSpPr/>
          <p:nvPr/>
        </p:nvSpPr>
        <p:spPr>
          <a:xfrm>
            <a:off x="685800" y="4817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14</a:t>
            </a:r>
            <a:endParaRPr lang="en-GB" sz="1200" dirty="0"/>
          </a:p>
        </p:txBody>
      </p:sp>
      <p:sp>
        <p:nvSpPr>
          <p:cNvPr id="42" name="Octagon 41"/>
          <p:cNvSpPr/>
          <p:nvPr/>
        </p:nvSpPr>
        <p:spPr>
          <a:xfrm>
            <a:off x="1358652"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5</a:t>
            </a:r>
            <a:endParaRPr lang="en-GB" sz="1200" dirty="0"/>
          </a:p>
        </p:txBody>
      </p:sp>
      <p:sp>
        <p:nvSpPr>
          <p:cNvPr id="43" name="Octagon 42"/>
          <p:cNvSpPr/>
          <p:nvPr/>
        </p:nvSpPr>
        <p:spPr>
          <a:xfrm>
            <a:off x="2057400"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3</a:t>
            </a:r>
            <a:endParaRPr lang="en-GB" sz="1200" dirty="0"/>
          </a:p>
        </p:txBody>
      </p:sp>
      <p:sp>
        <p:nvSpPr>
          <p:cNvPr id="44" name="Octagon 43"/>
          <p:cNvSpPr/>
          <p:nvPr/>
        </p:nvSpPr>
        <p:spPr>
          <a:xfrm>
            <a:off x="3492252" y="52578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3</a:t>
            </a:r>
            <a:endParaRPr lang="en-GB" sz="1200" dirty="0"/>
          </a:p>
        </p:txBody>
      </p:sp>
      <p:sp>
        <p:nvSpPr>
          <p:cNvPr id="45" name="Octagon 44"/>
          <p:cNvSpPr/>
          <p:nvPr/>
        </p:nvSpPr>
        <p:spPr>
          <a:xfrm>
            <a:off x="4191000"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3</a:t>
            </a:r>
            <a:endParaRPr lang="en-GB" sz="1200" dirty="0"/>
          </a:p>
        </p:txBody>
      </p:sp>
      <p:sp>
        <p:nvSpPr>
          <p:cNvPr id="46" name="Octagon 45"/>
          <p:cNvSpPr/>
          <p:nvPr/>
        </p:nvSpPr>
        <p:spPr>
          <a:xfrm>
            <a:off x="4876800"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sp>
        <p:nvSpPr>
          <p:cNvPr id="47" name="Octagon 46"/>
          <p:cNvSpPr/>
          <p:nvPr/>
        </p:nvSpPr>
        <p:spPr>
          <a:xfrm>
            <a:off x="5562600"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sp>
        <p:nvSpPr>
          <p:cNvPr id="48" name="Octagon 47"/>
          <p:cNvSpPr/>
          <p:nvPr/>
        </p:nvSpPr>
        <p:spPr>
          <a:xfrm>
            <a:off x="6248400"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sp>
        <p:nvSpPr>
          <p:cNvPr id="49" name="Octagon 48"/>
          <p:cNvSpPr/>
          <p:nvPr/>
        </p:nvSpPr>
        <p:spPr>
          <a:xfrm>
            <a:off x="6934200"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50" name="Octagon 49"/>
          <p:cNvSpPr/>
          <p:nvPr/>
        </p:nvSpPr>
        <p:spPr>
          <a:xfrm>
            <a:off x="76832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14</a:t>
            </a:fld>
            <a:endParaRPr lang="en-GB" dirty="0">
              <a:solidFill>
                <a:schemeClr val="bg1"/>
              </a:solidFill>
            </a:endParaRPr>
          </a:p>
        </p:txBody>
      </p:sp>
      <p:sp>
        <p:nvSpPr>
          <p:cNvPr id="21" name="Octagon 20"/>
          <p:cNvSpPr/>
          <p:nvPr/>
        </p:nvSpPr>
        <p:spPr>
          <a:xfrm>
            <a:off x="2819400"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3</a:t>
            </a:r>
            <a:endParaRPr lang="en-GB" sz="1200" dirty="0"/>
          </a:p>
        </p:txBody>
      </p:sp>
      <p:sp>
        <p:nvSpPr>
          <p:cNvPr id="19" name="Octagon 18"/>
          <p:cNvSpPr/>
          <p:nvPr/>
        </p:nvSpPr>
        <p:spPr>
          <a:xfrm>
            <a:off x="8369052" y="52578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22" name="Text Box 12"/>
          <p:cNvSpPr txBox="1">
            <a:spLocks noChangeArrowheads="1"/>
          </p:cNvSpPr>
          <p:nvPr/>
        </p:nvSpPr>
        <p:spPr bwMode="auto">
          <a:xfrm>
            <a:off x="8153400" y="381000"/>
            <a:ext cx="9906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400" b="1" i="1" dirty="0" smtClean="0">
                <a:solidFill>
                  <a:srgbClr val="C00000"/>
                </a:solidFill>
              </a:rPr>
              <a:t>(Cont’d)</a:t>
            </a:r>
            <a:endParaRPr lang="en-US" altLang="en-US" sz="1400" b="1" i="1" dirty="0">
              <a:solidFill>
                <a:srgbClr val="C00000"/>
              </a:solidFill>
            </a:endParaRPr>
          </a:p>
        </p:txBody>
      </p:sp>
      <p:sp>
        <p:nvSpPr>
          <p:cNvPr id="23" name="Text Box 7"/>
          <p:cNvSpPr txBox="1">
            <a:spLocks noChangeArrowheads="1"/>
          </p:cNvSpPr>
          <p:nvPr/>
        </p:nvSpPr>
        <p:spPr bwMode="auto">
          <a:xfrm>
            <a:off x="152400" y="457200"/>
            <a:ext cx="8763000" cy="1015663"/>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on the Awareness of branded fashion &amp; footwear stores in Kuwait. The highest Top of </a:t>
            </a:r>
            <a:r>
              <a:rPr kumimoji="1" lang="en-US" sz="1200" dirty="0" smtClean="0">
                <a:latin typeface="Calibri" pitchFamily="34" charset="0"/>
              </a:rPr>
              <a:t>mind</a:t>
            </a:r>
            <a:r>
              <a:rPr kumimoji="1" lang="en-US" sz="1200" dirty="0" smtClean="0">
                <a:latin typeface="Book Antiqua" pitchFamily="18" charset="0"/>
              </a:rPr>
              <a:t> recall is for </a:t>
            </a:r>
            <a:r>
              <a:rPr kumimoji="1" lang="en-US" sz="1200" dirty="0" err="1" smtClean="0">
                <a:latin typeface="Book Antiqua" pitchFamily="18" charset="0"/>
              </a:rPr>
              <a:t>Centerpoint</a:t>
            </a:r>
            <a:r>
              <a:rPr kumimoji="1" lang="en-US" sz="1200" dirty="0" smtClean="0">
                <a:latin typeface="Book Antiqua" pitchFamily="18" charset="0"/>
              </a:rPr>
              <a:t> (13%) followed by Max (12%), H&amp;M (9%), </a:t>
            </a:r>
            <a:r>
              <a:rPr kumimoji="1" lang="en-US" sz="1200" dirty="0" smtClean="0">
                <a:latin typeface="Book Antiqua" pitchFamily="18" charset="0"/>
              </a:rPr>
              <a:t>Nasser Sports(8%) </a:t>
            </a:r>
            <a:r>
              <a:rPr kumimoji="1" lang="en-US" sz="1200" dirty="0" smtClean="0">
                <a:latin typeface="Book Antiqua" pitchFamily="18" charset="0"/>
              </a:rPr>
              <a:t>(</a:t>
            </a:r>
            <a:r>
              <a:rPr kumimoji="1" lang="en-US" sz="1200" dirty="0" smtClean="0">
                <a:latin typeface="Book Antiqua" pitchFamily="18" charset="0"/>
              </a:rPr>
              <a:t>Fourth  </a:t>
            </a:r>
            <a:r>
              <a:rPr kumimoji="1" lang="en-US" sz="1200" dirty="0" smtClean="0">
                <a:latin typeface="Book Antiqua" pitchFamily="18" charset="0"/>
              </a:rPr>
              <a:t>in the order).</a:t>
            </a: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Including “Other Mentions” the Total Spontaneous Awareness increased for </a:t>
            </a:r>
            <a:r>
              <a:rPr kumimoji="1" lang="en-US" sz="1200" dirty="0" err="1" smtClean="0">
                <a:latin typeface="Book Antiqua" pitchFamily="18" charset="0"/>
              </a:rPr>
              <a:t>Centerpoint</a:t>
            </a:r>
            <a:r>
              <a:rPr kumimoji="1" lang="en-US" sz="1200" dirty="0" smtClean="0">
                <a:latin typeface="Book Antiqua" pitchFamily="18" charset="0"/>
              </a:rPr>
              <a:t> (40%) Max (36%),  H&amp;M (25%), Zara(12%) and Nasser Sports Center (</a:t>
            </a:r>
            <a:r>
              <a:rPr kumimoji="1" lang="en-US" sz="1200" dirty="0" smtClean="0">
                <a:latin typeface="Book Antiqua" pitchFamily="18" charset="0"/>
              </a:rPr>
              <a:t>25%).   </a:t>
            </a:r>
            <a:endParaRPr kumimoji="1" lang="en-US" sz="1200" dirty="0">
              <a:latin typeface="Book Antiqua" pitchFamily="18" charset="0"/>
              <a:cs typeface="Arial" charset="0"/>
            </a:endParaRPr>
          </a:p>
        </p:txBody>
      </p:sp>
    </p:spTree>
    <p:extLst>
      <p:ext uri="{BB962C8B-B14F-4D97-AF65-F5344CB8AC3E}">
        <p14:creationId xmlns="" xmlns:p14="http://schemas.microsoft.com/office/powerpoint/2010/main" val="382319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3"/>
          <p:cNvGraphicFramePr>
            <a:graphicFrameLocks noChangeAspect="1"/>
          </p:cNvGraphicFramePr>
          <p:nvPr>
            <p:extLst>
              <p:ext uri="{D42A27DB-BD31-4B8C-83A1-F6EECF244321}">
                <p14:modId xmlns="" xmlns:p14="http://schemas.microsoft.com/office/powerpoint/2010/main" val="2463759125"/>
              </p:ext>
            </p:extLst>
          </p:nvPr>
        </p:nvGraphicFramePr>
        <p:xfrm>
          <a:off x="152400" y="1641177"/>
          <a:ext cx="8945563" cy="4956175"/>
        </p:xfrm>
        <a:graphic>
          <a:graphicData uri="http://schemas.openxmlformats.org/presentationml/2006/ole">
            <p:oleObj spid="_x0000_s190466" name="Chart" r:id="rId3" imgW="8229600" imgH="4581490" progId="MSGraph.Chart.8">
              <p:embed followColorScheme="full"/>
            </p:oleObj>
          </a:graphicData>
        </a:graphic>
      </p:graphicFrame>
      <p:sp>
        <p:nvSpPr>
          <p:cNvPr id="3" name="Text Box 3"/>
          <p:cNvSpPr txBox="1">
            <a:spLocks noChangeArrowheads="1"/>
          </p:cNvSpPr>
          <p:nvPr/>
        </p:nvSpPr>
        <p:spPr bwMode="auto">
          <a:xfrm>
            <a:off x="179388" y="131763"/>
            <a:ext cx="87137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a:solidFill>
                  <a:srgbClr val="000099"/>
                </a:solidFill>
                <a:latin typeface="Calibri" pitchFamily="34" charset="0"/>
              </a:rPr>
              <a:t>Awareness </a:t>
            </a:r>
            <a:r>
              <a:rPr lang="en-US" altLang="en-US" sz="1600" b="1" dirty="0" smtClean="0">
                <a:solidFill>
                  <a:srgbClr val="000099"/>
                </a:solidFill>
                <a:latin typeface="Calibri" pitchFamily="34" charset="0"/>
              </a:rPr>
              <a:t>of Branded Fashion &amp; Footwear Stores (Spontaneous Awareness) </a:t>
            </a:r>
            <a:endParaRPr lang="en-US" altLang="en-US" sz="1400" b="1" dirty="0">
              <a:solidFill>
                <a:srgbClr val="000099"/>
              </a:solidFill>
              <a:latin typeface="Calibri" pitchFamily="34" charset="0"/>
            </a:endParaRPr>
          </a:p>
          <a:p>
            <a:pPr eaLnBrk="1" hangingPunct="1"/>
            <a:r>
              <a:rPr lang="en-US" altLang="en-US" sz="1400" b="1" dirty="0">
                <a:solidFill>
                  <a:srgbClr val="A50021"/>
                </a:solidFill>
                <a:latin typeface="Calibri" pitchFamily="34" charset="0"/>
              </a:rPr>
              <a:t>By Total Sample</a:t>
            </a:r>
          </a:p>
        </p:txBody>
      </p:sp>
      <p:sp>
        <p:nvSpPr>
          <p:cNvPr id="4"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sp>
        <p:nvSpPr>
          <p:cNvPr id="12" name="TextBox 26"/>
          <p:cNvSpPr txBox="1">
            <a:spLocks noChangeArrowheads="1"/>
          </p:cNvSpPr>
          <p:nvPr/>
        </p:nvSpPr>
        <p:spPr bwMode="auto">
          <a:xfrm>
            <a:off x="158750" y="1454745"/>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41" name="Octagon 40"/>
          <p:cNvSpPr/>
          <p:nvPr/>
        </p:nvSpPr>
        <p:spPr>
          <a:xfrm>
            <a:off x="685800"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sp>
        <p:nvSpPr>
          <p:cNvPr id="42" name="Octagon 41"/>
          <p:cNvSpPr/>
          <p:nvPr/>
        </p:nvSpPr>
        <p:spPr>
          <a:xfrm>
            <a:off x="1511052"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sp>
        <p:nvSpPr>
          <p:cNvPr id="43" name="Octagon 42"/>
          <p:cNvSpPr/>
          <p:nvPr/>
        </p:nvSpPr>
        <p:spPr>
          <a:xfrm>
            <a:off x="2273052"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2</a:t>
            </a:r>
            <a:endParaRPr lang="en-GB" sz="1200" dirty="0"/>
          </a:p>
        </p:txBody>
      </p:sp>
      <p:sp>
        <p:nvSpPr>
          <p:cNvPr id="44" name="Octagon 43"/>
          <p:cNvSpPr/>
          <p:nvPr/>
        </p:nvSpPr>
        <p:spPr>
          <a:xfrm>
            <a:off x="3797052" y="5257800"/>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45" name="Octagon 44"/>
          <p:cNvSpPr/>
          <p:nvPr/>
        </p:nvSpPr>
        <p:spPr>
          <a:xfrm>
            <a:off x="45590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46" name="Octagon 45"/>
          <p:cNvSpPr/>
          <p:nvPr/>
        </p:nvSpPr>
        <p:spPr>
          <a:xfrm>
            <a:off x="53210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47" name="Octagon 46"/>
          <p:cNvSpPr/>
          <p:nvPr/>
        </p:nvSpPr>
        <p:spPr>
          <a:xfrm>
            <a:off x="60830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48" name="Octagon 47"/>
          <p:cNvSpPr/>
          <p:nvPr/>
        </p:nvSpPr>
        <p:spPr>
          <a:xfrm>
            <a:off x="68450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49" name="Octagon 48"/>
          <p:cNvSpPr/>
          <p:nvPr/>
        </p:nvSpPr>
        <p:spPr>
          <a:xfrm>
            <a:off x="76070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50" name="Octagon 49"/>
          <p:cNvSpPr/>
          <p:nvPr/>
        </p:nvSpPr>
        <p:spPr>
          <a:xfrm>
            <a:off x="8369052" y="52745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15</a:t>
            </a:fld>
            <a:endParaRPr lang="en-GB" dirty="0">
              <a:solidFill>
                <a:schemeClr val="bg1"/>
              </a:solidFill>
            </a:endParaRPr>
          </a:p>
        </p:txBody>
      </p:sp>
      <p:sp>
        <p:nvSpPr>
          <p:cNvPr id="21" name="Octagon 20"/>
          <p:cNvSpPr/>
          <p:nvPr/>
        </p:nvSpPr>
        <p:spPr>
          <a:xfrm>
            <a:off x="3111252" y="5198368"/>
            <a:ext cx="393948" cy="288032"/>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200" dirty="0" smtClean="0"/>
              <a:t>1</a:t>
            </a:r>
            <a:endParaRPr lang="en-GB" sz="1200" dirty="0"/>
          </a:p>
        </p:txBody>
      </p:sp>
      <p:sp>
        <p:nvSpPr>
          <p:cNvPr id="22" name="Text Box 12"/>
          <p:cNvSpPr txBox="1">
            <a:spLocks noChangeArrowheads="1"/>
          </p:cNvSpPr>
          <p:nvPr/>
        </p:nvSpPr>
        <p:spPr bwMode="auto">
          <a:xfrm>
            <a:off x="8153400" y="381000"/>
            <a:ext cx="9906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400" b="1" i="1" dirty="0" smtClean="0">
                <a:solidFill>
                  <a:srgbClr val="C00000"/>
                </a:solidFill>
              </a:rPr>
              <a:t>(Cont’d)</a:t>
            </a:r>
            <a:endParaRPr lang="en-US" altLang="en-US" sz="1400" b="1" i="1" dirty="0">
              <a:solidFill>
                <a:srgbClr val="C00000"/>
              </a:solidFill>
            </a:endParaRPr>
          </a:p>
        </p:txBody>
      </p:sp>
      <p:sp>
        <p:nvSpPr>
          <p:cNvPr id="23" name="Text Box 7"/>
          <p:cNvSpPr txBox="1">
            <a:spLocks noChangeArrowheads="1"/>
          </p:cNvSpPr>
          <p:nvPr/>
        </p:nvSpPr>
        <p:spPr bwMode="auto">
          <a:xfrm>
            <a:off x="152400" y="457200"/>
            <a:ext cx="8763000" cy="1015663"/>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on the Awareness of branded fashion &amp; footwear stores in Kuwait. The highest Top of </a:t>
            </a:r>
            <a:r>
              <a:rPr kumimoji="1" lang="en-US" sz="1200" dirty="0" smtClean="0">
                <a:latin typeface="Calibri" pitchFamily="34" charset="0"/>
              </a:rPr>
              <a:t>mind</a:t>
            </a:r>
            <a:r>
              <a:rPr kumimoji="1" lang="en-US" sz="1200" dirty="0" smtClean="0">
                <a:latin typeface="Book Antiqua" pitchFamily="18" charset="0"/>
              </a:rPr>
              <a:t> recall is for </a:t>
            </a:r>
            <a:r>
              <a:rPr kumimoji="1" lang="en-US" sz="1200" dirty="0" err="1" smtClean="0">
                <a:latin typeface="Book Antiqua" pitchFamily="18" charset="0"/>
              </a:rPr>
              <a:t>Centerpoint</a:t>
            </a:r>
            <a:r>
              <a:rPr kumimoji="1" lang="en-US" sz="1200" dirty="0" smtClean="0">
                <a:latin typeface="Book Antiqua" pitchFamily="18" charset="0"/>
              </a:rPr>
              <a:t> (13%) followed by Max (12%), H&amp;M (9%), </a:t>
            </a:r>
            <a:r>
              <a:rPr kumimoji="1" lang="en-US" sz="1200" dirty="0" smtClean="0">
                <a:latin typeface="Book Antiqua" pitchFamily="18" charset="0"/>
              </a:rPr>
              <a:t>Nasser Sports(8%) </a:t>
            </a:r>
            <a:r>
              <a:rPr kumimoji="1" lang="en-US" sz="1200" dirty="0" smtClean="0">
                <a:latin typeface="Book Antiqua" pitchFamily="18" charset="0"/>
              </a:rPr>
              <a:t>(</a:t>
            </a:r>
            <a:r>
              <a:rPr kumimoji="1" lang="en-US" sz="1200" dirty="0" smtClean="0">
                <a:latin typeface="Book Antiqua" pitchFamily="18" charset="0"/>
              </a:rPr>
              <a:t>Fourth  </a:t>
            </a:r>
            <a:r>
              <a:rPr kumimoji="1" lang="en-US" sz="1200" dirty="0" smtClean="0">
                <a:latin typeface="Book Antiqua" pitchFamily="18" charset="0"/>
              </a:rPr>
              <a:t>in the order).</a:t>
            </a: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Including “Other Mentions” the Total Spontaneous Awareness increased for </a:t>
            </a:r>
            <a:r>
              <a:rPr kumimoji="1" lang="en-US" sz="1200" dirty="0" err="1" smtClean="0">
                <a:latin typeface="Book Antiqua" pitchFamily="18" charset="0"/>
              </a:rPr>
              <a:t>Centerpoint</a:t>
            </a:r>
            <a:r>
              <a:rPr kumimoji="1" lang="en-US" sz="1200" dirty="0" smtClean="0">
                <a:latin typeface="Book Antiqua" pitchFamily="18" charset="0"/>
              </a:rPr>
              <a:t> (40%) Max (36%),  H&amp;M (25%), Zara(12%) and Nasser Sports Center (</a:t>
            </a:r>
            <a:r>
              <a:rPr kumimoji="1" lang="en-US" sz="1200" dirty="0" smtClean="0">
                <a:latin typeface="Book Antiqua" pitchFamily="18" charset="0"/>
              </a:rPr>
              <a:t>25%).   </a:t>
            </a:r>
            <a:endParaRPr kumimoji="1" lang="en-US" sz="1200" dirty="0">
              <a:latin typeface="Book Antiqua" pitchFamily="18" charset="0"/>
              <a:cs typeface="Arial" charset="0"/>
            </a:endParaRPr>
          </a:p>
        </p:txBody>
      </p:sp>
    </p:spTree>
    <p:extLst>
      <p:ext uri="{BB962C8B-B14F-4D97-AF65-F5344CB8AC3E}">
        <p14:creationId xmlns="" xmlns:p14="http://schemas.microsoft.com/office/powerpoint/2010/main" val="382319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79388" y="131763"/>
            <a:ext cx="87137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Total Spontaneous Awareness of Branded Fashion &amp; Footwear Stores  </a:t>
            </a:r>
            <a:endParaRPr lang="en-US" altLang="en-US" sz="1400" b="1" dirty="0">
              <a:solidFill>
                <a:srgbClr val="000099"/>
              </a:solidFill>
              <a:latin typeface="Calibri" pitchFamily="34" charset="0"/>
            </a:endParaRPr>
          </a:p>
          <a:p>
            <a:pPr eaLnBrk="1" hangingPunct="1"/>
            <a:r>
              <a:rPr lang="en-US" altLang="en-US" sz="1400" b="1" dirty="0">
                <a:solidFill>
                  <a:srgbClr val="A50021"/>
                </a:solidFill>
                <a:latin typeface="Calibri" pitchFamily="34" charset="0"/>
              </a:rPr>
              <a:t>By Total </a:t>
            </a:r>
            <a:r>
              <a:rPr lang="en-US" altLang="en-US" sz="1400" b="1" dirty="0" smtClean="0">
                <a:solidFill>
                  <a:srgbClr val="A50021"/>
                </a:solidFill>
                <a:latin typeface="Calibri" pitchFamily="34" charset="0"/>
              </a:rPr>
              <a:t>Sample &amp; Nationality</a:t>
            </a:r>
            <a:endParaRPr lang="en-US" altLang="en-US" sz="1400" b="1" dirty="0">
              <a:solidFill>
                <a:srgbClr val="A50021"/>
              </a:solidFill>
              <a:latin typeface="Calibri" pitchFamily="34" charset="0"/>
            </a:endParaRPr>
          </a:p>
        </p:txBody>
      </p:sp>
      <p:sp>
        <p:nvSpPr>
          <p:cNvPr id="4"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sp>
        <p:nvSpPr>
          <p:cNvPr id="12" name="TextBox 26"/>
          <p:cNvSpPr txBox="1">
            <a:spLocks noChangeArrowheads="1"/>
          </p:cNvSpPr>
          <p:nvPr/>
        </p:nvSpPr>
        <p:spPr bwMode="auto">
          <a:xfrm>
            <a:off x="35496" y="1454745"/>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graphicFrame>
        <p:nvGraphicFramePr>
          <p:cNvPr id="5" name="Object 4"/>
          <p:cNvGraphicFramePr>
            <a:graphicFrameLocks noChangeAspect="1"/>
          </p:cNvGraphicFramePr>
          <p:nvPr>
            <p:extLst>
              <p:ext uri="{D42A27DB-BD31-4B8C-83A1-F6EECF244321}">
                <p14:modId xmlns="" xmlns:p14="http://schemas.microsoft.com/office/powerpoint/2010/main" val="4021940425"/>
              </p:ext>
            </p:extLst>
          </p:nvPr>
        </p:nvGraphicFramePr>
        <p:xfrm>
          <a:off x="66675" y="1571625"/>
          <a:ext cx="8915400" cy="4791075"/>
        </p:xfrm>
        <a:graphic>
          <a:graphicData uri="http://schemas.openxmlformats.org/presentationml/2006/ole">
            <p:oleObj spid="_x0000_s127065" name="Chart" r:id="rId3" imgW="8334424" imgH="4476848" progId="MSGraph.Chart.8">
              <p:embed followColorScheme="full"/>
            </p:oleObj>
          </a:graphicData>
        </a:graphic>
      </p:graphicFrame>
      <p:sp>
        <p:nvSpPr>
          <p:cNvPr id="6" name="Text Box 7"/>
          <p:cNvSpPr txBox="1">
            <a:spLocks noChangeArrowheads="1"/>
          </p:cNvSpPr>
          <p:nvPr/>
        </p:nvSpPr>
        <p:spPr bwMode="auto">
          <a:xfrm>
            <a:off x="152400" y="665163"/>
            <a:ext cx="8763000" cy="661720"/>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Further, analyzing  the Spontaneous awareness by nationality, its is observed for Nasser Sports the spontaneous awareness is higher among Arab Expats (37%) along with </a:t>
            </a:r>
            <a:r>
              <a:rPr kumimoji="1" lang="en-US" sz="1200" dirty="0" err="1" smtClean="0">
                <a:latin typeface="Book Antiqua" pitchFamily="18" charset="0"/>
              </a:rPr>
              <a:t>Centerpoint</a:t>
            </a:r>
            <a:r>
              <a:rPr kumimoji="1" lang="en-US" sz="1200" dirty="0" smtClean="0">
                <a:latin typeface="Book Antiqua" pitchFamily="18" charset="0"/>
              </a:rPr>
              <a:t> and Max. For H&amp;M spontaneous awareness is high among Kuwaitis.   </a:t>
            </a:r>
          </a:p>
        </p:txBody>
      </p:sp>
      <p:sp>
        <p:nvSpPr>
          <p:cNvPr id="2" name="Slide Number Placeholder 1"/>
          <p:cNvSpPr>
            <a:spLocks noGrp="1"/>
          </p:cNvSpPr>
          <p:nvPr>
            <p:ph type="sldNum" sz="quarter" idx="12"/>
          </p:nvPr>
        </p:nvSpPr>
        <p:spPr>
          <a:xfrm>
            <a:off x="6934200" y="6629400"/>
            <a:ext cx="2133600" cy="244475"/>
          </a:xfrm>
        </p:spPr>
        <p:txBody>
          <a:bodyPr/>
          <a:lstStyle/>
          <a:p>
            <a:fld id="{0BA33941-609D-495C-9701-7F9ED25D8032}" type="slidenum">
              <a:rPr lang="en-GB" smtClean="0">
                <a:solidFill>
                  <a:schemeClr val="bg1"/>
                </a:solidFill>
              </a:rPr>
              <a:pPr/>
              <a:t>16</a:t>
            </a:fld>
            <a:endParaRPr lang="en-GB" dirty="0">
              <a:solidFill>
                <a:schemeClr val="bg1"/>
              </a:solidFill>
            </a:endParaRPr>
          </a:p>
        </p:txBody>
      </p:sp>
      <p:pic>
        <p:nvPicPr>
          <p:cNvPr id="127066" name="Picture 90"/>
          <p:cNvPicPr>
            <a:picLocks noChangeAspect="1" noChangeArrowheads="1"/>
          </p:cNvPicPr>
          <p:nvPr/>
        </p:nvPicPr>
        <p:blipFill>
          <a:blip r:embed="rId4" cstate="print"/>
          <a:srcRect/>
          <a:stretch>
            <a:fillRect/>
          </a:stretch>
        </p:blipFill>
        <p:spPr bwMode="auto">
          <a:xfrm>
            <a:off x="5638800" y="1676400"/>
            <a:ext cx="3286125" cy="1752600"/>
          </a:xfrm>
          <a:prstGeom prst="rect">
            <a:avLst/>
          </a:prstGeom>
          <a:noFill/>
          <a:ln w="9525">
            <a:noFill/>
            <a:miter lim="800000"/>
            <a:headEnd/>
            <a:tailEnd/>
          </a:ln>
          <a:effectLst/>
        </p:spPr>
      </p:pic>
      <p:sp>
        <p:nvSpPr>
          <p:cNvPr id="9" name="TextBox 8"/>
          <p:cNvSpPr txBox="1"/>
          <p:nvPr/>
        </p:nvSpPr>
        <p:spPr>
          <a:xfrm>
            <a:off x="7010400" y="156719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98820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79388" y="131763"/>
            <a:ext cx="87137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Total Awareness of Branded Fashion &amp; Footwear Stores (After Aiding) </a:t>
            </a:r>
            <a:endParaRPr lang="en-US" altLang="en-US" sz="1400" b="1" dirty="0">
              <a:solidFill>
                <a:srgbClr val="000099"/>
              </a:solidFill>
              <a:latin typeface="Calibri" pitchFamily="34" charset="0"/>
            </a:endParaRPr>
          </a:p>
          <a:p>
            <a:pPr eaLnBrk="1" hangingPunct="1"/>
            <a:r>
              <a:rPr lang="en-US" altLang="en-US" sz="1400" b="1" dirty="0">
                <a:solidFill>
                  <a:srgbClr val="A50021"/>
                </a:solidFill>
                <a:latin typeface="Calibri" pitchFamily="34" charset="0"/>
              </a:rPr>
              <a:t>By Total </a:t>
            </a:r>
            <a:r>
              <a:rPr lang="en-US" altLang="en-US" sz="1400" b="1" dirty="0" smtClean="0">
                <a:solidFill>
                  <a:srgbClr val="A50021"/>
                </a:solidFill>
                <a:latin typeface="Calibri" pitchFamily="34" charset="0"/>
              </a:rPr>
              <a:t>Sample &amp; Nationality</a:t>
            </a:r>
            <a:endParaRPr lang="en-US" altLang="en-US" sz="1400" b="1" dirty="0">
              <a:solidFill>
                <a:srgbClr val="A50021"/>
              </a:solidFill>
              <a:latin typeface="Calibri" pitchFamily="34" charset="0"/>
            </a:endParaRPr>
          </a:p>
        </p:txBody>
      </p:sp>
      <p:sp>
        <p:nvSpPr>
          <p:cNvPr id="4"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sp>
        <p:nvSpPr>
          <p:cNvPr id="12" name="TextBox 26"/>
          <p:cNvSpPr txBox="1">
            <a:spLocks noChangeArrowheads="1"/>
          </p:cNvSpPr>
          <p:nvPr/>
        </p:nvSpPr>
        <p:spPr bwMode="auto">
          <a:xfrm>
            <a:off x="35496" y="2725737"/>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graphicFrame>
        <p:nvGraphicFramePr>
          <p:cNvPr id="5" name="Object 4"/>
          <p:cNvGraphicFramePr>
            <a:graphicFrameLocks noChangeAspect="1"/>
          </p:cNvGraphicFramePr>
          <p:nvPr>
            <p:extLst>
              <p:ext uri="{D42A27DB-BD31-4B8C-83A1-F6EECF244321}">
                <p14:modId xmlns="" xmlns:p14="http://schemas.microsoft.com/office/powerpoint/2010/main" val="4021940425"/>
              </p:ext>
            </p:extLst>
          </p:nvPr>
        </p:nvGraphicFramePr>
        <p:xfrm>
          <a:off x="3050" y="2971800"/>
          <a:ext cx="8961438" cy="3581400"/>
        </p:xfrm>
        <a:graphic>
          <a:graphicData uri="http://schemas.openxmlformats.org/presentationml/2006/ole">
            <p:oleObj spid="_x0000_s56560" name="Chart" r:id="rId3" imgW="8334424" imgH="4476848" progId="MSGraph.Chart.8">
              <p:embed followColorScheme="full"/>
            </p:oleObj>
          </a:graphicData>
        </a:graphic>
      </p:graphicFrame>
      <p:sp>
        <p:nvSpPr>
          <p:cNvPr id="2" name="Slide Number Placeholder 1"/>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17</a:t>
            </a:fld>
            <a:endParaRPr lang="en-GB" dirty="0">
              <a:solidFill>
                <a:schemeClr val="bg1"/>
              </a:solidFill>
            </a:endParaRPr>
          </a:p>
        </p:txBody>
      </p:sp>
      <p:sp>
        <p:nvSpPr>
          <p:cNvPr id="8" name="Text Box 7"/>
          <p:cNvSpPr txBox="1">
            <a:spLocks noChangeArrowheads="1"/>
          </p:cNvSpPr>
          <p:nvPr/>
        </p:nvSpPr>
        <p:spPr bwMode="auto">
          <a:xfrm>
            <a:off x="152400" y="733217"/>
            <a:ext cx="6400800" cy="1400383"/>
          </a:xfrm>
          <a:prstGeom prst="rect">
            <a:avLst/>
          </a:prstGeom>
          <a:noFill/>
          <a:ln w="12700" cap="sq">
            <a:noFill/>
            <a:miter lim="800000"/>
            <a:headEnd type="none" w="sm" len="sm"/>
            <a:tailEnd type="none" w="sm" len="sm"/>
          </a:ln>
          <a:effectLst/>
        </p:spPr>
        <p:txBody>
          <a:bodyPr wrap="square">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Those respondents, who were not able to recall names of branded fashion and footwear stores at the Spontaneous level were then aided and asked to recall after aiding. It was observed that the Total awareness for most of them increased substantially. Nasser Sports Centre came in the first position(95%). </a:t>
            </a: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cs typeface="Arial" charset="0"/>
              </a:rPr>
              <a:t>Comparing Nationality, it is observed that for Nasser Sports Center, the Total awareness increased for all nationalities significantly, with Non Arabs being marginally higher than the other two. </a:t>
            </a:r>
            <a:endParaRPr kumimoji="1" lang="en-US" sz="1200" dirty="0">
              <a:latin typeface="Book Antiqua" pitchFamily="18" charset="0"/>
              <a:cs typeface="Arial" charset="0"/>
            </a:endParaRPr>
          </a:p>
        </p:txBody>
      </p:sp>
      <p:sp>
        <p:nvSpPr>
          <p:cNvPr id="9" name="TextBox 8"/>
          <p:cNvSpPr txBox="1"/>
          <p:nvPr/>
        </p:nvSpPr>
        <p:spPr>
          <a:xfrm>
            <a:off x="7646645" y="609600"/>
            <a:ext cx="659155" cy="261610"/>
          </a:xfrm>
          <a:prstGeom prst="rect">
            <a:avLst/>
          </a:prstGeom>
          <a:noFill/>
        </p:spPr>
        <p:txBody>
          <a:bodyPr wrap="none" rtlCol="0">
            <a:spAutoFit/>
          </a:bodyPr>
          <a:lstStyle/>
          <a:p>
            <a:r>
              <a:rPr lang="en-US" sz="1100" u="sng" dirty="0" smtClean="0"/>
              <a:t>Wave -1</a:t>
            </a:r>
            <a:endParaRPr lang="en-US" sz="1100" u="sng" dirty="0"/>
          </a:p>
        </p:txBody>
      </p:sp>
      <p:pic>
        <p:nvPicPr>
          <p:cNvPr id="56562" name="Picture 242"/>
          <p:cNvPicPr>
            <a:picLocks noChangeAspect="1" noChangeArrowheads="1"/>
          </p:cNvPicPr>
          <p:nvPr/>
        </p:nvPicPr>
        <p:blipFill>
          <a:blip r:embed="rId4" cstate="print"/>
          <a:srcRect/>
          <a:stretch>
            <a:fillRect/>
          </a:stretch>
        </p:blipFill>
        <p:spPr bwMode="auto">
          <a:xfrm>
            <a:off x="7086600" y="838200"/>
            <a:ext cx="1752600" cy="2362200"/>
          </a:xfrm>
          <a:prstGeom prst="rect">
            <a:avLst/>
          </a:prstGeom>
          <a:noFill/>
          <a:ln w="9525">
            <a:noFill/>
            <a:miter lim="800000"/>
            <a:headEnd/>
            <a:tailEnd/>
          </a:ln>
          <a:effectLst/>
        </p:spPr>
      </p:pic>
    </p:spTree>
    <p:extLst>
      <p:ext uri="{BB962C8B-B14F-4D97-AF65-F5344CB8AC3E}">
        <p14:creationId xmlns="" xmlns:p14="http://schemas.microsoft.com/office/powerpoint/2010/main" val="98820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52400" y="76200"/>
            <a:ext cx="871378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Incidence of having seen/heard advertisements of branded fashion and footwear stores in the last 3 months - </a:t>
            </a:r>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a:t>
            </a:r>
            <a:r>
              <a:rPr lang="en-US" altLang="en-US" sz="1400" b="1" dirty="0" smtClean="0">
                <a:solidFill>
                  <a:srgbClr val="A50021"/>
                </a:solidFill>
                <a:latin typeface="Calibri" pitchFamily="34" charset="0"/>
              </a:rPr>
              <a:t>Sample, Gender &amp; Nationality</a:t>
            </a:r>
            <a:endParaRPr lang="en-US" altLang="en-US" sz="1400" b="1" dirty="0">
              <a:solidFill>
                <a:srgbClr val="A50021"/>
              </a:solidFill>
              <a:latin typeface="Calibri" pitchFamily="34" charset="0"/>
            </a:endParaRPr>
          </a:p>
        </p:txBody>
      </p:sp>
      <p:sp>
        <p:nvSpPr>
          <p:cNvPr id="12" name="TextBox 26"/>
          <p:cNvSpPr txBox="1">
            <a:spLocks noChangeArrowheads="1"/>
          </p:cNvSpPr>
          <p:nvPr/>
        </p:nvSpPr>
        <p:spPr bwMode="auto">
          <a:xfrm>
            <a:off x="381000" y="2895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719698"/>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endParaRPr kumimoji="1" lang="en-US" sz="1200" dirty="0">
              <a:latin typeface="Book Antiqua" pitchFamily="18" charset="0"/>
              <a:cs typeface="Arial" charset="0"/>
            </a:endParaRPr>
          </a:p>
        </p:txBody>
      </p:sp>
      <p:graphicFrame>
        <p:nvGraphicFramePr>
          <p:cNvPr id="5" name="Object 4"/>
          <p:cNvGraphicFramePr>
            <a:graphicFrameLocks noChangeAspect="1"/>
          </p:cNvGraphicFramePr>
          <p:nvPr>
            <p:extLst>
              <p:ext uri="{D42A27DB-BD31-4B8C-83A1-F6EECF244321}">
                <p14:modId xmlns="" xmlns:p14="http://schemas.microsoft.com/office/powerpoint/2010/main" val="3141278373"/>
              </p:ext>
            </p:extLst>
          </p:nvPr>
        </p:nvGraphicFramePr>
        <p:xfrm>
          <a:off x="381000" y="2971800"/>
          <a:ext cx="8277225" cy="3429000"/>
        </p:xfrm>
        <a:graphic>
          <a:graphicData uri="http://schemas.openxmlformats.org/presentationml/2006/ole">
            <p:oleObj spid="_x0000_s128091" name="Chart" r:id="rId3" imgW="7667743" imgH="3114668" progId="MSGraph.Chart.8">
              <p:embed followColorScheme="full"/>
            </p:oleObj>
          </a:graphicData>
        </a:graphic>
      </p:graphicFrame>
      <p:sp>
        <p:nvSpPr>
          <p:cNvPr id="2" name="Slide Number Placeholder 1"/>
          <p:cNvSpPr>
            <a:spLocks noGrp="1"/>
          </p:cNvSpPr>
          <p:nvPr>
            <p:ph type="sldNum" sz="quarter" idx="12"/>
          </p:nvPr>
        </p:nvSpPr>
        <p:spPr>
          <a:xfrm>
            <a:off x="6934200" y="6629400"/>
            <a:ext cx="2133600" cy="304800"/>
          </a:xfrm>
        </p:spPr>
        <p:txBody>
          <a:bodyPr/>
          <a:lstStyle/>
          <a:p>
            <a:fld id="{0BA33941-609D-495C-9701-7F9ED25D8032}" type="slidenum">
              <a:rPr lang="en-GB" smtClean="0">
                <a:solidFill>
                  <a:schemeClr val="bg1"/>
                </a:solidFill>
              </a:rPr>
              <a:pPr/>
              <a:t>18</a:t>
            </a:fld>
            <a:endParaRPr lang="en-GB" dirty="0">
              <a:solidFill>
                <a:schemeClr val="bg1"/>
              </a:solidFill>
            </a:endParaRPr>
          </a:p>
        </p:txBody>
      </p:sp>
      <p:sp>
        <p:nvSpPr>
          <p:cNvPr id="8" name="Text Box 12"/>
          <p:cNvSpPr txBox="1">
            <a:spLocks noChangeArrowheads="1"/>
          </p:cNvSpPr>
          <p:nvPr/>
        </p:nvSpPr>
        <p:spPr bwMode="auto">
          <a:xfrm>
            <a:off x="2286000" y="6611779"/>
            <a:ext cx="403860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 Aware  of  branded fashion and footwear stores = 531</a:t>
            </a:r>
            <a:endParaRPr lang="en-US" altLang="en-US" sz="1000" b="1" i="1" dirty="0">
              <a:solidFill>
                <a:srgbClr val="C00000"/>
              </a:solidFill>
            </a:endParaRPr>
          </a:p>
        </p:txBody>
      </p:sp>
      <p:sp>
        <p:nvSpPr>
          <p:cNvPr id="9" name="Text Box 7"/>
          <p:cNvSpPr txBox="1">
            <a:spLocks noChangeArrowheads="1"/>
          </p:cNvSpPr>
          <p:nvPr/>
        </p:nvSpPr>
        <p:spPr bwMode="auto">
          <a:xfrm>
            <a:off x="152400" y="665946"/>
            <a:ext cx="8763000" cy="477054"/>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Those respondents, who are aware of branded fashion and footwear stores were investigated if they have seen/heard  advertisements of these stores. Only less than half(41%) have mentioned they have seen/heard advertisements.</a:t>
            </a:r>
          </a:p>
        </p:txBody>
      </p:sp>
      <p:pic>
        <p:nvPicPr>
          <p:cNvPr id="128092" name="Picture 92"/>
          <p:cNvPicPr>
            <a:picLocks noChangeAspect="1" noChangeArrowheads="1"/>
          </p:cNvPicPr>
          <p:nvPr/>
        </p:nvPicPr>
        <p:blipFill>
          <a:blip r:embed="rId4" cstate="print"/>
          <a:srcRect/>
          <a:stretch>
            <a:fillRect/>
          </a:stretch>
        </p:blipFill>
        <p:spPr bwMode="auto">
          <a:xfrm>
            <a:off x="6096000" y="1295400"/>
            <a:ext cx="2819400" cy="1904999"/>
          </a:xfrm>
          <a:prstGeom prst="rect">
            <a:avLst/>
          </a:prstGeom>
          <a:noFill/>
          <a:ln w="9525">
            <a:noFill/>
            <a:miter lim="800000"/>
            <a:headEnd/>
            <a:tailEnd/>
          </a:ln>
          <a:effectLst/>
        </p:spPr>
      </p:pic>
      <p:sp>
        <p:nvSpPr>
          <p:cNvPr id="10" name="TextBox 9"/>
          <p:cNvSpPr txBox="1"/>
          <p:nvPr/>
        </p:nvSpPr>
        <p:spPr>
          <a:xfrm>
            <a:off x="7341845" y="121920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1599440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79388" y="131763"/>
            <a:ext cx="8713787"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Branded Fashion &amp; Footwear Stores ads seen/heard in the last 3 months</a:t>
            </a:r>
            <a:endParaRPr lang="en-US" altLang="en-US" sz="1400" b="1" dirty="0">
              <a:solidFill>
                <a:srgbClr val="000099"/>
              </a:solidFill>
              <a:latin typeface="Calibri" pitchFamily="34" charset="0"/>
            </a:endParaRPr>
          </a:p>
          <a:p>
            <a:pPr eaLnBrk="1" hangingPunct="1"/>
            <a:r>
              <a:rPr lang="en-US" altLang="en-US" sz="1400" b="1" dirty="0">
                <a:solidFill>
                  <a:srgbClr val="A50021"/>
                </a:solidFill>
                <a:latin typeface="Calibri" pitchFamily="34" charset="0"/>
              </a:rPr>
              <a:t>By Total </a:t>
            </a:r>
            <a:r>
              <a:rPr lang="en-US" altLang="en-US" sz="1400" b="1" dirty="0" smtClean="0">
                <a:solidFill>
                  <a:srgbClr val="A50021"/>
                </a:solidFill>
                <a:latin typeface="Calibri" pitchFamily="34" charset="0"/>
              </a:rPr>
              <a:t>Sample &amp; Nationality</a:t>
            </a:r>
            <a:endParaRPr lang="en-US" altLang="en-US" sz="1400" b="1" dirty="0">
              <a:solidFill>
                <a:srgbClr val="A50021"/>
              </a:solidFill>
              <a:latin typeface="Calibri" pitchFamily="34" charset="0"/>
            </a:endParaRPr>
          </a:p>
        </p:txBody>
      </p:sp>
      <p:sp>
        <p:nvSpPr>
          <p:cNvPr id="4" name="Text Box 12"/>
          <p:cNvSpPr txBox="1">
            <a:spLocks noChangeArrowheads="1"/>
          </p:cNvSpPr>
          <p:nvPr/>
        </p:nvSpPr>
        <p:spPr bwMode="auto">
          <a:xfrm>
            <a:off x="2971800" y="6613525"/>
            <a:ext cx="388620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Seen/heard advertisements in the last 3 months = 184</a:t>
            </a:r>
            <a:endParaRPr lang="en-US" altLang="en-US" sz="1000" b="1" i="1" dirty="0">
              <a:solidFill>
                <a:srgbClr val="C00000"/>
              </a:solidFill>
            </a:endParaRPr>
          </a:p>
        </p:txBody>
      </p:sp>
      <p:sp>
        <p:nvSpPr>
          <p:cNvPr id="12" name="TextBox 26"/>
          <p:cNvSpPr txBox="1">
            <a:spLocks noChangeArrowheads="1"/>
          </p:cNvSpPr>
          <p:nvPr/>
        </p:nvSpPr>
        <p:spPr bwMode="auto">
          <a:xfrm>
            <a:off x="35496" y="1454745"/>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6" name="Text Box 7"/>
          <p:cNvSpPr txBox="1">
            <a:spLocks noChangeArrowheads="1"/>
          </p:cNvSpPr>
          <p:nvPr/>
        </p:nvSpPr>
        <p:spPr bwMode="auto">
          <a:xfrm>
            <a:off x="152400" y="665163"/>
            <a:ext cx="8763000" cy="1031051"/>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Those respondents, who have seen/heard advertisements were then investigated for the brands/stores they have seen. Majority(40%) have seen ads of </a:t>
            </a:r>
            <a:r>
              <a:rPr kumimoji="1" lang="en-US" sz="1200" dirty="0" err="1" smtClean="0">
                <a:latin typeface="Book Antiqua" pitchFamily="18" charset="0"/>
              </a:rPr>
              <a:t>Centerpoint</a:t>
            </a:r>
            <a:r>
              <a:rPr kumimoji="1" lang="en-US" sz="1200" dirty="0" smtClean="0">
                <a:latin typeface="Book Antiqua" pitchFamily="18" charset="0"/>
              </a:rPr>
              <a:t>, followed by </a:t>
            </a:r>
            <a:r>
              <a:rPr kumimoji="1" lang="en-US" sz="1200" dirty="0" smtClean="0">
                <a:latin typeface="Book Antiqua" pitchFamily="18" charset="0"/>
              </a:rPr>
              <a:t> Nasser Sports (26</a:t>
            </a:r>
            <a:r>
              <a:rPr kumimoji="1" lang="en-US" sz="1200" dirty="0" smtClean="0">
                <a:latin typeface="Book Antiqua" pitchFamily="18" charset="0"/>
              </a:rPr>
              <a:t>%) </a:t>
            </a:r>
            <a:r>
              <a:rPr kumimoji="1" lang="en-US" sz="1200" dirty="0" smtClean="0">
                <a:latin typeface="Book Antiqua" pitchFamily="18" charset="0"/>
              </a:rPr>
              <a:t>, Max (23%), etc.. </a:t>
            </a:r>
            <a:endParaRPr kumimoji="1" lang="en-US" sz="1200" dirty="0" smtClean="0">
              <a:latin typeface="Book Antiqua" pitchFamily="18" charset="0"/>
            </a:endParaRPr>
          </a:p>
          <a:p>
            <a:pPr marL="338138" indent="-338138" algn="just" eaLnBrk="0" hangingPunct="0">
              <a:buClr>
                <a:srgbClr val="800000"/>
              </a:buClr>
              <a:buFont typeface="Wingdings" pitchFamily="2" charset="2"/>
              <a:buChar char="Ü"/>
              <a:defRPr/>
            </a:pPr>
            <a:endParaRPr kumimoji="1" lang="en-US" sz="1200" dirty="0" smtClean="0">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It is observed that for Nasser Sports , among nationalities, higher percentage of Arab Expats (28%) have seen as opposed to Kuwaitis and Non Arabs (21% and 5% respectively) </a:t>
            </a:r>
          </a:p>
        </p:txBody>
      </p:sp>
      <p:sp>
        <p:nvSpPr>
          <p:cNvPr id="2" name="Slide Number Placeholder 1"/>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19</a:t>
            </a:fld>
            <a:endParaRPr lang="en-GB" dirty="0">
              <a:solidFill>
                <a:schemeClr val="bg1"/>
              </a:solidFill>
            </a:endParaRPr>
          </a:p>
        </p:txBody>
      </p:sp>
      <p:graphicFrame>
        <p:nvGraphicFramePr>
          <p:cNvPr id="5" name="Object 4"/>
          <p:cNvGraphicFramePr>
            <a:graphicFrameLocks noChangeAspect="1"/>
          </p:cNvGraphicFramePr>
          <p:nvPr>
            <p:extLst>
              <p:ext uri="{D42A27DB-BD31-4B8C-83A1-F6EECF244321}">
                <p14:modId xmlns="" xmlns:p14="http://schemas.microsoft.com/office/powerpoint/2010/main" val="1180270001"/>
              </p:ext>
            </p:extLst>
          </p:nvPr>
        </p:nvGraphicFramePr>
        <p:xfrm>
          <a:off x="0" y="1600200"/>
          <a:ext cx="8961438" cy="4800600"/>
        </p:xfrm>
        <a:graphic>
          <a:graphicData uri="http://schemas.openxmlformats.org/presentationml/2006/ole">
            <p:oleObj spid="_x0000_s83150" name="Chart" r:id="rId3" imgW="8334424" imgH="4476848" progId="MSGraph.Chart.8">
              <p:embed followColorScheme="full"/>
            </p:oleObj>
          </a:graphicData>
        </a:graphic>
      </p:graphicFrame>
      <p:pic>
        <p:nvPicPr>
          <p:cNvPr id="83151" name="Picture 207"/>
          <p:cNvPicPr>
            <a:picLocks noChangeAspect="1" noChangeArrowheads="1"/>
          </p:cNvPicPr>
          <p:nvPr/>
        </p:nvPicPr>
        <p:blipFill>
          <a:blip r:embed="rId4" cstate="print"/>
          <a:srcRect/>
          <a:stretch>
            <a:fillRect/>
          </a:stretch>
        </p:blipFill>
        <p:spPr bwMode="auto">
          <a:xfrm>
            <a:off x="6629400" y="1752601"/>
            <a:ext cx="2219325" cy="2209799"/>
          </a:xfrm>
          <a:prstGeom prst="rect">
            <a:avLst/>
          </a:prstGeom>
          <a:noFill/>
          <a:ln w="9525">
            <a:noFill/>
            <a:miter lim="800000"/>
            <a:headEnd/>
            <a:tailEnd/>
          </a:ln>
          <a:effectLst/>
        </p:spPr>
      </p:pic>
      <p:sp>
        <p:nvSpPr>
          <p:cNvPr id="9" name="TextBox 8"/>
          <p:cNvSpPr txBox="1"/>
          <p:nvPr/>
        </p:nvSpPr>
        <p:spPr>
          <a:xfrm>
            <a:off x="7772400" y="167640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159994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95154" y="765730"/>
            <a:ext cx="2812950" cy="461665"/>
          </a:xfrm>
          <a:prstGeom prst="rect">
            <a:avLst/>
          </a:prstGeom>
          <a:noFill/>
        </p:spPr>
        <p:txBody>
          <a:bodyPr wrap="none" rtlCol="0">
            <a:spAutoFit/>
          </a:bodyPr>
          <a:lstStyle/>
          <a:p>
            <a:r>
              <a:rPr lang="en-US" sz="2400" b="1" u="sng" dirty="0" smtClean="0"/>
              <a:t>TABLE OF CONTENTS</a:t>
            </a:r>
            <a:endParaRPr lang="en-GB" sz="2400" b="1" u="sng" dirty="0"/>
          </a:p>
        </p:txBody>
      </p:sp>
      <p:sp>
        <p:nvSpPr>
          <p:cNvPr id="5" name="TextBox 4"/>
          <p:cNvSpPr txBox="1"/>
          <p:nvPr/>
        </p:nvSpPr>
        <p:spPr>
          <a:xfrm>
            <a:off x="2699792" y="1823913"/>
            <a:ext cx="3239926" cy="4401205"/>
          </a:xfrm>
          <a:prstGeom prst="rect">
            <a:avLst/>
          </a:prstGeom>
          <a:noFill/>
        </p:spPr>
        <p:txBody>
          <a:bodyPr wrap="none" rtlCol="0">
            <a:spAutoFit/>
          </a:bodyPr>
          <a:lstStyle/>
          <a:p>
            <a:pPr marL="342900" indent="-342900">
              <a:buAutoNum type="arabicPeriod"/>
            </a:pPr>
            <a:r>
              <a:rPr lang="en-US" sz="2000" b="1" dirty="0" smtClean="0"/>
              <a:t>INTRODUCTION</a:t>
            </a:r>
          </a:p>
          <a:p>
            <a:pPr marL="342900" indent="-342900">
              <a:buAutoNum type="arabicPeriod"/>
            </a:pPr>
            <a:endParaRPr lang="en-US" sz="2000" b="1" dirty="0"/>
          </a:p>
          <a:p>
            <a:pPr marL="342900" indent="-342900">
              <a:buAutoNum type="arabicPeriod"/>
            </a:pPr>
            <a:r>
              <a:rPr lang="en-US" sz="2000" b="1" dirty="0" smtClean="0"/>
              <a:t>MAIN OBJECTIVES </a:t>
            </a:r>
          </a:p>
          <a:p>
            <a:pPr marL="342900" indent="-342900">
              <a:buAutoNum type="arabicPeriod"/>
            </a:pPr>
            <a:endParaRPr lang="en-US" sz="2000" b="1" dirty="0"/>
          </a:p>
          <a:p>
            <a:pPr marL="342900" indent="-342900">
              <a:buAutoNum type="arabicPeriod"/>
            </a:pPr>
            <a:r>
              <a:rPr lang="en-US" sz="2000" b="1" dirty="0" smtClean="0"/>
              <a:t>INFORMATION NEEDS</a:t>
            </a:r>
          </a:p>
          <a:p>
            <a:pPr marL="342900" indent="-342900">
              <a:buAutoNum type="arabicPeriod"/>
            </a:pPr>
            <a:endParaRPr lang="en-US" sz="2000" b="1" dirty="0"/>
          </a:p>
          <a:p>
            <a:pPr marL="342900" indent="-342900">
              <a:buAutoNum type="arabicPeriod"/>
            </a:pPr>
            <a:r>
              <a:rPr lang="en-US" sz="2000" b="1" dirty="0" smtClean="0"/>
              <a:t>RESEARCH DESIGN</a:t>
            </a:r>
          </a:p>
          <a:p>
            <a:pPr marL="342900" indent="-342900">
              <a:buAutoNum type="arabicPeriod"/>
            </a:pPr>
            <a:endParaRPr lang="en-US" sz="2000" b="1" dirty="0"/>
          </a:p>
          <a:p>
            <a:pPr marL="342900" indent="-342900">
              <a:buAutoNum type="arabicPeriod"/>
            </a:pPr>
            <a:r>
              <a:rPr lang="en-US" sz="2000" b="1" dirty="0" smtClean="0"/>
              <a:t>SAMPLE PROFILE</a:t>
            </a:r>
          </a:p>
          <a:p>
            <a:pPr marL="342900" indent="-342900">
              <a:buAutoNum type="arabicPeriod"/>
            </a:pPr>
            <a:endParaRPr lang="en-US" sz="2000" b="1" dirty="0"/>
          </a:p>
          <a:p>
            <a:pPr marL="342900" indent="-342900">
              <a:buAutoNum type="arabicPeriod"/>
            </a:pPr>
            <a:r>
              <a:rPr lang="en-US" sz="2000" b="1" dirty="0" smtClean="0"/>
              <a:t>FINDINGS AND ANALYSES</a:t>
            </a:r>
          </a:p>
          <a:p>
            <a:pPr marL="342900" indent="-342900">
              <a:buAutoNum type="arabicPeriod"/>
            </a:pPr>
            <a:endParaRPr lang="en-US" sz="2000" b="1" dirty="0" smtClean="0"/>
          </a:p>
          <a:p>
            <a:pPr marL="342900" indent="-342900"/>
            <a:endParaRPr lang="en-US" sz="2000" b="1" dirty="0" smtClean="0"/>
          </a:p>
          <a:p>
            <a:pPr marL="342900" indent="-342900">
              <a:buAutoNum type="arabicPeriod"/>
            </a:pPr>
            <a:endParaRPr lang="en-US" sz="2000" b="1" dirty="0"/>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2</a:t>
            </a:fld>
            <a:endParaRPr lang="en-GB" dirty="0">
              <a:solidFill>
                <a:schemeClr val="bg1"/>
              </a:solidFill>
            </a:endParaRPr>
          </a:p>
        </p:txBody>
      </p:sp>
    </p:spTree>
    <p:extLst>
      <p:ext uri="{BB962C8B-B14F-4D97-AF65-F5344CB8AC3E}">
        <p14:creationId xmlns="" xmlns:p14="http://schemas.microsoft.com/office/powerpoint/2010/main" val="9707611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79388" y="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Penetration of Branded Fashion &amp; Footwear stores</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Sample</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20</a:t>
            </a:fld>
            <a:endParaRPr lang="en-GB" dirty="0">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graphicFrame>
        <p:nvGraphicFramePr>
          <p:cNvPr id="8389" name="Object 197"/>
          <p:cNvGraphicFramePr>
            <a:graphicFrameLocks noChangeAspect="1"/>
          </p:cNvGraphicFramePr>
          <p:nvPr>
            <p:extLst>
              <p:ext uri="{D42A27DB-BD31-4B8C-83A1-F6EECF244321}">
                <p14:modId xmlns="" xmlns:p14="http://schemas.microsoft.com/office/powerpoint/2010/main" val="924763872"/>
              </p:ext>
            </p:extLst>
          </p:nvPr>
        </p:nvGraphicFramePr>
        <p:xfrm>
          <a:off x="76200" y="1905000"/>
          <a:ext cx="8953500" cy="4572000"/>
        </p:xfrm>
        <a:graphic>
          <a:graphicData uri="http://schemas.openxmlformats.org/presentationml/2006/ole">
            <p:oleObj spid="_x0000_s8478" name="Chart" r:id="rId3" imgW="8334424" imgH="4467131" progId="MSGraph.Chart.8">
              <p:embed followColorScheme="full"/>
            </p:oleObj>
          </a:graphicData>
        </a:graphic>
      </p:graphicFrame>
      <p:sp>
        <p:nvSpPr>
          <p:cNvPr id="10" name="Text Box 7"/>
          <p:cNvSpPr txBox="1">
            <a:spLocks noChangeArrowheads="1"/>
          </p:cNvSpPr>
          <p:nvPr/>
        </p:nvSpPr>
        <p:spPr bwMode="auto">
          <a:xfrm>
            <a:off x="152400" y="533400"/>
            <a:ext cx="8763000" cy="1215717"/>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about the usage/visiting habits to branded fashion and footwear stores. It is observed that </a:t>
            </a:r>
            <a:r>
              <a:rPr kumimoji="1" lang="en-US" sz="1200" dirty="0" err="1" smtClean="0">
                <a:latin typeface="Book Antiqua" pitchFamily="18" charset="0"/>
              </a:rPr>
              <a:t>Centerpoint</a:t>
            </a:r>
            <a:r>
              <a:rPr kumimoji="1" lang="en-US" sz="1200" dirty="0" smtClean="0">
                <a:latin typeface="Book Antiqua" pitchFamily="18" charset="0"/>
              </a:rPr>
              <a:t> has the highest penetration (65% Ever Visited,  42% in last 6 months, 26% in last 3 months), followed by Max (51% Ever visited, 27% in last 6 months, 19% in last 3 months) &amp;  Nasser Sports Center (50% Ever visited, 26% in last 6 months, 19% in last 3 months); </a:t>
            </a: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cs typeface="Arial" charset="0"/>
              </a:rPr>
              <a:t>The gaps between Ever visited and visited in the last  6 and 3 months indicate</a:t>
            </a:r>
          </a:p>
          <a:p>
            <a:pPr marL="338138" indent="-338138" algn="just" eaLnBrk="0" hangingPunct="0">
              <a:buClr>
                <a:srgbClr val="800000"/>
              </a:buClr>
              <a:defRPr/>
            </a:pPr>
            <a:r>
              <a:rPr kumimoji="1" lang="en-US" sz="1200" dirty="0" smtClean="0">
                <a:latin typeface="Book Antiqua" pitchFamily="18" charset="0"/>
                <a:cs typeface="Arial" charset="0"/>
              </a:rPr>
              <a:t>          extent of loyalty as seen in the subsequent slide (Conversion Ratio).  </a:t>
            </a:r>
            <a:endParaRPr kumimoji="1" lang="en-US" sz="1200" dirty="0">
              <a:latin typeface="Book Antiqua" pitchFamily="18" charset="0"/>
              <a:cs typeface="Arial" charset="0"/>
            </a:endParaRPr>
          </a:p>
        </p:txBody>
      </p:sp>
      <p:sp>
        <p:nvSpPr>
          <p:cNvPr id="11" name="TextBox 26"/>
          <p:cNvSpPr txBox="1">
            <a:spLocks noChangeArrowheads="1"/>
          </p:cNvSpPr>
          <p:nvPr/>
        </p:nvSpPr>
        <p:spPr bwMode="auto">
          <a:xfrm>
            <a:off x="82550" y="1735137"/>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pic>
        <p:nvPicPr>
          <p:cNvPr id="8479" name="Picture 287"/>
          <p:cNvPicPr>
            <a:picLocks noChangeAspect="1" noChangeArrowheads="1"/>
          </p:cNvPicPr>
          <p:nvPr/>
        </p:nvPicPr>
        <p:blipFill>
          <a:blip r:embed="rId4" cstate="print"/>
          <a:srcRect/>
          <a:stretch>
            <a:fillRect/>
          </a:stretch>
        </p:blipFill>
        <p:spPr bwMode="auto">
          <a:xfrm>
            <a:off x="6324600" y="1295400"/>
            <a:ext cx="2667000" cy="2438400"/>
          </a:xfrm>
          <a:prstGeom prst="rect">
            <a:avLst/>
          </a:prstGeom>
          <a:noFill/>
          <a:ln w="9525">
            <a:noFill/>
            <a:miter lim="800000"/>
            <a:headEnd/>
            <a:tailEnd/>
          </a:ln>
          <a:effectLst/>
        </p:spPr>
      </p:pic>
      <p:sp>
        <p:nvSpPr>
          <p:cNvPr id="12" name="TextBox 11"/>
          <p:cNvSpPr txBox="1"/>
          <p:nvPr/>
        </p:nvSpPr>
        <p:spPr>
          <a:xfrm>
            <a:off x="7391400" y="137160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281211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Penetration of Branded Fashion &amp; Footwear stores</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Sample</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21</a:t>
            </a:fld>
            <a:endParaRPr lang="en-GB" dirty="0">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graphicFrame>
        <p:nvGraphicFramePr>
          <p:cNvPr id="8389" name="Object 197"/>
          <p:cNvGraphicFramePr>
            <a:graphicFrameLocks noChangeAspect="1"/>
          </p:cNvGraphicFramePr>
          <p:nvPr>
            <p:extLst>
              <p:ext uri="{D42A27DB-BD31-4B8C-83A1-F6EECF244321}">
                <p14:modId xmlns="" xmlns:p14="http://schemas.microsoft.com/office/powerpoint/2010/main" val="3969402160"/>
              </p:ext>
            </p:extLst>
          </p:nvPr>
        </p:nvGraphicFramePr>
        <p:xfrm>
          <a:off x="190500" y="1600200"/>
          <a:ext cx="8953500" cy="4800600"/>
        </p:xfrm>
        <a:graphic>
          <a:graphicData uri="http://schemas.openxmlformats.org/presentationml/2006/ole">
            <p:oleObj spid="_x0000_s129115" name="Chart" r:id="rId3" imgW="8334257" imgH="4467203" progId="MSGraph.Chart.8">
              <p:embed followColorScheme="full"/>
            </p:oleObj>
          </a:graphicData>
        </a:graphic>
      </p:graphicFrame>
      <p:sp>
        <p:nvSpPr>
          <p:cNvPr id="10" name="TextBox 26"/>
          <p:cNvSpPr txBox="1">
            <a:spLocks noChangeArrowheads="1"/>
          </p:cNvSpPr>
          <p:nvPr/>
        </p:nvSpPr>
        <p:spPr bwMode="auto">
          <a:xfrm>
            <a:off x="234950" y="1371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1" name="Text Box 12"/>
          <p:cNvSpPr txBox="1">
            <a:spLocks noChangeArrowheads="1"/>
          </p:cNvSpPr>
          <p:nvPr/>
        </p:nvSpPr>
        <p:spPr bwMode="auto">
          <a:xfrm>
            <a:off x="8153400" y="457200"/>
            <a:ext cx="9906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400" b="1" i="1" dirty="0" smtClean="0">
                <a:solidFill>
                  <a:srgbClr val="C00000"/>
                </a:solidFill>
              </a:rPr>
              <a:t>(Cont’d)</a:t>
            </a:r>
            <a:endParaRPr lang="en-US" altLang="en-US" sz="1400" b="1" i="1" dirty="0">
              <a:solidFill>
                <a:srgbClr val="C00000"/>
              </a:solidFill>
            </a:endParaRPr>
          </a:p>
        </p:txBody>
      </p:sp>
    </p:spTree>
    <p:extLst>
      <p:ext uri="{BB962C8B-B14F-4D97-AF65-F5344CB8AC3E}">
        <p14:creationId xmlns="" xmlns:p14="http://schemas.microsoft.com/office/powerpoint/2010/main" val="281211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304800"/>
          </a:xfrm>
        </p:spPr>
        <p:txBody>
          <a:bodyPr/>
          <a:lstStyle/>
          <a:p>
            <a:fld id="{0BA33941-609D-495C-9701-7F9ED25D8032}" type="slidenum">
              <a:rPr lang="en-GB" smtClean="0">
                <a:solidFill>
                  <a:schemeClr val="bg1"/>
                </a:solidFill>
              </a:rPr>
              <a:pPr/>
              <a:t>22</a:t>
            </a:fld>
            <a:endParaRPr lang="en-GB" dirty="0">
              <a:solidFill>
                <a:schemeClr val="bg1"/>
              </a:solidFill>
            </a:endParaRPr>
          </a:p>
        </p:txBody>
      </p:sp>
      <p:sp>
        <p:nvSpPr>
          <p:cNvPr id="3" name="Text Box 2"/>
          <p:cNvSpPr txBox="1">
            <a:spLocks noChangeArrowheads="1"/>
          </p:cNvSpPr>
          <p:nvPr/>
        </p:nvSpPr>
        <p:spPr bwMode="auto">
          <a:xfrm>
            <a:off x="85725" y="33506"/>
            <a:ext cx="7543800" cy="579438"/>
          </a:xfrm>
          <a:prstGeom prst="rect">
            <a:avLst/>
          </a:prstGeom>
          <a:noFill/>
          <a:ln w="9525">
            <a:noFill/>
            <a:miter lim="800000"/>
            <a:headEnd/>
            <a:tailEnd/>
          </a:ln>
          <a:effectLst>
            <a:outerShdw dist="45791" dir="2021404" algn="ctr" rotWithShape="0">
              <a:schemeClr val="bg2"/>
            </a:outerShdw>
          </a:effectLst>
        </p:spPr>
        <p:txBody>
          <a:bodyPr>
            <a:spAutoFit/>
          </a:bodyPr>
          <a:lstStyle/>
          <a:p>
            <a:pPr>
              <a:defRPr/>
            </a:pPr>
            <a:r>
              <a:rPr lang="en-US" sz="3200" dirty="0">
                <a:solidFill>
                  <a:srgbClr val="800000"/>
                </a:solidFill>
                <a:effectLst>
                  <a:outerShdw blurRad="38100" dist="38100" dir="2700000" algn="tl">
                    <a:srgbClr val="000000"/>
                  </a:outerShdw>
                </a:effectLst>
                <a:latin typeface="Bookman Old Style" pitchFamily="18" charset="0"/>
              </a:rPr>
              <a:t> Conversion Ratio</a:t>
            </a:r>
          </a:p>
        </p:txBody>
      </p:sp>
      <p:sp>
        <p:nvSpPr>
          <p:cNvPr id="4" name="Rectangle 121"/>
          <p:cNvSpPr>
            <a:spLocks noChangeArrowheads="1"/>
          </p:cNvSpPr>
          <p:nvPr/>
        </p:nvSpPr>
        <p:spPr bwMode="auto">
          <a:xfrm>
            <a:off x="0" y="685800"/>
            <a:ext cx="8915400"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marL="338138" indent="-338138"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just">
              <a:buClr>
                <a:srgbClr val="800000"/>
              </a:buClr>
              <a:buFont typeface="Wingdings" pitchFamily="2" charset="2"/>
              <a:buChar char="v"/>
            </a:pPr>
            <a:r>
              <a:rPr lang="en-US" altLang="en-US" sz="1500" b="0" dirty="0">
                <a:latin typeface="Bookman Old Style" pitchFamily="18" charset="0"/>
                <a:cs typeface="Tahoma" pitchFamily="34" charset="0"/>
              </a:rPr>
              <a:t>From the above penetration level of various </a:t>
            </a:r>
            <a:r>
              <a:rPr lang="en-US" altLang="en-US" sz="1500" b="0" dirty="0" smtClean="0">
                <a:latin typeface="Bookman Old Style" pitchFamily="18" charset="0"/>
                <a:cs typeface="Tahoma" pitchFamily="34" charset="0"/>
              </a:rPr>
              <a:t>branded fashion and footwear stores  </a:t>
            </a:r>
            <a:r>
              <a:rPr lang="en-US" altLang="en-US" sz="1500" b="0" dirty="0">
                <a:latin typeface="Bookman Old Style" pitchFamily="18" charset="0"/>
                <a:cs typeface="Tahoma" pitchFamily="34" charset="0"/>
              </a:rPr>
              <a:t>conversion ratios can be determined. These ratios, demonstrate interesting results pertaining </a:t>
            </a:r>
            <a:r>
              <a:rPr lang="en-US" altLang="en-US" sz="1500" b="0" dirty="0" smtClean="0">
                <a:latin typeface="Bookman Old Style" pitchFamily="18" charset="0"/>
                <a:cs typeface="Tahoma" pitchFamily="34" charset="0"/>
              </a:rPr>
              <a:t>to </a:t>
            </a:r>
            <a:r>
              <a:rPr lang="en-US" altLang="en-US" sz="1500" b="0" dirty="0">
                <a:latin typeface="Bookman Old Style" pitchFamily="18" charset="0"/>
                <a:cs typeface="Tahoma" pitchFamily="34" charset="0"/>
              </a:rPr>
              <a:t>the usage of </a:t>
            </a:r>
            <a:r>
              <a:rPr lang="en-US" altLang="en-US" sz="1500" b="0" dirty="0" smtClean="0">
                <a:latin typeface="Bookman Old Style" pitchFamily="18" charset="0"/>
                <a:cs typeface="Tahoma" pitchFamily="34" charset="0"/>
              </a:rPr>
              <a:t>branded fashion and footwear stores exercised </a:t>
            </a:r>
            <a:r>
              <a:rPr lang="en-US" altLang="en-US" sz="1500" b="0" dirty="0">
                <a:latin typeface="Bookman Old Style" pitchFamily="18" charset="0"/>
                <a:cs typeface="Tahoma" pitchFamily="34" charset="0"/>
              </a:rPr>
              <a:t>by the target segment, depicting the actual strength and loyalty towards each </a:t>
            </a:r>
            <a:r>
              <a:rPr lang="en-US" altLang="en-US" sz="1500" b="0" dirty="0" smtClean="0">
                <a:latin typeface="Bookman Old Style" pitchFamily="18" charset="0"/>
                <a:cs typeface="Tahoma" pitchFamily="34" charset="0"/>
              </a:rPr>
              <a:t>brand/store.</a:t>
            </a:r>
            <a:endParaRPr lang="en-US" altLang="en-US" sz="1500" b="0" dirty="0">
              <a:latin typeface="Bookman Old Style" pitchFamily="18" charset="0"/>
              <a:cs typeface="Tahoma" pitchFamily="34" charset="0"/>
            </a:endParaRPr>
          </a:p>
        </p:txBody>
      </p:sp>
      <p:graphicFrame>
        <p:nvGraphicFramePr>
          <p:cNvPr id="5" name="Table 4"/>
          <p:cNvGraphicFramePr>
            <a:graphicFrameLocks noGrp="1"/>
          </p:cNvGraphicFramePr>
          <p:nvPr>
            <p:extLst>
              <p:ext uri="{D42A27DB-BD31-4B8C-83A1-F6EECF244321}">
                <p14:modId xmlns="" xmlns:p14="http://schemas.microsoft.com/office/powerpoint/2010/main" val="478839549"/>
              </p:ext>
            </p:extLst>
          </p:nvPr>
        </p:nvGraphicFramePr>
        <p:xfrm>
          <a:off x="381000" y="1676400"/>
          <a:ext cx="8534400" cy="2139221"/>
        </p:xfrm>
        <a:graphic>
          <a:graphicData uri="http://schemas.openxmlformats.org/drawingml/2006/table">
            <a:tbl>
              <a:tblPr firstRow="1" bandRow="1">
                <a:tableStyleId>{1E171933-4619-4E11-9A3F-F7608DF75F80}</a:tableStyleId>
              </a:tblPr>
              <a:tblGrid>
                <a:gridCol w="1230184"/>
                <a:gridCol w="230659"/>
                <a:gridCol w="2425357"/>
                <a:gridCol w="228600"/>
                <a:gridCol w="4419600"/>
              </a:tblGrid>
              <a:tr h="274383">
                <a:tc rowSpan="2">
                  <a:txBody>
                    <a:bodyPr/>
                    <a:lstStyle/>
                    <a:p>
                      <a:endParaRPr lang="en-US" sz="1200" u="sng" dirty="0" smtClean="0">
                        <a:solidFill>
                          <a:schemeClr val="tx1"/>
                        </a:solidFill>
                      </a:endParaRPr>
                    </a:p>
                    <a:p>
                      <a:r>
                        <a:rPr lang="en-US" sz="1600" u="sng" dirty="0" smtClean="0">
                          <a:solidFill>
                            <a:schemeClr val="tx1"/>
                          </a:solidFill>
                        </a:rPr>
                        <a:t>TRIAL</a:t>
                      </a:r>
                      <a:endParaRPr lang="en-US" sz="1600" b="1" u="sng" dirty="0">
                        <a:solidFill>
                          <a:schemeClr val="tx1"/>
                        </a:solidFill>
                      </a:endParaRPr>
                    </a:p>
                  </a:txBody>
                  <a:tcPr marT="45730" marB="45730">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en-US" sz="12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rPr>
                        <a:t>=</a:t>
                      </a:r>
                    </a:p>
                    <a:p>
                      <a:endParaRPr lang="en-US" sz="1600" b="1" dirty="0">
                        <a:solidFill>
                          <a:schemeClr val="tx1"/>
                        </a:solidFill>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smtClean="0">
                          <a:solidFill>
                            <a:schemeClr val="tx1"/>
                          </a:solidFill>
                          <a:latin typeface="Bookman Old Style" panose="02050604050505020204" pitchFamily="18" charset="0"/>
                        </a:rPr>
                        <a:t>Ever Visited</a:t>
                      </a:r>
                      <a:endParaRPr lang="en-US" sz="1400" b="0"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en-US" sz="1400" dirty="0" smtClean="0">
                        <a:solidFill>
                          <a:schemeClr val="tx1"/>
                        </a:solidFill>
                      </a:endParaRPr>
                    </a:p>
                    <a:p>
                      <a:r>
                        <a:rPr lang="en-US" sz="1400" dirty="0" smtClean="0">
                          <a:solidFill>
                            <a:schemeClr val="tx1"/>
                          </a:solidFill>
                        </a:rPr>
                        <a:t>=</a:t>
                      </a:r>
                      <a:endParaRPr lang="en-US" sz="1400" dirty="0">
                        <a:solidFill>
                          <a:schemeClr val="tx1"/>
                        </a:solidFill>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r>
                        <a:rPr lang="en-US" sz="1400" b="0" dirty="0" smtClean="0">
                          <a:solidFill>
                            <a:schemeClr val="tx1"/>
                          </a:solidFill>
                          <a:latin typeface="Bookman Old Style" panose="02050604050505020204" pitchFamily="18" charset="0"/>
                        </a:rPr>
                        <a:t>Out of</a:t>
                      </a:r>
                      <a:r>
                        <a:rPr lang="en-US" sz="1400" b="0" baseline="0" dirty="0" smtClean="0">
                          <a:solidFill>
                            <a:schemeClr val="tx1"/>
                          </a:solidFill>
                          <a:latin typeface="Bookman Old Style" panose="02050604050505020204" pitchFamily="18" charset="0"/>
                        </a:rPr>
                        <a:t> those who are aware of a particular brand/store how many have ever visited the same.</a:t>
                      </a:r>
                      <a:endParaRPr lang="en-US" sz="1400" b="0" dirty="0" smtClean="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87791">
                <a:tc vMerge="1">
                  <a:txBody>
                    <a:bodyPr/>
                    <a:lstStyle/>
                    <a:p>
                      <a:endParaRPr lang="en-US" dirty="0">
                        <a:solidFill>
                          <a:schemeClr val="tx1"/>
                        </a:solidFill>
                      </a:endParaRPr>
                    </a:p>
                  </a:txBody>
                  <a:tcPr>
                    <a:solidFill>
                      <a:schemeClr val="tx1">
                        <a:lumMod val="20000"/>
                        <a:lumOff val="80000"/>
                      </a:schemeClr>
                    </a:solidFill>
                  </a:tcPr>
                </a:tc>
                <a:tc vMerge="1">
                  <a:txBody>
                    <a:bodyPr/>
                    <a:lstStyle/>
                    <a:p>
                      <a:endParaRPr lang="en-US" dirty="0"/>
                    </a:p>
                  </a:txBody>
                  <a:tcPr>
                    <a:solidFill>
                      <a:schemeClr val="tx1">
                        <a:lumMod val="20000"/>
                        <a:lumOff val="80000"/>
                      </a:schemeClr>
                    </a:solidFill>
                  </a:tcPr>
                </a:tc>
                <a:tc>
                  <a:txBody>
                    <a:bodyPr/>
                    <a:lstStyle/>
                    <a:p>
                      <a:pPr algn="ctr"/>
                      <a:r>
                        <a:rPr lang="en-US" sz="1400" dirty="0" smtClean="0">
                          <a:solidFill>
                            <a:schemeClr val="tx1"/>
                          </a:solidFill>
                          <a:latin typeface="Bookman Old Style" panose="02050604050505020204" pitchFamily="18" charset="0"/>
                        </a:rPr>
                        <a:t>Total Awareness</a:t>
                      </a:r>
                      <a:endParaRPr lang="en-US" sz="1400" b="1"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sz="1400" dirty="0">
                        <a:solidFill>
                          <a:schemeClr val="tx1"/>
                        </a:solidFill>
                      </a:endParaRPr>
                    </a:p>
                  </a:txBody>
                  <a:tcPr>
                    <a:solidFill>
                      <a:schemeClr val="tx1">
                        <a:lumMod val="20000"/>
                        <a:lumOff val="80000"/>
                      </a:schemeClr>
                    </a:solidFill>
                  </a:tcPr>
                </a:tc>
                <a:tc vMerge="1">
                  <a:txBody>
                    <a:bodyPr/>
                    <a:lstStyle/>
                    <a:p>
                      <a:endParaRPr lang="en-US" sz="1400" dirty="0">
                        <a:solidFill>
                          <a:schemeClr val="tx1"/>
                        </a:solidFill>
                      </a:endParaRPr>
                    </a:p>
                  </a:txBody>
                  <a:tcPr>
                    <a:solidFill>
                      <a:schemeClr val="tx1">
                        <a:lumMod val="20000"/>
                        <a:lumOff val="80000"/>
                      </a:schemeClr>
                    </a:solidFill>
                  </a:tcPr>
                </a:tc>
              </a:tr>
              <a:tr h="121948">
                <a:tc>
                  <a:txBody>
                    <a:bodyPr/>
                    <a:lstStyle/>
                    <a:p>
                      <a:endParaRPr lang="en-US" sz="200" b="1" u="sng" dirty="0">
                        <a:solidFill>
                          <a:schemeClr val="tx1"/>
                        </a:solidFill>
                      </a:endParaRPr>
                    </a:p>
                  </a:txBody>
                  <a:tcPr marT="45730" marB="4573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b="1" dirty="0">
                        <a:solidFill>
                          <a:schemeClr val="tx1"/>
                        </a:solidFill>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a:solidFill>
                          <a:schemeClr val="tx1"/>
                        </a:solidFill>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74383">
                <a:tc rowSpan="2">
                  <a:txBody>
                    <a:bodyPr/>
                    <a:lstStyle/>
                    <a:p>
                      <a:endParaRPr lang="en-US" sz="1200" b="1" u="sng" dirty="0" smtClean="0">
                        <a:solidFill>
                          <a:schemeClr val="tx1"/>
                        </a:solidFill>
                      </a:endParaRPr>
                    </a:p>
                    <a:p>
                      <a:r>
                        <a:rPr lang="en-US" sz="1600" b="1" u="sng" dirty="0" smtClean="0">
                          <a:solidFill>
                            <a:schemeClr val="tx1"/>
                          </a:solidFill>
                        </a:rPr>
                        <a:t>RESIDUAL</a:t>
                      </a:r>
                      <a:endParaRPr lang="en-US" sz="1600" b="1" u="sng" dirty="0">
                        <a:solidFill>
                          <a:schemeClr val="tx1"/>
                        </a:solidFill>
                      </a:endParaRPr>
                    </a:p>
                  </a:txBody>
                  <a:tcPr marT="45730" marB="4573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endParaRPr lang="en-US" sz="1400" b="1" dirty="0" smtClean="0">
                        <a:solidFill>
                          <a:schemeClr val="tx1"/>
                        </a:solidFill>
                      </a:endParaRPr>
                    </a:p>
                    <a:p>
                      <a:r>
                        <a:rPr lang="en-US" sz="1400" b="1" dirty="0" smtClean="0">
                          <a:solidFill>
                            <a:schemeClr val="tx1"/>
                          </a:solidFill>
                        </a:rPr>
                        <a:t>=</a:t>
                      </a:r>
                      <a:endParaRPr lang="en-US" sz="1400" b="1" dirty="0">
                        <a:solidFill>
                          <a:schemeClr val="tx1"/>
                        </a:solidFill>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400" u="none" dirty="0" smtClean="0">
                          <a:solidFill>
                            <a:schemeClr val="tx1"/>
                          </a:solidFill>
                          <a:latin typeface="Bookman Old Style" panose="02050604050505020204" pitchFamily="18" charset="0"/>
                        </a:rPr>
                        <a:t>Visited in last 3 months </a:t>
                      </a:r>
                      <a:endParaRPr lang="en-US" sz="1400" b="1" u="none"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en-US" sz="1400" b="1" dirty="0" smtClean="0">
                        <a:solidFill>
                          <a:schemeClr val="tx1"/>
                        </a:solidFill>
                      </a:endParaRPr>
                    </a:p>
                    <a:p>
                      <a:r>
                        <a:rPr lang="en-US" sz="1400" b="1" dirty="0" smtClean="0">
                          <a:solidFill>
                            <a:schemeClr val="tx1"/>
                          </a:solidFill>
                        </a:rPr>
                        <a:t>=</a:t>
                      </a:r>
                      <a:endParaRPr lang="en-US" sz="1400" b="1" dirty="0">
                        <a:solidFill>
                          <a:schemeClr val="tx1"/>
                        </a:solidFill>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r>
                        <a:rPr lang="en-US" sz="1400" dirty="0" smtClean="0">
                          <a:solidFill>
                            <a:schemeClr val="tx1"/>
                          </a:solidFill>
                          <a:latin typeface="Bookman Old Style" panose="02050604050505020204" pitchFamily="18" charset="0"/>
                        </a:rPr>
                        <a:t>Determines</a:t>
                      </a:r>
                      <a:r>
                        <a:rPr lang="en-US" sz="1400" baseline="0" dirty="0" smtClean="0">
                          <a:solidFill>
                            <a:schemeClr val="tx1"/>
                          </a:solidFill>
                          <a:latin typeface="Bookman Old Style" panose="02050604050505020204" pitchFamily="18" charset="0"/>
                        </a:rPr>
                        <a:t> the extent of loyalty of the target segment towards the brand/store. i.e. out of those who ever visited  a particular  brand/store  how many visited in last 3 months. </a:t>
                      </a:r>
                      <a:endParaRPr lang="en-US" sz="1400"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736970">
                <a:tc vMerge="1">
                  <a:txBody>
                    <a:bodyPr/>
                    <a:lstStyle/>
                    <a:p>
                      <a:endParaRPr lang="en-US" dirty="0">
                        <a:solidFill>
                          <a:schemeClr val="tx1"/>
                        </a:solidFill>
                      </a:endParaRPr>
                    </a:p>
                  </a:txBody>
                  <a:tcPr>
                    <a:solidFill>
                      <a:schemeClr val="tx1">
                        <a:lumMod val="20000"/>
                        <a:lumOff val="80000"/>
                      </a:schemeClr>
                    </a:solidFill>
                  </a:tcPr>
                </a:tc>
                <a:tc vMerge="1">
                  <a:txBody>
                    <a:bodyPr/>
                    <a:lstStyle/>
                    <a:p>
                      <a:endParaRPr lang="en-US" sz="1400" dirty="0">
                        <a:solidFill>
                          <a:schemeClr val="tx1"/>
                        </a:solidFill>
                      </a:endParaRPr>
                    </a:p>
                  </a:txBody>
                  <a:tcPr>
                    <a:solidFill>
                      <a:schemeClr val="tx1">
                        <a:lumMod val="20000"/>
                        <a:lumOff val="80000"/>
                      </a:schemeClr>
                    </a:solidFill>
                  </a:tcPr>
                </a:tc>
                <a:tc>
                  <a:txBody>
                    <a:bodyPr/>
                    <a:lstStyle/>
                    <a:p>
                      <a:pPr algn="ctr"/>
                      <a:r>
                        <a:rPr lang="en-US" sz="1400" dirty="0" smtClean="0">
                          <a:solidFill>
                            <a:schemeClr val="tx1"/>
                          </a:solidFill>
                          <a:latin typeface="Bookman Old Style" panose="02050604050505020204" pitchFamily="18" charset="0"/>
                        </a:rPr>
                        <a:t>Ever</a:t>
                      </a:r>
                      <a:r>
                        <a:rPr lang="en-US" sz="1400" baseline="0" dirty="0" smtClean="0">
                          <a:solidFill>
                            <a:schemeClr val="tx1"/>
                          </a:solidFill>
                          <a:latin typeface="Bookman Old Style" panose="02050604050505020204" pitchFamily="18" charset="0"/>
                        </a:rPr>
                        <a:t> Visited</a:t>
                      </a:r>
                      <a:endParaRPr lang="en-US" sz="1400" b="1" dirty="0">
                        <a:solidFill>
                          <a:schemeClr val="tx1"/>
                        </a:solidFill>
                        <a:latin typeface="Bookman Old Style" panose="02050604050505020204" pitchFamily="18" charset="0"/>
                      </a:endParaRPr>
                    </a:p>
                  </a:txBody>
                  <a:tcPr marT="45730" marB="4573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en-US" sz="1400" dirty="0">
                        <a:solidFill>
                          <a:schemeClr val="tx1"/>
                        </a:solidFill>
                      </a:endParaRPr>
                    </a:p>
                  </a:txBody>
                  <a:tcPr>
                    <a:solidFill>
                      <a:schemeClr val="tx1">
                        <a:lumMod val="20000"/>
                        <a:lumOff val="80000"/>
                      </a:schemeClr>
                    </a:solidFill>
                  </a:tcPr>
                </a:tc>
                <a:tc vMerge="1">
                  <a:txBody>
                    <a:bodyPr/>
                    <a:lstStyle/>
                    <a:p>
                      <a:endParaRPr lang="en-US" sz="1400" dirty="0">
                        <a:solidFill>
                          <a:schemeClr val="tx1"/>
                        </a:solidFill>
                      </a:endParaRPr>
                    </a:p>
                  </a:txBody>
                  <a:tcPr>
                    <a:solidFill>
                      <a:schemeClr val="tx1">
                        <a:lumMod val="20000"/>
                        <a:lumOff val="80000"/>
                      </a:schemeClr>
                    </a:solidFill>
                  </a:tcPr>
                </a:tc>
              </a:tr>
            </a:tbl>
          </a:graphicData>
        </a:graphic>
      </p:graphicFrame>
      <p:graphicFrame>
        <p:nvGraphicFramePr>
          <p:cNvPr id="6" name="Table 5"/>
          <p:cNvGraphicFramePr>
            <a:graphicFrameLocks noGrp="1"/>
          </p:cNvGraphicFramePr>
          <p:nvPr>
            <p:extLst>
              <p:ext uri="{D42A27DB-BD31-4B8C-83A1-F6EECF244321}">
                <p14:modId xmlns="" xmlns:p14="http://schemas.microsoft.com/office/powerpoint/2010/main" val="1960380437"/>
              </p:ext>
            </p:extLst>
          </p:nvPr>
        </p:nvGraphicFramePr>
        <p:xfrm>
          <a:off x="762000" y="3886200"/>
          <a:ext cx="7467600" cy="2651760"/>
        </p:xfrm>
        <a:graphic>
          <a:graphicData uri="http://schemas.openxmlformats.org/drawingml/2006/table">
            <a:tbl>
              <a:tblPr firstRow="1" bandRow="1">
                <a:tableStyleId>{5C22544A-7EE6-4342-B048-85BDC9FD1C3A}</a:tableStyleId>
              </a:tblPr>
              <a:tblGrid>
                <a:gridCol w="3090041"/>
                <a:gridCol w="2167759"/>
                <a:gridCol w="2209800"/>
              </a:tblGrid>
              <a:tr h="246743">
                <a:tc>
                  <a:txBody>
                    <a:bodyPr/>
                    <a:lstStyle/>
                    <a:p>
                      <a:r>
                        <a:rPr lang="en-US" sz="1400" dirty="0" smtClean="0">
                          <a:solidFill>
                            <a:schemeClr val="tx1"/>
                          </a:solidFill>
                          <a:latin typeface="Bookman Old Style" panose="02050604050505020204" pitchFamily="18" charset="0"/>
                        </a:rPr>
                        <a:t>Fashion and Footwear brand/store </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tint val="20000"/>
                      </a:schemeClr>
                    </a:solidFill>
                  </a:tcPr>
                </a:tc>
                <a:tc>
                  <a:txBody>
                    <a:bodyPr/>
                    <a:lstStyle/>
                    <a:p>
                      <a:pPr algn="ctr"/>
                      <a:r>
                        <a:rPr lang="en-US" sz="1400" dirty="0" smtClean="0">
                          <a:solidFill>
                            <a:schemeClr val="tx1"/>
                          </a:solidFill>
                          <a:latin typeface="Bookman Old Style" panose="02050604050505020204" pitchFamily="18" charset="0"/>
                        </a:rPr>
                        <a:t>TRIAL</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tint val="20000"/>
                      </a:schemeClr>
                    </a:solidFill>
                  </a:tcPr>
                </a:tc>
                <a:tc>
                  <a:txBody>
                    <a:bodyPr/>
                    <a:lstStyle/>
                    <a:p>
                      <a:pPr algn="ctr"/>
                      <a:r>
                        <a:rPr lang="en-US" sz="1400" dirty="0" smtClean="0">
                          <a:solidFill>
                            <a:schemeClr val="tx1"/>
                          </a:solidFill>
                          <a:latin typeface="Bookman Old Style" panose="02050604050505020204" pitchFamily="18" charset="0"/>
                        </a:rPr>
                        <a:t>RESIDUAL</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tint val="20000"/>
                      </a:schemeClr>
                    </a:solidFill>
                  </a:tcPr>
                </a:tc>
              </a:tr>
              <a:tr h="246743">
                <a:tc>
                  <a:txBody>
                    <a:bodyPr/>
                    <a:lstStyle/>
                    <a:p>
                      <a:r>
                        <a:rPr lang="en-US" sz="1400" b="0" dirty="0" err="1" smtClean="0">
                          <a:solidFill>
                            <a:schemeClr val="tx1"/>
                          </a:solidFill>
                          <a:latin typeface="Bookman Old Style" panose="02050604050505020204" pitchFamily="18" charset="0"/>
                        </a:rPr>
                        <a:t>Centerpoint</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72</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40</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743">
                <a:tc>
                  <a:txBody>
                    <a:bodyPr/>
                    <a:lstStyle/>
                    <a:p>
                      <a:r>
                        <a:rPr lang="en-US" sz="1400" b="0" dirty="0" smtClean="0">
                          <a:solidFill>
                            <a:schemeClr val="tx1"/>
                          </a:solidFill>
                          <a:latin typeface="Bookman Old Style" panose="02050604050505020204" pitchFamily="18" charset="0"/>
                        </a:rPr>
                        <a:t>Nasser Sports</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53</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38</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743">
                <a:tc>
                  <a:txBody>
                    <a:bodyPr/>
                    <a:lstStyle/>
                    <a:p>
                      <a:r>
                        <a:rPr lang="en-US" sz="1400" b="0" dirty="0" smtClean="0">
                          <a:solidFill>
                            <a:schemeClr val="tx1"/>
                          </a:solidFill>
                          <a:latin typeface="Bookman Old Style" panose="02050604050505020204" pitchFamily="18" charset="0"/>
                        </a:rPr>
                        <a:t>Max</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59</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37</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743">
                <a:tc>
                  <a:txBody>
                    <a:bodyPr/>
                    <a:lstStyle/>
                    <a:p>
                      <a:r>
                        <a:rPr lang="en-US" sz="1400" b="0" dirty="0" smtClean="0">
                          <a:solidFill>
                            <a:schemeClr val="tx1"/>
                          </a:solidFill>
                          <a:latin typeface="Bookman Old Style" panose="02050604050505020204" pitchFamily="18" charset="0"/>
                        </a:rPr>
                        <a:t>Red Tag</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43</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24</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743">
                <a:tc>
                  <a:txBody>
                    <a:bodyPr/>
                    <a:lstStyle/>
                    <a:p>
                      <a:r>
                        <a:rPr lang="en-US" sz="1400" b="0" dirty="0" smtClean="0">
                          <a:solidFill>
                            <a:schemeClr val="tx1"/>
                          </a:solidFill>
                          <a:latin typeface="Bookman Old Style" panose="02050604050505020204" pitchFamily="18" charset="0"/>
                        </a:rPr>
                        <a:t>H&amp;M</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52</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30</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743">
                <a:tc>
                  <a:txBody>
                    <a:bodyPr/>
                    <a:lstStyle/>
                    <a:p>
                      <a:r>
                        <a:rPr lang="en-US" sz="1400" b="0" dirty="0" err="1" smtClean="0">
                          <a:solidFill>
                            <a:schemeClr val="tx1"/>
                          </a:solidFill>
                          <a:latin typeface="Bookman Old Style" panose="02050604050505020204" pitchFamily="18" charset="0"/>
                        </a:rPr>
                        <a:t>Mothercare</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33</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24</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6743">
                <a:tc>
                  <a:txBody>
                    <a:bodyPr/>
                    <a:lstStyle/>
                    <a:p>
                      <a:r>
                        <a:rPr lang="en-US" sz="1400" b="0" dirty="0" smtClean="0">
                          <a:solidFill>
                            <a:schemeClr val="tx1"/>
                          </a:solidFill>
                          <a:latin typeface="Bookman Old Style" panose="02050604050505020204" pitchFamily="18" charset="0"/>
                        </a:rPr>
                        <a:t>Debenhams </a:t>
                      </a:r>
                      <a:endParaRPr lang="en-US" sz="1400" b="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36</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solidFill>
                            <a:schemeClr val="tx1"/>
                          </a:solidFill>
                          <a:latin typeface="Bookman Old Style" panose="02050604050505020204" pitchFamily="18" charset="0"/>
                        </a:rPr>
                        <a:t>24</a:t>
                      </a:r>
                      <a:endParaRPr lang="en-US" sz="1400" dirty="0">
                        <a:solidFill>
                          <a:schemeClr val="tx1"/>
                        </a:solidFill>
                        <a:latin typeface="Bookman Old Style" panose="0205060405050502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304800"/>
          </a:xfrm>
        </p:spPr>
        <p:txBody>
          <a:bodyPr/>
          <a:lstStyle/>
          <a:p>
            <a:fld id="{0BA33941-609D-495C-9701-7F9ED25D8032}" type="slidenum">
              <a:rPr lang="en-GB" smtClean="0">
                <a:solidFill>
                  <a:schemeClr val="bg1"/>
                </a:solidFill>
              </a:rPr>
              <a:pPr/>
              <a:t>23</a:t>
            </a:fld>
            <a:endParaRPr lang="en-GB" dirty="0">
              <a:solidFill>
                <a:schemeClr val="bg1"/>
              </a:solidFill>
            </a:endParaRPr>
          </a:p>
        </p:txBody>
      </p:sp>
      <p:sp>
        <p:nvSpPr>
          <p:cNvPr id="3" name="Text Box 2"/>
          <p:cNvSpPr txBox="1">
            <a:spLocks noChangeArrowheads="1"/>
          </p:cNvSpPr>
          <p:nvPr/>
        </p:nvSpPr>
        <p:spPr bwMode="auto">
          <a:xfrm>
            <a:off x="381000" y="381000"/>
            <a:ext cx="7543800" cy="579438"/>
          </a:xfrm>
          <a:prstGeom prst="rect">
            <a:avLst/>
          </a:prstGeom>
          <a:noFill/>
          <a:ln w="9525">
            <a:noFill/>
            <a:miter lim="800000"/>
            <a:headEnd/>
            <a:tailEnd/>
          </a:ln>
          <a:effectLst>
            <a:outerShdw dist="45791" dir="2021404" algn="ctr" rotWithShape="0">
              <a:schemeClr val="bg2"/>
            </a:outerShdw>
          </a:effectLst>
        </p:spPr>
        <p:txBody>
          <a:bodyPr>
            <a:spAutoFit/>
          </a:bodyPr>
          <a:lstStyle/>
          <a:p>
            <a:pPr>
              <a:defRPr/>
            </a:pPr>
            <a:r>
              <a:rPr lang="en-US" sz="3200" dirty="0">
                <a:solidFill>
                  <a:srgbClr val="800000"/>
                </a:solidFill>
                <a:effectLst>
                  <a:outerShdw blurRad="38100" dist="38100" dir="2700000" algn="tl">
                    <a:srgbClr val="000000"/>
                  </a:outerShdw>
                </a:effectLst>
                <a:latin typeface="Bookman Old Style" pitchFamily="18" charset="0"/>
              </a:rPr>
              <a:t> Conversion Ratio</a:t>
            </a:r>
          </a:p>
        </p:txBody>
      </p:sp>
      <p:sp>
        <p:nvSpPr>
          <p:cNvPr id="4" name="Rectangle 121"/>
          <p:cNvSpPr>
            <a:spLocks noChangeArrowheads="1"/>
          </p:cNvSpPr>
          <p:nvPr/>
        </p:nvSpPr>
        <p:spPr bwMode="auto">
          <a:xfrm>
            <a:off x="533400" y="1712784"/>
            <a:ext cx="7848600"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marL="338138" indent="-338138"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just">
              <a:buClr>
                <a:srgbClr val="800000"/>
              </a:buClr>
              <a:buFont typeface="Wingdings" pitchFamily="2" charset="2"/>
              <a:buChar char="v"/>
            </a:pPr>
            <a:r>
              <a:rPr lang="en-US" altLang="en-US" sz="1600" b="0" dirty="0">
                <a:latin typeface="Bookman Old Style" pitchFamily="18" charset="0"/>
                <a:cs typeface="Tahoma" pitchFamily="34" charset="0"/>
              </a:rPr>
              <a:t>The above results show that </a:t>
            </a:r>
            <a:r>
              <a:rPr lang="en-US" altLang="en-US" sz="1600" dirty="0">
                <a:latin typeface="Bookman Old Style" pitchFamily="18" charset="0"/>
                <a:cs typeface="Tahoma" pitchFamily="34" charset="0"/>
              </a:rPr>
              <a:t>Trial Rates </a:t>
            </a:r>
            <a:r>
              <a:rPr lang="en-US" altLang="en-US" sz="1600" b="0" dirty="0">
                <a:latin typeface="Bookman Old Style" pitchFamily="18" charset="0"/>
                <a:cs typeface="Tahoma" pitchFamily="34" charset="0"/>
              </a:rPr>
              <a:t>are the highest for </a:t>
            </a:r>
            <a:r>
              <a:rPr lang="en-US" altLang="en-US" sz="1600" b="0" dirty="0" err="1" smtClean="0">
                <a:latin typeface="Bookman Old Style" pitchFamily="18" charset="0"/>
                <a:cs typeface="Tahoma" pitchFamily="34" charset="0"/>
              </a:rPr>
              <a:t>Centerpoint</a:t>
            </a:r>
            <a:r>
              <a:rPr lang="en-US" altLang="en-US" sz="1600" b="0" dirty="0" smtClean="0">
                <a:latin typeface="Bookman Old Style" pitchFamily="18" charset="0"/>
                <a:cs typeface="Tahoma" pitchFamily="34" charset="0"/>
              </a:rPr>
              <a:t>. Seven out </a:t>
            </a:r>
            <a:r>
              <a:rPr lang="en-US" altLang="en-US" sz="1600" b="0" dirty="0">
                <a:latin typeface="Bookman Old Style" pitchFamily="18" charset="0"/>
                <a:cs typeface="Tahoma" pitchFamily="34" charset="0"/>
              </a:rPr>
              <a:t>of every 10 individuals aware of </a:t>
            </a:r>
            <a:r>
              <a:rPr lang="en-US" altLang="en-US" sz="1600" b="0" dirty="0" err="1" smtClean="0">
                <a:latin typeface="Bookman Old Style" pitchFamily="18" charset="0"/>
                <a:cs typeface="Tahoma" pitchFamily="34" charset="0"/>
              </a:rPr>
              <a:t>Centerpoint</a:t>
            </a:r>
            <a:r>
              <a:rPr lang="en-US" altLang="en-US" sz="1600" b="0" dirty="0" smtClean="0">
                <a:latin typeface="Bookman Old Style" pitchFamily="18" charset="0"/>
                <a:cs typeface="Tahoma" pitchFamily="34" charset="0"/>
              </a:rPr>
              <a:t> have </a:t>
            </a:r>
            <a:r>
              <a:rPr lang="en-US" altLang="en-US" sz="1600" b="0" dirty="0">
                <a:latin typeface="Bookman Old Style" pitchFamily="18" charset="0"/>
                <a:cs typeface="Tahoma" pitchFamily="34" charset="0"/>
              </a:rPr>
              <a:t>ever </a:t>
            </a:r>
            <a:r>
              <a:rPr lang="en-US" altLang="en-US" sz="1600" b="0" dirty="0" smtClean="0">
                <a:latin typeface="Bookman Old Style" pitchFamily="18" charset="0"/>
                <a:cs typeface="Tahoma" pitchFamily="34" charset="0"/>
              </a:rPr>
              <a:t>visited  </a:t>
            </a:r>
            <a:r>
              <a:rPr lang="en-US" altLang="en-US" sz="1600" b="0" dirty="0">
                <a:latin typeface="Bookman Old Style" pitchFamily="18" charset="0"/>
                <a:cs typeface="Tahoma" pitchFamily="34" charset="0"/>
              </a:rPr>
              <a:t>it. This is followed by </a:t>
            </a:r>
            <a:r>
              <a:rPr lang="en-US" altLang="en-US" sz="1600" b="0" dirty="0" smtClean="0">
                <a:latin typeface="Bookman Old Style" pitchFamily="18" charset="0"/>
                <a:cs typeface="Tahoma" pitchFamily="34" charset="0"/>
              </a:rPr>
              <a:t>Max, Nasser Sports Center, H&amp;M, etc. </a:t>
            </a:r>
            <a:endParaRPr lang="en-US" altLang="en-US" sz="1600" b="0" dirty="0">
              <a:latin typeface="Bookman Old Style" pitchFamily="18" charset="0"/>
              <a:cs typeface="Tahoma" pitchFamily="34" charset="0"/>
            </a:endParaRPr>
          </a:p>
          <a:p>
            <a:pPr algn="just">
              <a:buClr>
                <a:srgbClr val="800000"/>
              </a:buClr>
              <a:buFont typeface="Wingdings" pitchFamily="2" charset="2"/>
              <a:buChar char="v"/>
            </a:pPr>
            <a:endParaRPr lang="en-US" altLang="en-US" sz="1600" b="0" dirty="0">
              <a:latin typeface="Bookman Old Style" pitchFamily="18" charset="0"/>
              <a:cs typeface="Tahoma" pitchFamily="34" charset="0"/>
            </a:endParaRPr>
          </a:p>
          <a:p>
            <a:pPr algn="just">
              <a:buClr>
                <a:srgbClr val="800000"/>
              </a:buClr>
              <a:buFont typeface="Wingdings" pitchFamily="2" charset="2"/>
              <a:buChar char="v"/>
            </a:pPr>
            <a:endParaRPr lang="en-US" altLang="en-US" sz="1600" b="0" dirty="0">
              <a:latin typeface="Bookman Old Style" pitchFamily="18" charset="0"/>
              <a:cs typeface="Tahoma" pitchFamily="34" charset="0"/>
            </a:endParaRPr>
          </a:p>
          <a:p>
            <a:pPr algn="just">
              <a:buClr>
                <a:srgbClr val="800000"/>
              </a:buClr>
              <a:buFont typeface="Wingdings" pitchFamily="2" charset="2"/>
              <a:buChar char="v"/>
            </a:pPr>
            <a:r>
              <a:rPr lang="en-US" altLang="en-US" sz="1600" dirty="0">
                <a:latin typeface="Bookman Old Style" pitchFamily="18" charset="0"/>
                <a:cs typeface="Tahoma" pitchFamily="34" charset="0"/>
              </a:rPr>
              <a:t>Residual Ratio</a:t>
            </a:r>
            <a:r>
              <a:rPr lang="en-US" altLang="en-US" sz="1600" b="0" dirty="0">
                <a:latin typeface="Bookman Old Style" pitchFamily="18" charset="0"/>
                <a:cs typeface="Tahoma" pitchFamily="34" charset="0"/>
              </a:rPr>
              <a:t> determines the extent of regularity </a:t>
            </a:r>
            <a:r>
              <a:rPr lang="en-US" altLang="en-US" sz="1600" b="0" dirty="0" smtClean="0">
                <a:latin typeface="Bookman Old Style" pitchFamily="18" charset="0"/>
                <a:cs typeface="Tahoma" pitchFamily="34" charset="0"/>
              </a:rPr>
              <a:t>or </a:t>
            </a:r>
            <a:r>
              <a:rPr lang="en-US" altLang="en-US" sz="1600" b="0" dirty="0">
                <a:latin typeface="Bookman Old Style" pitchFamily="18" charset="0"/>
                <a:cs typeface="Tahoma" pitchFamily="34" charset="0"/>
              </a:rPr>
              <a:t>loyalty of the target sample towards the particular </a:t>
            </a:r>
            <a:r>
              <a:rPr lang="en-US" altLang="en-US" sz="1600" b="0" dirty="0" smtClean="0">
                <a:latin typeface="Bookman Old Style" pitchFamily="18" charset="0"/>
                <a:cs typeface="Tahoma" pitchFamily="34" charset="0"/>
              </a:rPr>
              <a:t>brand/store. It </a:t>
            </a:r>
            <a:r>
              <a:rPr lang="en-US" altLang="en-US" sz="1600" b="0" dirty="0">
                <a:latin typeface="Bookman Old Style" pitchFamily="18" charset="0"/>
                <a:cs typeface="Tahoma" pitchFamily="34" charset="0"/>
              </a:rPr>
              <a:t>is obvious from the table that the Residual usage level is </a:t>
            </a:r>
            <a:r>
              <a:rPr lang="en-US" altLang="en-US" sz="1600" b="0" dirty="0" smtClean="0">
                <a:latin typeface="Bookman Old Style" pitchFamily="18" charset="0"/>
                <a:cs typeface="Tahoma" pitchFamily="34" charset="0"/>
              </a:rPr>
              <a:t>the </a:t>
            </a:r>
            <a:r>
              <a:rPr lang="en-US" altLang="en-US" sz="1600" b="0" dirty="0">
                <a:latin typeface="Bookman Old Style" pitchFamily="18" charset="0"/>
                <a:cs typeface="Tahoma" pitchFamily="34" charset="0"/>
              </a:rPr>
              <a:t>highest for </a:t>
            </a:r>
            <a:r>
              <a:rPr lang="en-US" altLang="en-US" sz="1600" b="0" dirty="0" smtClean="0">
                <a:latin typeface="Bookman Old Style" pitchFamily="18" charset="0"/>
                <a:cs typeface="Tahoma" pitchFamily="34" charset="0"/>
              </a:rPr>
              <a:t>Nasser sports. Indeed 4 </a:t>
            </a:r>
            <a:r>
              <a:rPr lang="en-US" altLang="en-US" sz="1600" b="0" dirty="0">
                <a:latin typeface="Bookman Old Style" pitchFamily="18" charset="0"/>
                <a:cs typeface="Tahoma" pitchFamily="34" charset="0"/>
              </a:rPr>
              <a:t>out of every 10 </a:t>
            </a:r>
            <a:r>
              <a:rPr lang="en-US" altLang="en-US" sz="1600" b="0" dirty="0" smtClean="0">
                <a:latin typeface="Bookman Old Style" pitchFamily="18" charset="0"/>
                <a:cs typeface="Tahoma" pitchFamily="34" charset="0"/>
              </a:rPr>
              <a:t>individuals </a:t>
            </a:r>
            <a:r>
              <a:rPr lang="en-US" altLang="en-US" sz="1600" b="0" dirty="0">
                <a:latin typeface="Bookman Old Style" pitchFamily="18" charset="0"/>
                <a:cs typeface="Tahoma" pitchFamily="34" charset="0"/>
              </a:rPr>
              <a:t>who have </a:t>
            </a:r>
            <a:r>
              <a:rPr lang="en-US" altLang="en-US" sz="1600" b="0" dirty="0" smtClean="0">
                <a:latin typeface="Bookman Old Style" pitchFamily="18" charset="0"/>
                <a:cs typeface="Tahoma" pitchFamily="34" charset="0"/>
              </a:rPr>
              <a:t>visited Nasser sports have kept </a:t>
            </a:r>
            <a:r>
              <a:rPr lang="en-US" altLang="en-US" sz="1600" b="0" dirty="0">
                <a:latin typeface="Bookman Old Style" pitchFamily="18" charset="0"/>
                <a:cs typeface="Tahoma" pitchFamily="34" charset="0"/>
              </a:rPr>
              <a:t>on </a:t>
            </a:r>
            <a:r>
              <a:rPr lang="en-US" altLang="en-US" sz="1600" b="0" dirty="0" smtClean="0">
                <a:latin typeface="Bookman Old Style" pitchFamily="18" charset="0"/>
                <a:cs typeface="Tahoma" pitchFamily="34" charset="0"/>
              </a:rPr>
              <a:t>visiting it in the last 3 months.   </a:t>
            </a:r>
            <a:endParaRPr lang="en-US" altLang="en-US" sz="1600" b="0" dirty="0">
              <a:latin typeface="Bookman Old Style" pitchFamily="18" charset="0"/>
              <a:cs typeface="Tahoma"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60648"/>
          </a:xfrm>
        </p:spPr>
        <p:txBody>
          <a:bodyPr/>
          <a:lstStyle/>
          <a:p>
            <a:fld id="{0BA33941-609D-495C-9701-7F9ED25D8032}" type="slidenum">
              <a:rPr lang="en-GB" smtClean="0">
                <a:solidFill>
                  <a:schemeClr val="bg1"/>
                </a:solidFill>
              </a:rPr>
              <a:pPr/>
              <a:t>24</a:t>
            </a:fld>
            <a:endParaRPr lang="en-GB" dirty="0">
              <a:solidFill>
                <a:schemeClr val="bg1"/>
              </a:solidFill>
            </a:endParaRPr>
          </a:p>
        </p:txBody>
      </p:sp>
      <p:sp>
        <p:nvSpPr>
          <p:cNvPr id="3" name="Text Box 3"/>
          <p:cNvSpPr txBox="1">
            <a:spLocks noChangeArrowheads="1"/>
          </p:cNvSpPr>
          <p:nvPr/>
        </p:nvSpPr>
        <p:spPr bwMode="auto">
          <a:xfrm>
            <a:off x="179388" y="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Branded Fashion &amp; Footwear store Used Most Often</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Sample</a:t>
            </a:r>
          </a:p>
        </p:txBody>
      </p:sp>
      <p:sp>
        <p:nvSpPr>
          <p:cNvPr id="4" name="Text Box 7"/>
          <p:cNvSpPr txBox="1">
            <a:spLocks noChangeArrowheads="1"/>
          </p:cNvSpPr>
          <p:nvPr/>
        </p:nvSpPr>
        <p:spPr bwMode="auto">
          <a:xfrm>
            <a:off x="152400" y="534183"/>
            <a:ext cx="8763000" cy="477054"/>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then investigated which branded fashion and footwear store they use Most often. Majority have stated </a:t>
            </a:r>
            <a:r>
              <a:rPr kumimoji="1" lang="en-US" sz="1200" dirty="0" err="1" smtClean="0">
                <a:latin typeface="Book Antiqua" pitchFamily="18" charset="0"/>
              </a:rPr>
              <a:t>Centerpoint</a:t>
            </a:r>
            <a:r>
              <a:rPr kumimoji="1" lang="en-US" sz="1200" dirty="0" smtClean="0">
                <a:latin typeface="Book Antiqua" pitchFamily="18" charset="0"/>
              </a:rPr>
              <a:t> (22%), followed by Nasser Sports Center(12%), Max(11%), H&amp;M(6%), etc . </a:t>
            </a:r>
            <a:endParaRPr kumimoji="1" lang="en-US" sz="1200" dirty="0">
              <a:latin typeface="Book Antiqua" pitchFamily="18" charset="0"/>
              <a:cs typeface="Arial" charset="0"/>
            </a:endParaRPr>
          </a:p>
        </p:txBody>
      </p:sp>
      <p:sp>
        <p:nvSpPr>
          <p:cNvPr id="6" name="Text Box 12"/>
          <p:cNvSpPr txBox="1">
            <a:spLocks noChangeArrowheads="1"/>
          </p:cNvSpPr>
          <p:nvPr/>
        </p:nvSpPr>
        <p:spPr bwMode="auto">
          <a:xfrm>
            <a:off x="3563888" y="6597352"/>
            <a:ext cx="338437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Total Sample = 600</a:t>
            </a:r>
            <a:endParaRPr lang="en-US" altLang="en-US" sz="1000" b="1" i="1" dirty="0">
              <a:solidFill>
                <a:srgbClr val="C00000"/>
              </a:solidFill>
            </a:endParaRPr>
          </a:p>
        </p:txBody>
      </p:sp>
      <p:graphicFrame>
        <p:nvGraphicFramePr>
          <p:cNvPr id="7" name="Object 42"/>
          <p:cNvGraphicFramePr>
            <a:graphicFrameLocks noChangeAspect="1"/>
          </p:cNvGraphicFramePr>
          <p:nvPr>
            <p:extLst>
              <p:ext uri="{D42A27DB-BD31-4B8C-83A1-F6EECF244321}">
                <p14:modId xmlns="" xmlns:p14="http://schemas.microsoft.com/office/powerpoint/2010/main" val="1019419477"/>
              </p:ext>
            </p:extLst>
          </p:nvPr>
        </p:nvGraphicFramePr>
        <p:xfrm>
          <a:off x="609600" y="1301452"/>
          <a:ext cx="8026400" cy="52959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303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7010400" y="6629400"/>
            <a:ext cx="2133600" cy="228600"/>
          </a:xfrm>
        </p:spPr>
        <p:txBody>
          <a:bodyPr/>
          <a:lstStyle/>
          <a:p>
            <a:fld id="{0BA33941-609D-495C-9701-7F9ED25D8032}" type="slidenum">
              <a:rPr lang="en-GB" smtClean="0">
                <a:solidFill>
                  <a:schemeClr val="bg1"/>
                </a:solidFill>
              </a:rPr>
              <a:pPr/>
              <a:t>25</a:t>
            </a:fld>
            <a:endParaRPr lang="en-GB" dirty="0">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2076582207"/>
              </p:ext>
            </p:extLst>
          </p:nvPr>
        </p:nvGraphicFramePr>
        <p:xfrm>
          <a:off x="57150" y="1528763"/>
          <a:ext cx="8961438" cy="4800600"/>
        </p:xfrm>
        <a:graphic>
          <a:graphicData uri="http://schemas.openxmlformats.org/presentationml/2006/ole">
            <p:oleObj spid="_x0000_s120928" name="Chart" r:id="rId3" imgW="8353408" imgH="4467203" progId="MSGraph.Chart.8">
              <p:embed followColorScheme="full"/>
            </p:oleObj>
          </a:graphicData>
        </a:graphic>
      </p:graphicFrame>
      <p:sp>
        <p:nvSpPr>
          <p:cNvPr id="9" name="Text Box 3"/>
          <p:cNvSpPr txBox="1">
            <a:spLocks noChangeArrowheads="1"/>
          </p:cNvSpPr>
          <p:nvPr/>
        </p:nvSpPr>
        <p:spPr bwMode="auto">
          <a:xfrm>
            <a:off x="179388" y="131763"/>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Branded Fashion &amp; Footwear store Used Most Often</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a:t>
            </a:r>
            <a:r>
              <a:rPr lang="en-US" altLang="en-US" sz="1400" b="1" dirty="0" smtClean="0">
                <a:solidFill>
                  <a:srgbClr val="A50021"/>
                </a:solidFill>
                <a:latin typeface="Calibri" pitchFamily="34" charset="0"/>
              </a:rPr>
              <a:t>Sample &amp; Nationality </a:t>
            </a:r>
            <a:endParaRPr lang="en-US" altLang="en-US" sz="1400" b="1" dirty="0">
              <a:solidFill>
                <a:srgbClr val="A50021"/>
              </a:solidFill>
              <a:latin typeface="Calibri" pitchFamily="34" charset="0"/>
            </a:endParaRPr>
          </a:p>
        </p:txBody>
      </p:sp>
      <p:sp>
        <p:nvSpPr>
          <p:cNvPr id="10" name="Text Box 7"/>
          <p:cNvSpPr txBox="1">
            <a:spLocks noChangeArrowheads="1"/>
          </p:cNvSpPr>
          <p:nvPr/>
        </p:nvSpPr>
        <p:spPr bwMode="auto">
          <a:xfrm>
            <a:off x="304800" y="817563"/>
            <a:ext cx="8763000" cy="477054"/>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Analyzing  further by Nationality, it is noticed that for Nasser Sports Center Arab Expats use Most often (17%) as opposed to Kuwaitis(12%) and Non Arabs(8%). </a:t>
            </a:r>
            <a:endParaRPr kumimoji="1" lang="en-US" sz="1200" dirty="0">
              <a:latin typeface="Book Antiqua" pitchFamily="18" charset="0"/>
              <a:cs typeface="Arial" charset="0"/>
            </a:endParaRPr>
          </a:p>
        </p:txBody>
      </p:sp>
      <p:pic>
        <p:nvPicPr>
          <p:cNvPr id="11" name="Picture 32"/>
          <p:cNvPicPr>
            <a:picLocks noChangeAspect="1" noChangeArrowheads="1"/>
          </p:cNvPicPr>
          <p:nvPr/>
        </p:nvPicPr>
        <p:blipFill>
          <a:blip r:embed="rId4" cstate="print"/>
          <a:srcRect/>
          <a:stretch>
            <a:fillRect/>
          </a:stretch>
        </p:blipFill>
        <p:spPr bwMode="auto">
          <a:xfrm>
            <a:off x="5867400" y="1676400"/>
            <a:ext cx="2726723" cy="2209800"/>
          </a:xfrm>
          <a:prstGeom prst="rect">
            <a:avLst/>
          </a:prstGeom>
          <a:noFill/>
          <a:ln w="9525">
            <a:noFill/>
            <a:miter lim="800000"/>
            <a:headEnd/>
            <a:tailEnd/>
          </a:ln>
          <a:effectLst/>
        </p:spPr>
      </p:pic>
      <p:sp>
        <p:nvSpPr>
          <p:cNvPr id="13" name="TextBox 12"/>
          <p:cNvSpPr txBox="1"/>
          <p:nvPr/>
        </p:nvSpPr>
        <p:spPr>
          <a:xfrm>
            <a:off x="7086600" y="149099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199286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303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26</a:t>
            </a:fld>
            <a:endParaRPr lang="en-GB" dirty="0">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000</a:t>
            </a:r>
            <a:endParaRPr lang="en-US" altLang="en-US" sz="1000" b="1" i="1" dirty="0">
              <a:solidFill>
                <a:srgbClr val="C00000"/>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3929210017"/>
              </p:ext>
            </p:extLst>
          </p:nvPr>
        </p:nvGraphicFramePr>
        <p:xfrm>
          <a:off x="57150" y="1528763"/>
          <a:ext cx="8961438" cy="4800600"/>
        </p:xfrm>
        <a:graphic>
          <a:graphicData uri="http://schemas.openxmlformats.org/presentationml/2006/ole">
            <p:oleObj spid="_x0000_s131163" name="Chart" r:id="rId3" imgW="8353320" imgH="4467131" progId="MSGraph.Chart.8">
              <p:embed followColorScheme="full"/>
            </p:oleObj>
          </a:graphicData>
        </a:graphic>
      </p:graphicFrame>
      <p:sp>
        <p:nvSpPr>
          <p:cNvPr id="9" name="Text Box 3"/>
          <p:cNvSpPr txBox="1">
            <a:spLocks noChangeArrowheads="1"/>
          </p:cNvSpPr>
          <p:nvPr/>
        </p:nvSpPr>
        <p:spPr bwMode="auto">
          <a:xfrm>
            <a:off x="179388" y="131763"/>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Branded Fashion &amp; Footwear store Used Most Often</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a:t>
            </a:r>
            <a:r>
              <a:rPr lang="en-US" altLang="en-US" sz="1400" b="1" dirty="0" smtClean="0">
                <a:solidFill>
                  <a:srgbClr val="A50021"/>
                </a:solidFill>
                <a:latin typeface="Calibri" pitchFamily="34" charset="0"/>
              </a:rPr>
              <a:t>Sample &amp; HH Income </a:t>
            </a:r>
            <a:endParaRPr lang="en-US" altLang="en-US" sz="1400" b="1" dirty="0">
              <a:solidFill>
                <a:srgbClr val="A50021"/>
              </a:solidFill>
              <a:latin typeface="Calibri" pitchFamily="34" charset="0"/>
            </a:endParaRPr>
          </a:p>
        </p:txBody>
      </p:sp>
      <p:sp>
        <p:nvSpPr>
          <p:cNvPr id="10" name="Text Box 7"/>
          <p:cNvSpPr txBox="1">
            <a:spLocks noChangeArrowheads="1"/>
          </p:cNvSpPr>
          <p:nvPr/>
        </p:nvSpPr>
        <p:spPr bwMode="auto">
          <a:xfrm>
            <a:off x="304800" y="817563"/>
            <a:ext cx="8763000" cy="477054"/>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Analyzing  further by HH Income, it is noticed that for Nasser Sports  the Lower-Mid Income group have a higher share as opposed to the higher income segment  </a:t>
            </a:r>
            <a:endParaRPr kumimoji="1" lang="en-US" sz="1200" dirty="0">
              <a:latin typeface="Book Antiqua" pitchFamily="18" charset="0"/>
              <a:cs typeface="Arial" charset="0"/>
            </a:endParaRPr>
          </a:p>
        </p:txBody>
      </p:sp>
      <p:pic>
        <p:nvPicPr>
          <p:cNvPr id="131164" name="Picture 92"/>
          <p:cNvPicPr>
            <a:picLocks noChangeAspect="1" noChangeArrowheads="1"/>
          </p:cNvPicPr>
          <p:nvPr/>
        </p:nvPicPr>
        <p:blipFill>
          <a:blip r:embed="rId4" cstate="print"/>
          <a:srcRect/>
          <a:stretch>
            <a:fillRect/>
          </a:stretch>
        </p:blipFill>
        <p:spPr bwMode="auto">
          <a:xfrm>
            <a:off x="5867400" y="1676401"/>
            <a:ext cx="2800350" cy="2133599"/>
          </a:xfrm>
          <a:prstGeom prst="rect">
            <a:avLst/>
          </a:prstGeom>
          <a:noFill/>
          <a:ln w="9525">
            <a:noFill/>
            <a:miter lim="800000"/>
            <a:headEnd/>
            <a:tailEnd/>
          </a:ln>
          <a:effectLst/>
        </p:spPr>
      </p:pic>
      <p:sp>
        <p:nvSpPr>
          <p:cNvPr id="11" name="TextBox 10"/>
          <p:cNvSpPr txBox="1"/>
          <p:nvPr/>
        </p:nvSpPr>
        <p:spPr>
          <a:xfrm>
            <a:off x="7086600" y="164339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199286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303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27</a:t>
            </a:fld>
            <a:endParaRPr lang="en-GB" dirty="0">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Total Sample = </a:t>
            </a:r>
            <a:r>
              <a:rPr lang="en-US" altLang="en-US" sz="1000" b="1" i="1" dirty="0" smtClean="0">
                <a:solidFill>
                  <a:srgbClr val="C00000"/>
                </a:solidFill>
              </a:rPr>
              <a:t>600</a:t>
            </a:r>
            <a:endParaRPr lang="en-US" altLang="en-US" sz="1000" b="1" i="1" dirty="0">
              <a:solidFill>
                <a:srgbClr val="C00000"/>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3066974196"/>
              </p:ext>
            </p:extLst>
          </p:nvPr>
        </p:nvGraphicFramePr>
        <p:xfrm>
          <a:off x="57150" y="1528763"/>
          <a:ext cx="8961438" cy="4800600"/>
        </p:xfrm>
        <a:graphic>
          <a:graphicData uri="http://schemas.openxmlformats.org/presentationml/2006/ole">
            <p:oleObj spid="_x0000_s176159" name="Chart" r:id="rId3" imgW="8353408" imgH="4467203" progId="MSGraph.Chart.8">
              <p:embed followColorScheme="full"/>
            </p:oleObj>
          </a:graphicData>
        </a:graphic>
      </p:graphicFrame>
      <p:sp>
        <p:nvSpPr>
          <p:cNvPr id="9" name="Text Box 3"/>
          <p:cNvSpPr txBox="1">
            <a:spLocks noChangeArrowheads="1"/>
          </p:cNvSpPr>
          <p:nvPr/>
        </p:nvSpPr>
        <p:spPr bwMode="auto">
          <a:xfrm>
            <a:off x="179388" y="131763"/>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Branded Fashion &amp; Footwear store Used Most Often</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a:t>
            </a:r>
            <a:r>
              <a:rPr lang="en-US" altLang="en-US" sz="1400" b="1" dirty="0" smtClean="0">
                <a:solidFill>
                  <a:srgbClr val="A50021"/>
                </a:solidFill>
                <a:latin typeface="Calibri" pitchFamily="34" charset="0"/>
              </a:rPr>
              <a:t>Sample &amp; Governorate</a:t>
            </a:r>
            <a:endParaRPr lang="en-US" altLang="en-US" sz="1400" b="1" dirty="0">
              <a:solidFill>
                <a:srgbClr val="A50021"/>
              </a:solidFill>
              <a:latin typeface="Calibri" pitchFamily="34" charset="0"/>
            </a:endParaRPr>
          </a:p>
        </p:txBody>
      </p:sp>
      <p:sp>
        <p:nvSpPr>
          <p:cNvPr id="10" name="Text Box 7"/>
          <p:cNvSpPr txBox="1">
            <a:spLocks noChangeArrowheads="1"/>
          </p:cNvSpPr>
          <p:nvPr/>
        </p:nvSpPr>
        <p:spPr bwMode="auto">
          <a:xfrm>
            <a:off x="152400" y="762000"/>
            <a:ext cx="8763000" cy="477054"/>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Analyzing  further by Governorate, it is noticed that Nasser Sports has marginally higher share in </a:t>
            </a:r>
            <a:r>
              <a:rPr kumimoji="1" lang="en-US" sz="1200" dirty="0" err="1" smtClean="0">
                <a:latin typeface="Book Antiqua" pitchFamily="18" charset="0"/>
              </a:rPr>
              <a:t>Jahra</a:t>
            </a:r>
            <a:r>
              <a:rPr kumimoji="1" lang="en-US" sz="1200" dirty="0" smtClean="0">
                <a:latin typeface="Book Antiqua" pitchFamily="18" charset="0"/>
              </a:rPr>
              <a:t> as opposed to other Governorates.  </a:t>
            </a:r>
            <a:endParaRPr kumimoji="1" lang="en-US" sz="1200" dirty="0">
              <a:latin typeface="Book Antiqua" pitchFamily="18" charset="0"/>
              <a:cs typeface="Arial" charset="0"/>
            </a:endParaRPr>
          </a:p>
        </p:txBody>
      </p:sp>
      <p:pic>
        <p:nvPicPr>
          <p:cNvPr id="176161" name="Picture 33"/>
          <p:cNvPicPr>
            <a:picLocks noChangeAspect="1" noChangeArrowheads="1"/>
          </p:cNvPicPr>
          <p:nvPr/>
        </p:nvPicPr>
        <p:blipFill>
          <a:blip r:embed="rId4" cstate="print"/>
          <a:srcRect/>
          <a:stretch>
            <a:fillRect/>
          </a:stretch>
        </p:blipFill>
        <p:spPr bwMode="auto">
          <a:xfrm>
            <a:off x="5943600" y="1676400"/>
            <a:ext cx="2838450" cy="2057400"/>
          </a:xfrm>
          <a:prstGeom prst="rect">
            <a:avLst/>
          </a:prstGeom>
          <a:noFill/>
          <a:ln w="9525">
            <a:noFill/>
            <a:miter lim="800000"/>
            <a:headEnd/>
            <a:tailEnd/>
          </a:ln>
          <a:effectLst/>
        </p:spPr>
      </p:pic>
      <p:sp>
        <p:nvSpPr>
          <p:cNvPr id="13" name="TextBox 12"/>
          <p:cNvSpPr txBox="1"/>
          <p:nvPr/>
        </p:nvSpPr>
        <p:spPr>
          <a:xfrm>
            <a:off x="7189445" y="1600200"/>
            <a:ext cx="659155" cy="261610"/>
          </a:xfrm>
          <a:prstGeom prst="rect">
            <a:avLst/>
          </a:prstGeom>
          <a:noFill/>
        </p:spPr>
        <p:txBody>
          <a:bodyPr wrap="none" rtlCol="0">
            <a:spAutoFit/>
          </a:bodyPr>
          <a:lstStyle/>
          <a:p>
            <a:r>
              <a:rPr lang="en-US" sz="1100" u="sng" dirty="0" smtClean="0"/>
              <a:t>Wave -1</a:t>
            </a:r>
            <a:endParaRPr lang="en-US" sz="1100" u="sng" dirty="0"/>
          </a:p>
        </p:txBody>
      </p:sp>
    </p:spTree>
    <p:extLst>
      <p:ext uri="{BB962C8B-B14F-4D97-AF65-F5344CB8AC3E}">
        <p14:creationId xmlns="" xmlns:p14="http://schemas.microsoft.com/office/powerpoint/2010/main" val="199286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28</a:t>
            </a:fld>
            <a:endParaRPr lang="en-GB" dirty="0">
              <a:solidFill>
                <a:schemeClr val="bg1"/>
              </a:solidFill>
            </a:endParaRPr>
          </a:p>
        </p:txBody>
      </p:sp>
      <p:sp>
        <p:nvSpPr>
          <p:cNvPr id="3" name="Text Box 3"/>
          <p:cNvSpPr txBox="1">
            <a:spLocks noChangeArrowheads="1"/>
          </p:cNvSpPr>
          <p:nvPr/>
        </p:nvSpPr>
        <p:spPr bwMode="auto">
          <a:xfrm>
            <a:off x="179388" y="131763"/>
            <a:ext cx="8964612"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Nasser Sports being Most Often used branded fashion and footwear  store</a:t>
            </a:r>
          </a:p>
          <a:p>
            <a:pPr eaLnBrk="1" hangingPunct="1"/>
            <a:r>
              <a:rPr lang="en-US" altLang="en-US" sz="1400" b="1" dirty="0" smtClean="0">
                <a:solidFill>
                  <a:srgbClr val="A50021"/>
                </a:solidFill>
                <a:latin typeface="Calibri" pitchFamily="34" charset="0"/>
              </a:rPr>
              <a:t>By </a:t>
            </a:r>
            <a:r>
              <a:rPr lang="en-US" altLang="en-US" sz="1400" b="1" dirty="0">
                <a:solidFill>
                  <a:srgbClr val="A50021"/>
                </a:solidFill>
                <a:latin typeface="Calibri" pitchFamily="34" charset="0"/>
              </a:rPr>
              <a:t>Total Sample</a:t>
            </a:r>
          </a:p>
        </p:txBody>
      </p:sp>
      <p:grpSp>
        <p:nvGrpSpPr>
          <p:cNvPr id="10" name="Group 4"/>
          <p:cNvGrpSpPr>
            <a:grpSpLocks/>
          </p:cNvGrpSpPr>
          <p:nvPr/>
        </p:nvGrpSpPr>
        <p:grpSpPr bwMode="auto">
          <a:xfrm>
            <a:off x="532371" y="685946"/>
            <a:ext cx="7543994" cy="5638718"/>
            <a:chOff x="-511" y="-256"/>
            <a:chExt cx="3568" cy="3727"/>
          </a:xfrm>
        </p:grpSpPr>
        <p:graphicFrame>
          <p:nvGraphicFramePr>
            <p:cNvPr id="17" name="Object 81"/>
            <p:cNvGraphicFramePr>
              <a:graphicFrameLocks noChangeAspect="1"/>
            </p:cNvGraphicFramePr>
            <p:nvPr/>
          </p:nvGraphicFramePr>
          <p:xfrm>
            <a:off x="-511" y="-256"/>
            <a:ext cx="3568" cy="3727"/>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 Box 6"/>
            <p:cNvSpPr txBox="1">
              <a:spLocks noChangeArrowheads="1"/>
            </p:cNvSpPr>
            <p:nvPr/>
          </p:nvSpPr>
          <p:spPr bwMode="auto">
            <a:xfrm>
              <a:off x="0" y="890"/>
              <a:ext cx="521" cy="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a:t>    </a:t>
              </a:r>
            </a:p>
          </p:txBody>
        </p:sp>
      </p:grpSp>
      <p:sp>
        <p:nvSpPr>
          <p:cNvPr id="15" name="Text Box 12"/>
          <p:cNvSpPr txBox="1">
            <a:spLocks noChangeArrowheads="1"/>
          </p:cNvSpPr>
          <p:nvPr/>
        </p:nvSpPr>
        <p:spPr bwMode="auto">
          <a:xfrm>
            <a:off x="3657600" y="6096000"/>
            <a:ext cx="338437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Title store  Used Most often = 78</a:t>
            </a:r>
            <a:endParaRPr lang="en-US" altLang="en-US" sz="1000" b="1" i="1" dirty="0">
              <a:solidFill>
                <a:srgbClr val="C00000"/>
              </a:solidFill>
            </a:endParaRPr>
          </a:p>
        </p:txBody>
      </p:sp>
    </p:spTree>
    <p:extLst>
      <p:ext uri="{BB962C8B-B14F-4D97-AF65-F5344CB8AC3E}">
        <p14:creationId xmlns="" xmlns:p14="http://schemas.microsoft.com/office/powerpoint/2010/main" val="18785841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29</a:t>
            </a:fld>
            <a:endParaRPr lang="en-GB">
              <a:solidFill>
                <a:schemeClr val="bg1"/>
              </a:solidFill>
            </a:endParaRPr>
          </a:p>
        </p:txBody>
      </p:sp>
      <p:sp>
        <p:nvSpPr>
          <p:cNvPr id="6" name="Text Box 12"/>
          <p:cNvSpPr txBox="1">
            <a:spLocks noChangeArrowheads="1"/>
          </p:cNvSpPr>
          <p:nvPr/>
        </p:nvSpPr>
        <p:spPr bwMode="auto">
          <a:xfrm>
            <a:off x="3016424" y="6230779"/>
            <a:ext cx="399397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Title store not mentioned “Most often” =  522</a:t>
            </a:r>
            <a:endParaRPr lang="en-US" altLang="en-US" sz="1000" b="1" i="1" dirty="0">
              <a:solidFill>
                <a:srgbClr val="C00000"/>
              </a:solidFill>
            </a:endParaRPr>
          </a:p>
        </p:txBody>
      </p:sp>
      <p:grpSp>
        <p:nvGrpSpPr>
          <p:cNvPr id="4" name="Group 4"/>
          <p:cNvGrpSpPr>
            <a:grpSpLocks/>
          </p:cNvGrpSpPr>
          <p:nvPr/>
        </p:nvGrpSpPr>
        <p:grpSpPr bwMode="auto">
          <a:xfrm>
            <a:off x="507193" y="286827"/>
            <a:ext cx="7571593" cy="6113973"/>
            <a:chOff x="0" y="890"/>
            <a:chExt cx="2520" cy="5779"/>
          </a:xfrm>
        </p:grpSpPr>
        <p:graphicFrame>
          <p:nvGraphicFramePr>
            <p:cNvPr id="8" name="Object 5"/>
            <p:cNvGraphicFramePr>
              <a:graphicFrameLocks noChangeAspect="1"/>
            </p:cNvGraphicFramePr>
            <p:nvPr>
              <p:extLst>
                <p:ext uri="{D42A27DB-BD31-4B8C-83A1-F6EECF244321}">
                  <p14:modId xmlns="" xmlns:p14="http://schemas.microsoft.com/office/powerpoint/2010/main" val="3666044101"/>
                </p:ext>
              </p:extLst>
            </p:nvPr>
          </p:nvGraphicFramePr>
          <p:xfrm>
            <a:off x="142" y="1296"/>
            <a:ext cx="2378" cy="5373"/>
          </p:xfrm>
          <a:graphic>
            <a:graphicData uri="http://schemas.openxmlformats.org/presentationml/2006/ole">
              <p:oleObj spid="_x0000_s134234" name="Chart" r:id="rId3" imgW="4276673" imgH="3400353" progId="MSGraph.Chart.8">
                <p:embed followColorScheme="full"/>
              </p:oleObj>
            </a:graphicData>
          </a:graphic>
        </p:graphicFrame>
        <p:sp>
          <p:nvSpPr>
            <p:cNvPr id="9" name="Text Box 6"/>
            <p:cNvSpPr txBox="1">
              <a:spLocks noChangeArrowheads="1"/>
            </p:cNvSpPr>
            <p:nvPr/>
          </p:nvSpPr>
          <p:spPr bwMode="auto">
            <a:xfrm>
              <a:off x="0" y="890"/>
              <a:ext cx="521" cy="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a:t>    </a:t>
              </a:r>
            </a:p>
          </p:txBody>
        </p:sp>
      </p:grpSp>
      <p:sp>
        <p:nvSpPr>
          <p:cNvPr id="17"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not choosing Nasser Sports as the Most Often used store</a:t>
            </a:r>
          </a:p>
          <a:p>
            <a:pPr eaLnBrk="1" hangingPunct="1"/>
            <a:r>
              <a:rPr lang="en-US" altLang="en-US" sz="1400" b="1" dirty="0" smtClean="0">
                <a:solidFill>
                  <a:srgbClr val="A50021"/>
                </a:solidFill>
                <a:latin typeface="Calibri" pitchFamily="34" charset="0"/>
              </a:rPr>
              <a:t>By Total Sample </a:t>
            </a:r>
            <a:endParaRPr lang="en-US" altLang="en-US" sz="1400" b="1" dirty="0">
              <a:solidFill>
                <a:srgbClr val="A50021"/>
              </a:solidFill>
              <a:latin typeface="Calibri" pitchFamily="34" charset="0"/>
            </a:endParaRPr>
          </a:p>
        </p:txBody>
      </p:sp>
    </p:spTree>
    <p:extLst>
      <p:ext uri="{BB962C8B-B14F-4D97-AF65-F5344CB8AC3E}">
        <p14:creationId xmlns="" xmlns:p14="http://schemas.microsoft.com/office/powerpoint/2010/main" val="3249663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7"/>
          <p:cNvSpPr txBox="1">
            <a:spLocks noChangeArrowheads="1"/>
          </p:cNvSpPr>
          <p:nvPr/>
        </p:nvSpPr>
        <p:spPr bwMode="auto">
          <a:xfrm>
            <a:off x="1187624" y="1194713"/>
            <a:ext cx="7848872" cy="6247864"/>
          </a:xfrm>
          <a:prstGeom prst="rect">
            <a:avLst/>
          </a:prstGeom>
          <a:noFill/>
          <a:ln w="12700" cap="sq">
            <a:noFill/>
            <a:miter lim="800000"/>
            <a:headEnd type="none" w="sm" len="sm"/>
            <a:tailEnd type="none" w="sm" len="sm"/>
          </a:ln>
          <a:effectLst/>
        </p:spPr>
        <p:txBody>
          <a:bodyPr wrap="square">
            <a:spAutoFit/>
          </a:bodyPr>
          <a:lstStyle/>
          <a:p>
            <a:pPr marL="338138" indent="-338138" algn="just" eaLnBrk="0" hangingPunct="0">
              <a:defRPr/>
            </a:pPr>
            <a:endParaRPr kumimoji="1" lang="en-US" sz="1600" b="1" dirty="0">
              <a:solidFill>
                <a:srgbClr val="CC0000"/>
              </a:solidFill>
              <a:effectLst>
                <a:outerShdw blurRad="38100" dist="38100" dir="2700000" algn="tl">
                  <a:srgbClr val="000000"/>
                </a:outerShdw>
              </a:effectLst>
              <a:latin typeface="Bookman Old Style" panose="02050604050505020204" pitchFamily="18" charset="0"/>
            </a:endParaRPr>
          </a:p>
          <a:p>
            <a:pPr marL="338138" indent="-338138" algn="just" eaLnBrk="0" hangingPunct="0">
              <a:buClr>
                <a:srgbClr val="800000"/>
              </a:buClr>
              <a:buFont typeface="Wingdings" pitchFamily="2" charset="2"/>
              <a:buChar char="Ü"/>
              <a:defRPr/>
            </a:pPr>
            <a:r>
              <a:rPr kumimoji="1" lang="en-US" sz="1600" b="1" dirty="0" smtClean="0">
                <a:latin typeface="Bookman Old Style" panose="02050604050505020204" pitchFamily="18" charset="0"/>
              </a:rPr>
              <a:t>Nasser Sports Center (NSC), </a:t>
            </a:r>
            <a:r>
              <a:rPr kumimoji="1" lang="en-US" sz="1600" dirty="0" smtClean="0">
                <a:latin typeface="Bookman Old Style" panose="02050604050505020204" pitchFamily="18" charset="0"/>
              </a:rPr>
              <a:t> wished to assess the Usage &amp; Attitude and its Brand Equity in Kuwait. The first wave was conducted in Y2014 (July/August) and the results were presented to NSC Management. This report details the findings of the Second wave conducted in Y2015 (May/ June).</a:t>
            </a:r>
          </a:p>
          <a:p>
            <a:pPr marL="338138" indent="-338138" algn="just" eaLnBrk="0" hangingPunct="0">
              <a:buClr>
                <a:srgbClr val="800000"/>
              </a:buClr>
              <a:defRPr/>
            </a:pPr>
            <a:endParaRPr kumimoji="1" lang="en-US" sz="1600" dirty="0">
              <a:latin typeface="Bookman Old Style" panose="02050604050505020204" pitchFamily="18" charset="0"/>
            </a:endParaRPr>
          </a:p>
          <a:p>
            <a:pPr marL="338138" indent="-338138" algn="just" eaLnBrk="0" hangingPunct="0">
              <a:buClr>
                <a:srgbClr val="800000"/>
              </a:buClr>
              <a:buFont typeface="Wingdings" pitchFamily="2" charset="2"/>
              <a:buChar char="Ü"/>
              <a:defRPr/>
            </a:pPr>
            <a:r>
              <a:rPr kumimoji="1" lang="en-US" sz="1600" dirty="0" smtClean="0">
                <a:latin typeface="Bookman Old Style" panose="02050604050505020204" pitchFamily="18" charset="0"/>
              </a:rPr>
              <a:t>The study entailed the need to examine all aspects related to the Awareness, Penetration, Influencing Factors, Perception and Satisfaction of  NSC as opposed to its Key competitors</a:t>
            </a:r>
          </a:p>
          <a:p>
            <a:pPr marL="338138" indent="-338138" algn="just" eaLnBrk="0" hangingPunct="0">
              <a:buClr>
                <a:srgbClr val="800000"/>
              </a:buClr>
              <a:buFont typeface="Wingdings" pitchFamily="2" charset="2"/>
              <a:buChar char="Ü"/>
              <a:defRPr/>
            </a:pPr>
            <a:endParaRPr kumimoji="1" lang="en-US" sz="1600" dirty="0">
              <a:latin typeface="Bookman Old Style" panose="02050604050505020204" pitchFamily="18" charset="0"/>
            </a:endParaRPr>
          </a:p>
          <a:p>
            <a:pPr marL="338138" indent="-338138" algn="just" eaLnBrk="0" hangingPunct="0">
              <a:buClr>
                <a:srgbClr val="800000"/>
              </a:buClr>
              <a:buFont typeface="Wingdings" pitchFamily="2" charset="2"/>
              <a:buChar char="Ü"/>
              <a:defRPr/>
            </a:pPr>
            <a:r>
              <a:rPr kumimoji="1" lang="en-US" sz="1600" dirty="0" smtClean="0">
                <a:latin typeface="Bookman Old Style" panose="02050604050505020204" pitchFamily="18" charset="0"/>
              </a:rPr>
              <a:t>The results of the study is to provide the management of Nasser Sports its Strength and Weaknesses and thereby to act upon opportunities for strengthening its position.</a:t>
            </a:r>
          </a:p>
          <a:p>
            <a:pPr marL="338138" indent="-338138" algn="just" eaLnBrk="0" hangingPunct="0">
              <a:buClr>
                <a:srgbClr val="800000"/>
              </a:buClr>
              <a:buFont typeface="Wingdings" pitchFamily="2" charset="2"/>
              <a:buChar char="Ü"/>
              <a:defRPr/>
            </a:pPr>
            <a:endParaRPr kumimoji="1" lang="en-US" sz="1600" dirty="0">
              <a:latin typeface="Bookman Old Style" panose="02050604050505020204" pitchFamily="18" charset="0"/>
            </a:endParaRPr>
          </a:p>
          <a:p>
            <a:pPr marL="338138" indent="-338138" algn="just" eaLnBrk="0" hangingPunct="0">
              <a:buClr>
                <a:srgbClr val="800000"/>
              </a:buClr>
              <a:buFont typeface="Wingdings" pitchFamily="2" charset="2"/>
              <a:buChar char="Ü"/>
              <a:defRPr/>
            </a:pPr>
            <a:r>
              <a:rPr kumimoji="1" lang="en-US" altLang="en-US" sz="1600" dirty="0">
                <a:latin typeface="Bookman Old Style" panose="02050604050505020204" pitchFamily="18" charset="0"/>
              </a:rPr>
              <a:t>All methods and procedures used in this survey comply with the ICC/ESOMAR International Code of Marketing and Social Research Practice, and the rules and regulations of the Central Statistical Office, Ministry of Planning, Kuwait. </a:t>
            </a:r>
          </a:p>
          <a:p>
            <a:pPr marL="338138" indent="-338138" algn="just" eaLnBrk="0" hangingPunct="0">
              <a:buClr>
                <a:srgbClr val="800000"/>
              </a:buClr>
              <a:buFont typeface="Wingdings" pitchFamily="2" charset="2"/>
              <a:buChar char="Ü"/>
              <a:defRPr/>
            </a:pPr>
            <a:endParaRPr kumimoji="1" lang="en-US" sz="1600" dirty="0" smtClean="0">
              <a:latin typeface="Bookman Old Style" panose="02050604050505020204" pitchFamily="18" charset="0"/>
            </a:endParaRPr>
          </a:p>
          <a:p>
            <a:pPr algn="just" eaLnBrk="0" hangingPunct="0">
              <a:buClr>
                <a:srgbClr val="800000"/>
              </a:buClr>
              <a:defRPr/>
            </a:pPr>
            <a:r>
              <a:rPr kumimoji="1" lang="en-US" sz="1600" dirty="0" smtClean="0">
                <a:latin typeface="Bookman Old Style" panose="02050604050505020204" pitchFamily="18" charset="0"/>
              </a:rPr>
              <a:t> </a:t>
            </a:r>
          </a:p>
          <a:p>
            <a:pPr marL="338138" indent="-338138" algn="just" eaLnBrk="0" hangingPunct="0">
              <a:buClr>
                <a:srgbClr val="800000"/>
              </a:buClr>
              <a:buFont typeface="Wingdings" pitchFamily="2" charset="2"/>
              <a:buChar char="Ü"/>
              <a:defRPr/>
            </a:pPr>
            <a:endParaRPr kumimoji="1" lang="en-US" sz="1600" dirty="0">
              <a:latin typeface="Bookman Old Style" panose="02050604050505020204" pitchFamily="18" charset="0"/>
            </a:endParaRPr>
          </a:p>
          <a:p>
            <a:pPr marL="338138" indent="-338138" algn="just" eaLnBrk="0" hangingPunct="0">
              <a:buClr>
                <a:srgbClr val="800000"/>
              </a:buClr>
              <a:buFont typeface="Wingdings" pitchFamily="2" charset="2"/>
              <a:buChar char="Ü"/>
              <a:defRPr/>
            </a:pPr>
            <a:endParaRPr kumimoji="1" lang="en-US" sz="1600" dirty="0" smtClean="0">
              <a:latin typeface="Bookman Old Style" panose="02050604050505020204" pitchFamily="18" charset="0"/>
            </a:endParaRPr>
          </a:p>
          <a:p>
            <a:pPr marL="338138" indent="-338138" algn="just" eaLnBrk="0" hangingPunct="0">
              <a:buClr>
                <a:srgbClr val="800000"/>
              </a:buClr>
              <a:buFont typeface="Wingdings" pitchFamily="2" charset="2"/>
              <a:buChar char="Ü"/>
              <a:defRPr/>
            </a:pPr>
            <a:endParaRPr kumimoji="1" lang="en-US" sz="1600" dirty="0">
              <a:latin typeface="Bookman Old Style" panose="02050604050505020204" pitchFamily="18" charset="0"/>
              <a:cs typeface="Arial" charset="0"/>
            </a:endParaRPr>
          </a:p>
          <a:p>
            <a:pPr marL="338138" indent="-338138" algn="just" eaLnBrk="0" hangingPunct="0">
              <a:buClr>
                <a:srgbClr val="800000"/>
              </a:buClr>
              <a:buFont typeface="Wingdings" pitchFamily="2" charset="2"/>
              <a:buChar char="Ü"/>
              <a:defRPr/>
            </a:pPr>
            <a:endParaRPr kumimoji="1" lang="en-US" sz="1600" dirty="0">
              <a:latin typeface="Bookman Old Style" panose="02050604050505020204" pitchFamily="18" charset="0"/>
              <a:cs typeface="Arial" charset="0"/>
            </a:endParaRPr>
          </a:p>
        </p:txBody>
      </p:sp>
      <p:sp>
        <p:nvSpPr>
          <p:cNvPr id="5" name="Rectangle 4"/>
          <p:cNvSpPr/>
          <p:nvPr/>
        </p:nvSpPr>
        <p:spPr>
          <a:xfrm>
            <a:off x="1187624" y="476672"/>
            <a:ext cx="6705600" cy="461665"/>
          </a:xfrm>
          <a:prstGeom prst="rect">
            <a:avLst/>
          </a:prstGeom>
        </p:spPr>
        <p:txBody>
          <a:bodyPr>
            <a:spAutoFit/>
          </a:bodyPr>
          <a:lstStyle/>
          <a:p>
            <a:pPr>
              <a:defRPr/>
            </a:pPr>
            <a:r>
              <a:rPr lang="en-US" sz="2400" b="1" dirty="0" smtClean="0">
                <a:solidFill>
                  <a:srgbClr val="660033"/>
                </a:solidFill>
                <a:effectLst>
                  <a:outerShdw blurRad="38100" dist="38100" dir="2700000" algn="tl">
                    <a:srgbClr val="000000"/>
                  </a:outerShdw>
                </a:effectLst>
                <a:latin typeface="Bookman Old Style" pitchFamily="18" charset="0"/>
              </a:rPr>
              <a:t>I</a:t>
            </a:r>
            <a:r>
              <a:rPr lang="en-US" sz="2400" b="1" dirty="0">
                <a:solidFill>
                  <a:srgbClr val="660033"/>
                </a:solidFill>
                <a:effectLst>
                  <a:outerShdw blurRad="38100" dist="38100" dir="2700000" algn="tl">
                    <a:srgbClr val="000000"/>
                  </a:outerShdw>
                </a:effectLst>
                <a:latin typeface="Bookman Old Style" pitchFamily="18" charset="0"/>
              </a:rPr>
              <a:t>. </a:t>
            </a:r>
            <a:r>
              <a:rPr lang="en-US" sz="2400" b="1" dirty="0" smtClean="0">
                <a:solidFill>
                  <a:srgbClr val="660033"/>
                </a:solidFill>
                <a:effectLst>
                  <a:outerShdw blurRad="38100" dist="38100" dir="2700000" algn="tl">
                    <a:srgbClr val="000000"/>
                  </a:outerShdw>
                </a:effectLst>
                <a:latin typeface="Bookman Old Style" pitchFamily="18" charset="0"/>
              </a:rPr>
              <a:t>Introduction </a:t>
            </a:r>
            <a:endParaRPr lang="en-US" sz="2400" b="1" dirty="0">
              <a:solidFill>
                <a:srgbClr val="660033"/>
              </a:solidFill>
              <a:effectLst>
                <a:outerShdw blurRad="38100" dist="38100" dir="2700000" algn="tl">
                  <a:srgbClr val="000000"/>
                </a:outerShdw>
              </a:effectLst>
              <a:latin typeface="Bookman Old Style" pitchFamily="18" charset="0"/>
            </a:endParaRPr>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3</a:t>
            </a:fld>
            <a:endParaRPr lang="en-GB">
              <a:solidFill>
                <a:schemeClr val="bg1"/>
              </a:solidFill>
            </a:endParaRPr>
          </a:p>
        </p:txBody>
      </p:sp>
    </p:spTree>
    <p:extLst>
      <p:ext uri="{BB962C8B-B14F-4D97-AF65-F5344CB8AC3E}">
        <p14:creationId xmlns="" xmlns:p14="http://schemas.microsoft.com/office/powerpoint/2010/main" val="242555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BA33941-609D-495C-9701-7F9ED25D8032}" type="slidenum">
              <a:rPr lang="en-GB" smtClean="0"/>
              <a:pPr/>
              <a:t>30</a:t>
            </a:fld>
            <a:endParaRPr lang="en-GB"/>
          </a:p>
        </p:txBody>
      </p:sp>
      <p:sp>
        <p:nvSpPr>
          <p:cNvPr id="3" name="Text Box 4"/>
          <p:cNvSpPr txBox="1">
            <a:spLocks noChangeArrowheads="1"/>
          </p:cNvSpPr>
          <p:nvPr/>
        </p:nvSpPr>
        <p:spPr bwMode="auto">
          <a:xfrm>
            <a:off x="107950" y="55563"/>
            <a:ext cx="9036050"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CC"/>
                </a:solidFill>
                <a:latin typeface="Calibri" pitchFamily="34" charset="0"/>
              </a:rPr>
              <a:t>Segments of Nasser Sports Center </a:t>
            </a:r>
            <a:endParaRPr lang="en-US" altLang="en-US" sz="1600" b="1" dirty="0">
              <a:solidFill>
                <a:srgbClr val="0000CC"/>
              </a:solidFill>
              <a:latin typeface="Calibri" pitchFamily="34" charset="0"/>
            </a:endParaRPr>
          </a:p>
          <a:p>
            <a:pPr eaLnBrk="1" hangingPunct="1"/>
            <a:r>
              <a:rPr lang="en-US" altLang="en-US" sz="1400" b="1" dirty="0">
                <a:solidFill>
                  <a:srgbClr val="A50021"/>
                </a:solidFill>
                <a:latin typeface="Calibri" pitchFamily="34" charset="0"/>
              </a:rPr>
              <a:t>By Total Sample </a:t>
            </a:r>
          </a:p>
        </p:txBody>
      </p:sp>
      <p:sp>
        <p:nvSpPr>
          <p:cNvPr id="4" name="Text Box 12"/>
          <p:cNvSpPr txBox="1">
            <a:spLocks noChangeArrowheads="1"/>
          </p:cNvSpPr>
          <p:nvPr/>
        </p:nvSpPr>
        <p:spPr bwMode="auto">
          <a:xfrm>
            <a:off x="1219200" y="6400800"/>
            <a:ext cx="7315200"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US" altLang="en-US" sz="1000" b="1" i="1" dirty="0"/>
              <a:t>Base: </a:t>
            </a:r>
            <a:r>
              <a:rPr lang="en-US" altLang="en-US" sz="1000" b="1" i="1" dirty="0" smtClean="0"/>
              <a:t>Aware of Nasser Sports after aiding = 527</a:t>
            </a:r>
            <a:endParaRPr lang="en-US" altLang="en-US" sz="1000" b="1" i="1" dirty="0"/>
          </a:p>
        </p:txBody>
      </p:sp>
      <p:sp>
        <p:nvSpPr>
          <p:cNvPr id="5" name="Text Box 7"/>
          <p:cNvSpPr txBox="1">
            <a:spLocks noChangeArrowheads="1"/>
          </p:cNvSpPr>
          <p:nvPr/>
        </p:nvSpPr>
        <p:spPr bwMode="auto">
          <a:xfrm>
            <a:off x="152400" y="685800"/>
            <a:ext cx="8763000" cy="1215717"/>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Based on the Awareness and Visiting habits of Nasser Sports Center, we have arrived at the 3 segments for it namely – Non Users (despite being aware of Nasser Sports Center), Lapsed Users (Ever visited Nasser Sports Center but not in the past 3 months) and Loyal Users of Nasser Sports. It is observed that the Non Users &amp; Lapsed Users segment are the highest. (39 each%).</a:t>
            </a:r>
          </a:p>
          <a:p>
            <a:pPr marL="338138" indent="-338138" algn="just" eaLnBrk="0" hangingPunct="0">
              <a:buClr>
                <a:srgbClr val="800000"/>
              </a:buClr>
              <a:buFont typeface="Wingdings" pitchFamily="2" charset="2"/>
              <a:buChar char="Ü"/>
              <a:defRPr/>
            </a:pPr>
            <a:endParaRPr kumimoji="1" lang="en-US" sz="1200" dirty="0">
              <a:latin typeface="Book Antiqua" pitchFamily="18" charset="0"/>
              <a:cs typeface="Arial"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cs typeface="Arial" charset="0"/>
              </a:rPr>
              <a:t>Reasons for the above are highlighted in the subsequent slide</a:t>
            </a:r>
            <a:endParaRPr kumimoji="1" lang="en-US" sz="1200" dirty="0">
              <a:latin typeface="Book Antiqua" pitchFamily="18" charset="0"/>
              <a:cs typeface="Arial" charset="0"/>
            </a:endParaRPr>
          </a:p>
        </p:txBody>
      </p:sp>
      <p:graphicFrame>
        <p:nvGraphicFramePr>
          <p:cNvPr id="6" name="Object 16"/>
          <p:cNvGraphicFramePr>
            <a:graphicFrameLocks noChangeAspect="1"/>
          </p:cNvGraphicFramePr>
          <p:nvPr>
            <p:extLst>
              <p:ext uri="{D42A27DB-BD31-4B8C-83A1-F6EECF244321}">
                <p14:modId xmlns="" xmlns:p14="http://schemas.microsoft.com/office/powerpoint/2010/main" val="3044108649"/>
              </p:ext>
            </p:extLst>
          </p:nvPr>
        </p:nvGraphicFramePr>
        <p:xfrm>
          <a:off x="1981200" y="1752600"/>
          <a:ext cx="5384800" cy="3962400"/>
        </p:xfrm>
        <a:graphic>
          <a:graphicData uri="http://schemas.openxmlformats.org/presentationml/2006/ole">
            <p:oleObj spid="_x0000_s162874" name="Chart" r:id="rId3" imgW="3848033" imgH="3200316" progId="MSGraph.Chart.8">
              <p:embed followColorScheme="full"/>
            </p:oleObj>
          </a:graphicData>
        </a:graphic>
      </p:graphicFrame>
    </p:spTree>
    <p:extLst>
      <p:ext uri="{BB962C8B-B14F-4D97-AF65-F5344CB8AC3E}">
        <p14:creationId xmlns="" xmlns:p14="http://schemas.microsoft.com/office/powerpoint/2010/main" val="3242083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176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29400"/>
            <a:ext cx="2133600" cy="246221"/>
          </a:xfrm>
        </p:spPr>
        <p:txBody>
          <a:bodyPr/>
          <a:lstStyle/>
          <a:p>
            <a:fld id="{0BA33941-609D-495C-9701-7F9ED25D8032}" type="slidenum">
              <a:rPr lang="en-GB" smtClean="0">
                <a:solidFill>
                  <a:schemeClr val="bg1"/>
                </a:solidFill>
              </a:rPr>
              <a:pPr/>
              <a:t>31</a:t>
            </a:fld>
            <a:endParaRPr lang="en-GB" dirty="0">
              <a:solidFill>
                <a:schemeClr val="bg1"/>
              </a:solidFill>
            </a:endParaRPr>
          </a:p>
        </p:txBody>
      </p:sp>
      <p:sp>
        <p:nvSpPr>
          <p:cNvPr id="23" name="Text Box 12"/>
          <p:cNvSpPr txBox="1">
            <a:spLocks noChangeArrowheads="1"/>
          </p:cNvSpPr>
          <p:nvPr/>
        </p:nvSpPr>
        <p:spPr bwMode="auto">
          <a:xfrm>
            <a:off x="3005894" y="6324600"/>
            <a:ext cx="33949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Non User (Despite being aware) =  202</a:t>
            </a:r>
            <a:endParaRPr lang="en-US" altLang="en-US" sz="1000" b="1" i="1" dirty="0">
              <a:solidFill>
                <a:srgbClr val="C00000"/>
              </a:solidFill>
            </a:endParaRPr>
          </a:p>
        </p:txBody>
      </p:sp>
      <p:graphicFrame>
        <p:nvGraphicFramePr>
          <p:cNvPr id="2" name="Object 1"/>
          <p:cNvGraphicFramePr>
            <a:graphicFrameLocks noChangeAspect="1"/>
          </p:cNvGraphicFramePr>
          <p:nvPr>
            <p:extLst>
              <p:ext uri="{D42A27DB-BD31-4B8C-83A1-F6EECF244321}">
                <p14:modId xmlns="" xmlns:p14="http://schemas.microsoft.com/office/powerpoint/2010/main" val="3979273355"/>
              </p:ext>
            </p:extLst>
          </p:nvPr>
        </p:nvGraphicFramePr>
        <p:xfrm>
          <a:off x="57150" y="1528763"/>
          <a:ext cx="8961438" cy="4800600"/>
        </p:xfrm>
        <a:graphic>
          <a:graphicData uri="http://schemas.openxmlformats.org/presentationml/2006/ole">
            <p:oleObj spid="_x0000_s135259" name="Chart" r:id="rId3" imgW="8315259" imgH="4467131" progId="MSGraph.Chart.8">
              <p:embed followColorScheme="full"/>
            </p:oleObj>
          </a:graphicData>
        </a:graphic>
      </p:graphicFrame>
      <p:sp>
        <p:nvSpPr>
          <p:cNvPr id="10"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not dealing  with Nasser Sports  Center despite being aware  – Non User</a:t>
            </a:r>
          </a:p>
          <a:p>
            <a:pPr eaLnBrk="1" hangingPunct="1"/>
            <a:r>
              <a:rPr lang="en-US" altLang="en-US" sz="1400" b="1" dirty="0" smtClean="0">
                <a:solidFill>
                  <a:srgbClr val="A50021"/>
                </a:solidFill>
                <a:latin typeface="Calibri" pitchFamily="34" charset="0"/>
              </a:rPr>
              <a:t>By Total Sample &amp; Nationality</a:t>
            </a:r>
            <a:endParaRPr lang="en-US" altLang="en-US" sz="1400" b="1" dirty="0">
              <a:solidFill>
                <a:srgbClr val="A50021"/>
              </a:solidFill>
              <a:latin typeface="Calibri" pitchFamily="34" charset="0"/>
            </a:endParaRPr>
          </a:p>
        </p:txBody>
      </p:sp>
      <p:sp>
        <p:nvSpPr>
          <p:cNvPr id="9" name="Text Box 12"/>
          <p:cNvSpPr txBox="1">
            <a:spLocks noChangeArrowheads="1"/>
          </p:cNvSpPr>
          <p:nvPr/>
        </p:nvSpPr>
        <p:spPr bwMode="auto">
          <a:xfrm>
            <a:off x="2777294" y="6611779"/>
            <a:ext cx="33949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smtClean="0">
                <a:solidFill>
                  <a:srgbClr val="008000"/>
                </a:solidFill>
              </a:rPr>
              <a:t>* Base is small hence results to be read with caution</a:t>
            </a:r>
            <a:endParaRPr lang="en-US" altLang="en-US" sz="1000" b="1" i="1" dirty="0">
              <a:solidFill>
                <a:srgbClr val="008000"/>
              </a:solidFill>
            </a:endParaRPr>
          </a:p>
        </p:txBody>
      </p:sp>
      <p:sp>
        <p:nvSpPr>
          <p:cNvPr id="11" name="Text Box 7"/>
          <p:cNvSpPr txBox="1">
            <a:spLocks noChangeArrowheads="1"/>
          </p:cNvSpPr>
          <p:nvPr/>
        </p:nvSpPr>
        <p:spPr bwMode="auto">
          <a:xfrm>
            <a:off x="152400" y="533400"/>
            <a:ext cx="8763000" cy="830997"/>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on the reasons for not dealing with Nasser Sports in spite of being aware of it. About one – fourth(26%) have mentioned “Prefer to buy from other shops as they have more variety” and is higher among Kuwaitis.  The second reason is “ Product quality not </a:t>
            </a:r>
            <a:r>
              <a:rPr kumimoji="1" lang="en-US" sz="1200" dirty="0" err="1" smtClean="0">
                <a:latin typeface="Book Antiqua" pitchFamily="18" charset="0"/>
              </a:rPr>
              <a:t>upto</a:t>
            </a:r>
            <a:r>
              <a:rPr kumimoji="1" lang="en-US" sz="1200" dirty="0" smtClean="0">
                <a:latin typeface="Book Antiqua" pitchFamily="18" charset="0"/>
              </a:rPr>
              <a:t> expectation (22%), then followed by “Price is not reasonable(17%).  </a:t>
            </a:r>
            <a:endParaRPr kumimoji="1" lang="en-US" sz="1200" dirty="0">
              <a:latin typeface="Book Antiqua" pitchFamily="18" charset="0"/>
              <a:cs typeface="Arial" charset="0"/>
            </a:endParaRPr>
          </a:p>
        </p:txBody>
      </p:sp>
    </p:spTree>
    <p:extLst>
      <p:ext uri="{BB962C8B-B14F-4D97-AF65-F5344CB8AC3E}">
        <p14:creationId xmlns="" xmlns:p14="http://schemas.microsoft.com/office/powerpoint/2010/main" val="227102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176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7010400" y="6629400"/>
            <a:ext cx="2133600" cy="249534"/>
          </a:xfrm>
        </p:spPr>
        <p:txBody>
          <a:bodyPr/>
          <a:lstStyle/>
          <a:p>
            <a:fld id="{0BA33941-609D-495C-9701-7F9ED25D8032}" type="slidenum">
              <a:rPr lang="en-GB" smtClean="0">
                <a:solidFill>
                  <a:schemeClr val="bg1"/>
                </a:solidFill>
              </a:rPr>
              <a:pPr/>
              <a:t>32</a:t>
            </a:fld>
            <a:endParaRPr lang="en-GB" dirty="0">
              <a:solidFill>
                <a:schemeClr val="bg1"/>
              </a:solidFill>
            </a:endParaRPr>
          </a:p>
        </p:txBody>
      </p:sp>
      <p:sp>
        <p:nvSpPr>
          <p:cNvPr id="23" name="Text Box 12"/>
          <p:cNvSpPr txBox="1">
            <a:spLocks noChangeArrowheads="1"/>
          </p:cNvSpPr>
          <p:nvPr/>
        </p:nvSpPr>
        <p:spPr bwMode="auto">
          <a:xfrm>
            <a:off x="2020957" y="6383179"/>
            <a:ext cx="52237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Having stopped dealing with Nasser Sports Center (Lapsed User)  </a:t>
            </a:r>
            <a:r>
              <a:rPr lang="en-US" altLang="en-US" sz="1000" b="1" i="1" dirty="0">
                <a:solidFill>
                  <a:srgbClr val="C00000"/>
                </a:solidFill>
              </a:rPr>
              <a:t>= </a:t>
            </a:r>
            <a:r>
              <a:rPr lang="en-US" altLang="en-US" sz="1000" b="1" i="1" dirty="0" smtClean="0">
                <a:solidFill>
                  <a:srgbClr val="C00000"/>
                </a:solidFill>
              </a:rPr>
              <a:t>207</a:t>
            </a:r>
            <a:endParaRPr lang="en-US" altLang="en-US" sz="1000" b="1" i="1" dirty="0">
              <a:solidFill>
                <a:srgbClr val="C00000"/>
              </a:solidFill>
            </a:endParaRPr>
          </a:p>
        </p:txBody>
      </p:sp>
      <p:graphicFrame>
        <p:nvGraphicFramePr>
          <p:cNvPr id="2" name="Object 1"/>
          <p:cNvGraphicFramePr>
            <a:graphicFrameLocks noChangeAspect="1"/>
          </p:cNvGraphicFramePr>
          <p:nvPr>
            <p:extLst>
              <p:ext uri="{D42A27DB-BD31-4B8C-83A1-F6EECF244321}">
                <p14:modId xmlns="" xmlns:p14="http://schemas.microsoft.com/office/powerpoint/2010/main" val="2706686044"/>
              </p:ext>
            </p:extLst>
          </p:nvPr>
        </p:nvGraphicFramePr>
        <p:xfrm>
          <a:off x="106362" y="1447800"/>
          <a:ext cx="8961438" cy="4800600"/>
        </p:xfrm>
        <a:graphic>
          <a:graphicData uri="http://schemas.openxmlformats.org/presentationml/2006/ole">
            <p:oleObj spid="_x0000_s137306" name="Chart" r:id="rId3" imgW="8334257" imgH="4467203" progId="MSGraph.Chart.8">
              <p:embed followColorScheme="full"/>
            </p:oleObj>
          </a:graphicData>
        </a:graphic>
      </p:graphicFrame>
      <p:sp>
        <p:nvSpPr>
          <p:cNvPr id="10"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having stopped dealing with Nasser Sports Center – Lapsed User</a:t>
            </a:r>
          </a:p>
          <a:p>
            <a:pPr eaLnBrk="1" hangingPunct="1"/>
            <a:r>
              <a:rPr lang="en-US" altLang="en-US" sz="1400" b="1" dirty="0" smtClean="0">
                <a:solidFill>
                  <a:srgbClr val="A50021"/>
                </a:solidFill>
                <a:latin typeface="Calibri" pitchFamily="34" charset="0"/>
              </a:rPr>
              <a:t>Total Sample &amp; Nationality</a:t>
            </a:r>
            <a:endParaRPr lang="en-US" altLang="en-US" sz="1400" b="1" dirty="0">
              <a:solidFill>
                <a:srgbClr val="A50021"/>
              </a:solidFill>
              <a:latin typeface="Calibri" pitchFamily="34" charset="0"/>
            </a:endParaRPr>
          </a:p>
        </p:txBody>
      </p:sp>
      <p:sp>
        <p:nvSpPr>
          <p:cNvPr id="13" name="Text Box 7"/>
          <p:cNvSpPr txBox="1">
            <a:spLocks noChangeArrowheads="1"/>
          </p:cNvSpPr>
          <p:nvPr/>
        </p:nvSpPr>
        <p:spPr bwMode="auto">
          <a:xfrm>
            <a:off x="152400" y="457200"/>
            <a:ext cx="8763000" cy="830997"/>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on the reasons for having stopped dealing with Nasser Sports. About (32%) have mentioned “ Other stores offer better variety at competitive prices” and is highest  among the Kuwaitis(54%).  The second reason is “ Lack of variety in products and limited to sports/casuals(27%).  </a:t>
            </a:r>
            <a:endParaRPr kumimoji="1" lang="en-US" sz="1200" dirty="0">
              <a:latin typeface="Book Antiqua" pitchFamily="18" charset="0"/>
              <a:cs typeface="Arial" charset="0"/>
            </a:endParaRPr>
          </a:p>
        </p:txBody>
      </p:sp>
    </p:spTree>
    <p:extLst>
      <p:ext uri="{BB962C8B-B14F-4D97-AF65-F5344CB8AC3E}">
        <p14:creationId xmlns="" xmlns:p14="http://schemas.microsoft.com/office/powerpoint/2010/main" val="4043141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176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18405"/>
            <a:ext cx="2133600" cy="239595"/>
          </a:xfrm>
        </p:spPr>
        <p:txBody>
          <a:bodyPr/>
          <a:lstStyle/>
          <a:p>
            <a:fld id="{0BA33941-609D-495C-9701-7F9ED25D8032}" type="slidenum">
              <a:rPr lang="en-GB" smtClean="0">
                <a:solidFill>
                  <a:schemeClr val="bg1"/>
                </a:solidFill>
              </a:rPr>
              <a:pPr/>
              <a:t>33</a:t>
            </a:fld>
            <a:endParaRPr lang="en-GB" dirty="0">
              <a:solidFill>
                <a:schemeClr val="bg1"/>
              </a:solidFill>
            </a:endParaRPr>
          </a:p>
        </p:txBody>
      </p:sp>
      <p:graphicFrame>
        <p:nvGraphicFramePr>
          <p:cNvPr id="2" name="Object 1"/>
          <p:cNvGraphicFramePr>
            <a:graphicFrameLocks noChangeAspect="1"/>
          </p:cNvGraphicFramePr>
          <p:nvPr>
            <p:extLst>
              <p:ext uri="{D42A27DB-BD31-4B8C-83A1-F6EECF244321}">
                <p14:modId xmlns="" xmlns:p14="http://schemas.microsoft.com/office/powerpoint/2010/main" val="2490969731"/>
              </p:ext>
            </p:extLst>
          </p:nvPr>
        </p:nvGraphicFramePr>
        <p:xfrm>
          <a:off x="57150" y="1371600"/>
          <a:ext cx="8961438" cy="4800600"/>
        </p:xfrm>
        <a:graphic>
          <a:graphicData uri="http://schemas.openxmlformats.org/presentationml/2006/ole">
            <p:oleObj spid="_x0000_s138331" name="Chart" r:id="rId3" imgW="8315259" imgH="4467131" progId="MSGraph.Chart.8">
              <p:embed followColorScheme="full"/>
            </p:oleObj>
          </a:graphicData>
        </a:graphic>
      </p:graphicFrame>
      <p:sp>
        <p:nvSpPr>
          <p:cNvPr id="11" name="Text Box 12"/>
          <p:cNvSpPr txBox="1">
            <a:spLocks noChangeArrowheads="1"/>
          </p:cNvSpPr>
          <p:nvPr/>
        </p:nvSpPr>
        <p:spPr bwMode="auto">
          <a:xfrm>
            <a:off x="2286000" y="6209845"/>
            <a:ext cx="52237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Having stopped dealing with Nasser Sports Center (Lapsed User)  </a:t>
            </a:r>
            <a:r>
              <a:rPr lang="en-US" altLang="en-US" sz="1000" b="1" i="1" dirty="0">
                <a:solidFill>
                  <a:srgbClr val="C00000"/>
                </a:solidFill>
              </a:rPr>
              <a:t>= </a:t>
            </a:r>
            <a:r>
              <a:rPr lang="en-US" altLang="en-US" sz="1000" b="1" i="1" dirty="0" smtClean="0">
                <a:solidFill>
                  <a:srgbClr val="C00000"/>
                </a:solidFill>
              </a:rPr>
              <a:t>207</a:t>
            </a:r>
            <a:endParaRPr lang="en-US" altLang="en-US" sz="1000" b="1" i="1" dirty="0">
              <a:solidFill>
                <a:srgbClr val="C00000"/>
              </a:solidFill>
            </a:endParaRPr>
          </a:p>
        </p:txBody>
      </p:sp>
      <p:sp>
        <p:nvSpPr>
          <p:cNvPr id="13" name="Text Box 12"/>
          <p:cNvSpPr txBox="1">
            <a:spLocks noChangeArrowheads="1"/>
          </p:cNvSpPr>
          <p:nvPr/>
        </p:nvSpPr>
        <p:spPr bwMode="auto">
          <a:xfrm>
            <a:off x="8077200" y="454223"/>
            <a:ext cx="9906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400" b="1" i="1" dirty="0" smtClean="0">
                <a:solidFill>
                  <a:srgbClr val="C00000"/>
                </a:solidFill>
              </a:rPr>
              <a:t>(Cont’d)</a:t>
            </a:r>
            <a:endParaRPr lang="en-US" altLang="en-US" sz="1400" b="1" i="1" dirty="0">
              <a:solidFill>
                <a:srgbClr val="C00000"/>
              </a:solidFill>
            </a:endParaRPr>
          </a:p>
        </p:txBody>
      </p:sp>
      <p:sp>
        <p:nvSpPr>
          <p:cNvPr id="14" name="Text Box 3"/>
          <p:cNvSpPr txBox="1">
            <a:spLocks noChangeArrowheads="1"/>
          </p:cNvSpPr>
          <p:nvPr/>
        </p:nvSpPr>
        <p:spPr bwMode="auto">
          <a:xfrm>
            <a:off x="117673" y="117445"/>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having stopped dealing with Nasser Sports Center – Lapsed User</a:t>
            </a:r>
          </a:p>
          <a:p>
            <a:pPr eaLnBrk="1" hangingPunct="1"/>
            <a:r>
              <a:rPr lang="en-US" altLang="en-US" sz="1400" b="1" dirty="0" smtClean="0">
                <a:solidFill>
                  <a:srgbClr val="A50021"/>
                </a:solidFill>
                <a:latin typeface="Calibri" pitchFamily="34" charset="0"/>
              </a:rPr>
              <a:t>Total Sample &amp; Nationality</a:t>
            </a:r>
            <a:endParaRPr lang="en-US" altLang="en-US" sz="1400" b="1" dirty="0">
              <a:solidFill>
                <a:srgbClr val="A50021"/>
              </a:solidFill>
              <a:latin typeface="Calibri" pitchFamily="34" charset="0"/>
            </a:endParaRPr>
          </a:p>
        </p:txBody>
      </p:sp>
    </p:spTree>
    <p:extLst>
      <p:ext uri="{BB962C8B-B14F-4D97-AF65-F5344CB8AC3E}">
        <p14:creationId xmlns="" xmlns:p14="http://schemas.microsoft.com/office/powerpoint/2010/main" val="185481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p:cNvSpPr txBox="1">
            <a:spLocks noChangeArrowheads="1"/>
          </p:cNvSpPr>
          <p:nvPr/>
        </p:nvSpPr>
        <p:spPr bwMode="auto">
          <a:xfrm>
            <a:off x="117673" y="12954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29400"/>
            <a:ext cx="2133600" cy="246221"/>
          </a:xfrm>
        </p:spPr>
        <p:txBody>
          <a:bodyPr/>
          <a:lstStyle/>
          <a:p>
            <a:fld id="{0BA33941-609D-495C-9701-7F9ED25D8032}" type="slidenum">
              <a:rPr lang="en-GB" smtClean="0">
                <a:solidFill>
                  <a:schemeClr val="bg1"/>
                </a:solidFill>
              </a:rPr>
              <a:pPr/>
              <a:t>34</a:t>
            </a:fld>
            <a:endParaRPr lang="en-GB" dirty="0">
              <a:solidFill>
                <a:schemeClr val="bg1"/>
              </a:solidFill>
            </a:endParaRPr>
          </a:p>
        </p:txBody>
      </p:sp>
      <p:sp>
        <p:nvSpPr>
          <p:cNvPr id="23" name="Text Box 12"/>
          <p:cNvSpPr txBox="1">
            <a:spLocks noChangeArrowheads="1"/>
          </p:cNvSpPr>
          <p:nvPr/>
        </p:nvSpPr>
        <p:spPr bwMode="auto">
          <a:xfrm>
            <a:off x="2497553" y="6324599"/>
            <a:ext cx="464820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Will continue to use Nasser Sports Center (Loyal User)   </a:t>
            </a:r>
            <a:r>
              <a:rPr lang="en-US" altLang="en-US" sz="1000" b="1" i="1" dirty="0">
                <a:solidFill>
                  <a:srgbClr val="C00000"/>
                </a:solidFill>
              </a:rPr>
              <a:t>= </a:t>
            </a:r>
            <a:r>
              <a:rPr lang="en-US" altLang="en-US" sz="1000" b="1" i="1" dirty="0" smtClean="0">
                <a:solidFill>
                  <a:srgbClr val="C00000"/>
                </a:solidFill>
              </a:rPr>
              <a:t> 118</a:t>
            </a:r>
            <a:endParaRPr lang="en-US" altLang="en-US" sz="1000" b="1" i="1" dirty="0">
              <a:solidFill>
                <a:srgbClr val="C00000"/>
              </a:solidFill>
            </a:endParaRPr>
          </a:p>
        </p:txBody>
      </p:sp>
      <p:graphicFrame>
        <p:nvGraphicFramePr>
          <p:cNvPr id="2" name="Object 1"/>
          <p:cNvGraphicFramePr>
            <a:graphicFrameLocks noChangeAspect="1"/>
          </p:cNvGraphicFramePr>
          <p:nvPr>
            <p:extLst>
              <p:ext uri="{D42A27DB-BD31-4B8C-83A1-F6EECF244321}">
                <p14:modId xmlns="" xmlns:p14="http://schemas.microsoft.com/office/powerpoint/2010/main" val="2472462104"/>
              </p:ext>
            </p:extLst>
          </p:nvPr>
        </p:nvGraphicFramePr>
        <p:xfrm>
          <a:off x="57150" y="1528763"/>
          <a:ext cx="8961438" cy="4800600"/>
        </p:xfrm>
        <a:graphic>
          <a:graphicData uri="http://schemas.openxmlformats.org/presentationml/2006/ole">
            <p:oleObj spid="_x0000_s139354" name="Chart" r:id="rId3" imgW="8315259" imgH="4467131" progId="MSGraph.Chart.8">
              <p:embed followColorScheme="full"/>
            </p:oleObj>
          </a:graphicData>
        </a:graphic>
      </p:graphicFrame>
      <p:sp>
        <p:nvSpPr>
          <p:cNvPr id="10"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continuing to deal with Nasser Sports Center – Loyal User</a:t>
            </a:r>
          </a:p>
          <a:p>
            <a:pPr eaLnBrk="1" hangingPunct="1"/>
            <a:r>
              <a:rPr lang="en-US" altLang="en-US" sz="1400" b="1" dirty="0" smtClean="0">
                <a:solidFill>
                  <a:srgbClr val="A50021"/>
                </a:solidFill>
                <a:latin typeface="Calibri" pitchFamily="34" charset="0"/>
              </a:rPr>
              <a:t>Total Sample &amp; Nationality</a:t>
            </a:r>
            <a:endParaRPr lang="en-US" altLang="en-US" sz="1400" b="1" dirty="0">
              <a:solidFill>
                <a:srgbClr val="A50021"/>
              </a:solidFill>
              <a:latin typeface="Calibri" pitchFamily="34" charset="0"/>
            </a:endParaRPr>
          </a:p>
        </p:txBody>
      </p:sp>
      <p:sp>
        <p:nvSpPr>
          <p:cNvPr id="9" name="Text Box 12"/>
          <p:cNvSpPr txBox="1">
            <a:spLocks noChangeArrowheads="1"/>
          </p:cNvSpPr>
          <p:nvPr/>
        </p:nvSpPr>
        <p:spPr bwMode="auto">
          <a:xfrm>
            <a:off x="3124200" y="6611779"/>
            <a:ext cx="33949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smtClean="0">
                <a:solidFill>
                  <a:srgbClr val="008000"/>
                </a:solidFill>
              </a:rPr>
              <a:t>* Base is small hence results to be read with caution</a:t>
            </a:r>
            <a:endParaRPr lang="en-US" altLang="en-US" sz="1000" b="1" i="1" dirty="0">
              <a:solidFill>
                <a:srgbClr val="008000"/>
              </a:solidFill>
            </a:endParaRPr>
          </a:p>
        </p:txBody>
      </p:sp>
      <p:sp>
        <p:nvSpPr>
          <p:cNvPr id="11" name="Text Box 7"/>
          <p:cNvSpPr txBox="1">
            <a:spLocks noChangeArrowheads="1"/>
          </p:cNvSpPr>
          <p:nvPr/>
        </p:nvSpPr>
        <p:spPr bwMode="auto">
          <a:xfrm>
            <a:off x="152400" y="457200"/>
            <a:ext cx="8763000" cy="830997"/>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investigated on the reasons for continuing to deal with Nasser Sports in the future. About (47%) have mentioned “Reasonable prices” and is higher among the Arab Expats. The second reason is “ Good product quality (31%) and “ models are new and stylish” (22%). </a:t>
            </a:r>
            <a:endParaRPr kumimoji="1" lang="en-US" sz="1200" dirty="0">
              <a:latin typeface="Book Antiqua" pitchFamily="18" charset="0"/>
              <a:cs typeface="Arial" charset="0"/>
            </a:endParaRPr>
          </a:p>
        </p:txBody>
      </p:sp>
    </p:spTree>
    <p:extLst>
      <p:ext uri="{BB962C8B-B14F-4D97-AF65-F5344CB8AC3E}">
        <p14:creationId xmlns="" xmlns:p14="http://schemas.microsoft.com/office/powerpoint/2010/main" val="13163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47021"/>
            <a:ext cx="2133600" cy="287179"/>
          </a:xfrm>
        </p:spPr>
        <p:txBody>
          <a:bodyPr/>
          <a:lstStyle/>
          <a:p>
            <a:fld id="{0BA33941-609D-495C-9701-7F9ED25D8032}" type="slidenum">
              <a:rPr lang="en-GB" smtClean="0">
                <a:solidFill>
                  <a:schemeClr val="bg1"/>
                </a:solidFill>
              </a:rPr>
              <a:pPr/>
              <a:t>35</a:t>
            </a:fld>
            <a:endParaRPr lang="en-GB" dirty="0">
              <a:solidFill>
                <a:schemeClr val="bg1"/>
              </a:solidFill>
            </a:endParaRPr>
          </a:p>
        </p:txBody>
      </p:sp>
      <p:sp>
        <p:nvSpPr>
          <p:cNvPr id="6" name="Text Box 12"/>
          <p:cNvSpPr txBox="1">
            <a:spLocks noChangeArrowheads="1"/>
          </p:cNvSpPr>
          <p:nvPr/>
        </p:nvSpPr>
        <p:spPr bwMode="auto">
          <a:xfrm>
            <a:off x="3016424" y="6324600"/>
            <a:ext cx="399397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US" altLang="en-US" sz="1000" b="1" i="1" dirty="0" smtClean="0">
                <a:solidFill>
                  <a:srgbClr val="C00000"/>
                </a:solidFill>
              </a:rPr>
              <a:t>Base: Total Sample = 600</a:t>
            </a:r>
            <a:endParaRPr lang="en-US" altLang="en-US" sz="1000" b="1" i="1" dirty="0">
              <a:solidFill>
                <a:srgbClr val="C00000"/>
              </a:solidFill>
            </a:endParaRPr>
          </a:p>
        </p:txBody>
      </p:sp>
      <p:grpSp>
        <p:nvGrpSpPr>
          <p:cNvPr id="3" name="Group 4"/>
          <p:cNvGrpSpPr>
            <a:grpSpLocks/>
          </p:cNvGrpSpPr>
          <p:nvPr/>
        </p:nvGrpSpPr>
        <p:grpSpPr bwMode="auto">
          <a:xfrm>
            <a:off x="685504" y="1143290"/>
            <a:ext cx="7395558" cy="5069255"/>
            <a:chOff x="-159" y="-3295"/>
            <a:chExt cx="2793" cy="4649"/>
          </a:xfrm>
        </p:grpSpPr>
        <p:graphicFrame>
          <p:nvGraphicFramePr>
            <p:cNvPr id="8" name="Object 5"/>
            <p:cNvGraphicFramePr>
              <a:graphicFrameLocks noChangeAspect="1"/>
            </p:cNvGraphicFramePr>
            <p:nvPr>
              <p:extLst>
                <p:ext uri="{D42A27DB-BD31-4B8C-83A1-F6EECF244321}">
                  <p14:modId xmlns="" xmlns:p14="http://schemas.microsoft.com/office/powerpoint/2010/main" val="1359508895"/>
                </p:ext>
              </p:extLst>
            </p:nvPr>
          </p:nvGraphicFramePr>
          <p:xfrm>
            <a:off x="-159" y="-3295"/>
            <a:ext cx="2793" cy="4649"/>
          </p:xfrm>
          <a:graphic>
            <a:graphicData uri="http://schemas.openxmlformats.org/presentationml/2006/ole">
              <p:oleObj spid="_x0000_s141403" name="Chart" r:id="rId3" imgW="4362416" imgH="2990924" progId="MSGraph.Chart.8">
                <p:embed followColorScheme="full"/>
              </p:oleObj>
            </a:graphicData>
          </a:graphic>
        </p:graphicFrame>
        <p:sp>
          <p:nvSpPr>
            <p:cNvPr id="9" name="Text Box 6"/>
            <p:cNvSpPr txBox="1">
              <a:spLocks noChangeArrowheads="1"/>
            </p:cNvSpPr>
            <p:nvPr/>
          </p:nvSpPr>
          <p:spPr bwMode="auto">
            <a:xfrm>
              <a:off x="0" y="890"/>
              <a:ext cx="521" cy="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a:t>    </a:t>
              </a:r>
            </a:p>
          </p:txBody>
        </p:sp>
      </p:grpSp>
      <p:sp>
        <p:nvSpPr>
          <p:cNvPr id="10"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Frequency of purchasing Fashion &amp; Footwear products</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11" name="Text Box 7"/>
          <p:cNvSpPr txBox="1">
            <a:spLocks noChangeArrowheads="1"/>
          </p:cNvSpPr>
          <p:nvPr/>
        </p:nvSpPr>
        <p:spPr bwMode="auto">
          <a:xfrm>
            <a:off x="152400" y="457200"/>
            <a:ext cx="8763000" cy="461665"/>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About 44% purchase 1-2 times in a month. </a:t>
            </a:r>
            <a:endParaRPr kumimoji="1" lang="en-US" sz="1200" dirty="0">
              <a:latin typeface="Book Antiqua" pitchFamily="18" charset="0"/>
              <a:cs typeface="Arial" charset="0"/>
            </a:endParaRPr>
          </a:p>
        </p:txBody>
      </p:sp>
    </p:spTree>
    <p:extLst>
      <p:ext uri="{BB962C8B-B14F-4D97-AF65-F5344CB8AC3E}">
        <p14:creationId xmlns="" xmlns:p14="http://schemas.microsoft.com/office/powerpoint/2010/main" val="145758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36</a:t>
            </a:fld>
            <a:endParaRPr lang="en-GB" dirty="0">
              <a:solidFill>
                <a:schemeClr val="bg1"/>
              </a:solidFill>
            </a:endParaRPr>
          </a:p>
        </p:txBody>
      </p:sp>
      <p:sp>
        <p:nvSpPr>
          <p:cNvPr id="3" name="Rectangle 4"/>
          <p:cNvSpPr>
            <a:spLocks noChangeArrowheads="1"/>
          </p:cNvSpPr>
          <p:nvPr/>
        </p:nvSpPr>
        <p:spPr bwMode="auto">
          <a:xfrm>
            <a:off x="708025" y="457200"/>
            <a:ext cx="8382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457200" indent="-4572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r>
              <a:rPr lang="en-US" altLang="en-US" sz="200" dirty="0">
                <a:solidFill>
                  <a:srgbClr val="CC0000"/>
                </a:solidFill>
                <a:latin typeface="Bookman Old Style" pitchFamily="18" charset="0"/>
              </a:rPr>
              <a:t>       </a:t>
            </a:r>
          </a:p>
          <a:p>
            <a:pPr algn="just" eaLnBrk="1" hangingPunct="1">
              <a:buClr>
                <a:srgbClr val="800000"/>
              </a:buClr>
              <a:buFont typeface="Wingdings" pitchFamily="2" charset="2"/>
              <a:buChar char="v"/>
            </a:pPr>
            <a:r>
              <a:rPr lang="en-US" altLang="en-US" sz="1600" dirty="0" smtClean="0">
                <a:latin typeface="Book Antiqua" pitchFamily="18" charset="0"/>
              </a:rPr>
              <a:t>Respondents were read out a series of attributes and were asked to rate each on a 5 point scale where 5 – Extremely Important and 1 – Not at all Important. </a:t>
            </a:r>
          </a:p>
          <a:p>
            <a:pPr algn="just" eaLnBrk="1" hangingPunct="1">
              <a:buClr>
                <a:srgbClr val="800000"/>
              </a:buClr>
              <a:buFont typeface="Wingdings" pitchFamily="2" charset="2"/>
              <a:buChar char="v"/>
            </a:pPr>
            <a:endParaRPr lang="en-US" altLang="en-US" sz="500" dirty="0">
              <a:latin typeface="Book Antiqua" pitchFamily="18" charset="0"/>
            </a:endParaRPr>
          </a:p>
          <a:p>
            <a:pPr algn="just" eaLnBrk="1" hangingPunct="1">
              <a:buClr>
                <a:srgbClr val="800000"/>
              </a:buClr>
              <a:buFont typeface="Wingdings" pitchFamily="2" charset="2"/>
              <a:buChar char="v"/>
            </a:pPr>
            <a:r>
              <a:rPr lang="en-US" altLang="en-US" sz="1600" dirty="0" smtClean="0">
                <a:latin typeface="Book Antiqua" pitchFamily="18" charset="0"/>
              </a:rPr>
              <a:t>Based on the Importance levels we have segregated the attributes into 3 Levels:</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Customer service</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New collections</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Cleanliness of premises </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Sizes available</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Quality</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Reasonable price</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Adequate parking</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Display of products</a:t>
            </a:r>
          </a:p>
          <a:p>
            <a:pPr marL="0" indent="0" algn="just" eaLnBrk="1" hangingPunct="1">
              <a:buClr>
                <a:srgbClr val="800000"/>
              </a:buClr>
              <a:tabLst>
                <a:tab pos="536575" algn="l"/>
              </a:tabLst>
            </a:pPr>
            <a:r>
              <a:rPr lang="en-US" altLang="en-US" sz="1600" dirty="0" smtClean="0">
                <a:latin typeface="Book Antiqua" pitchFamily="18" charset="0"/>
              </a:rPr>
              <a:t>          -  Speed of service</a:t>
            </a:r>
          </a:p>
          <a:p>
            <a:pPr marL="0" indent="0" algn="just" eaLnBrk="1" hangingPunct="1">
              <a:buClr>
                <a:srgbClr val="800000"/>
              </a:buClr>
              <a:tabLst>
                <a:tab pos="536575" algn="l"/>
              </a:tabLst>
            </a:pPr>
            <a:endParaRPr lang="en-US" altLang="en-US" sz="1600" dirty="0">
              <a:latin typeface="Book Antiqua" pitchFamily="18" charset="0"/>
            </a:endParaRPr>
          </a:p>
          <a:p>
            <a:pPr marL="0" indent="0" algn="just" eaLnBrk="1" hangingPunct="1">
              <a:buClr>
                <a:srgbClr val="800000"/>
              </a:buClr>
              <a:tabLst>
                <a:tab pos="536575" algn="l"/>
              </a:tabLst>
            </a:pPr>
            <a:r>
              <a:rPr lang="en-US" altLang="en-US" sz="1600" dirty="0" smtClean="0">
                <a:latin typeface="Book Antiqua" pitchFamily="18" charset="0"/>
              </a:rPr>
              <a:t>	-  Friendliness of staff</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Sale/promotion offered</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Modern (Trendy)</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Ambience</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Store reputation</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Convenient location</a:t>
            </a:r>
          </a:p>
          <a:p>
            <a:pPr marL="0" indent="0" algn="just" eaLnBrk="1" hangingPunct="1">
              <a:buClr>
                <a:srgbClr val="800000"/>
              </a:buClr>
              <a:tabLst>
                <a:tab pos="536575" algn="l"/>
              </a:tabLst>
            </a:pPr>
            <a:endParaRPr lang="en-US" altLang="en-US" sz="1600" dirty="0">
              <a:latin typeface="Book Antiqua" pitchFamily="18" charset="0"/>
            </a:endParaRPr>
          </a:p>
          <a:p>
            <a:pPr marL="0" indent="0" algn="just" eaLnBrk="1" hangingPunct="1">
              <a:buClr>
                <a:srgbClr val="800000"/>
              </a:buClr>
              <a:tabLst>
                <a:tab pos="536575" algn="l"/>
              </a:tabLst>
            </a:pPr>
            <a:r>
              <a:rPr lang="en-US" altLang="en-US" sz="1600" dirty="0" smtClean="0">
                <a:latin typeface="Book Antiqua" pitchFamily="18" charset="0"/>
              </a:rPr>
              <a:t>	-  Family atmosphere</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Advertising</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Brand name</a:t>
            </a: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Play area for Kids</a:t>
            </a:r>
            <a:endParaRPr lang="en-US" altLang="en-US" sz="1600" dirty="0">
              <a:latin typeface="Book Antiqua" pitchFamily="18" charset="0"/>
            </a:endParaRPr>
          </a:p>
          <a:p>
            <a:pPr marL="0" indent="0" algn="just" eaLnBrk="1" hangingPunct="1">
              <a:buClr>
                <a:srgbClr val="800000"/>
              </a:buClr>
              <a:tabLst>
                <a:tab pos="536575" algn="l"/>
              </a:tabLst>
            </a:pPr>
            <a:r>
              <a:rPr lang="en-US" altLang="en-US" sz="1600" dirty="0">
                <a:latin typeface="Book Antiqua" pitchFamily="18" charset="0"/>
              </a:rPr>
              <a:t>	</a:t>
            </a:r>
            <a:r>
              <a:rPr lang="en-US" altLang="en-US" sz="1600" dirty="0" smtClean="0">
                <a:latin typeface="Book Antiqua" pitchFamily="18" charset="0"/>
              </a:rPr>
              <a:t>-  Profile of visitors</a:t>
            </a:r>
          </a:p>
        </p:txBody>
      </p:sp>
      <p:sp>
        <p:nvSpPr>
          <p:cNvPr id="5" name="Text Box 3"/>
          <p:cNvSpPr txBox="1">
            <a:spLocks noChangeArrowheads="1"/>
          </p:cNvSpPr>
          <p:nvPr/>
        </p:nvSpPr>
        <p:spPr bwMode="auto">
          <a:xfrm>
            <a:off x="735013" y="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Influencing factors to choose a particular Fashion &amp; Footwear Store to visit</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4" name="Pentagon 3"/>
          <p:cNvSpPr/>
          <p:nvPr/>
        </p:nvSpPr>
        <p:spPr>
          <a:xfrm>
            <a:off x="4724400" y="1524000"/>
            <a:ext cx="914400" cy="1752600"/>
          </a:xfrm>
          <a:prstGeom prst="homePlate">
            <a:avLst>
              <a:gd name="adj" fmla="val 37723"/>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entagon 5"/>
          <p:cNvSpPr/>
          <p:nvPr/>
        </p:nvSpPr>
        <p:spPr>
          <a:xfrm>
            <a:off x="4724400" y="3657600"/>
            <a:ext cx="990600" cy="1600200"/>
          </a:xfrm>
          <a:prstGeom prst="homePlate">
            <a:avLst>
              <a:gd name="adj" fmla="val 36189"/>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4724400" y="5562600"/>
            <a:ext cx="990600" cy="1143000"/>
          </a:xfrm>
          <a:prstGeom prst="homePlate">
            <a:avLst>
              <a:gd name="adj" fmla="val 39262"/>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6072793" y="2057400"/>
            <a:ext cx="1775807" cy="646331"/>
          </a:xfrm>
          <a:prstGeom prst="rect">
            <a:avLst/>
          </a:prstGeom>
          <a:noFill/>
          <a:ln>
            <a:solidFill>
              <a:schemeClr val="tx1"/>
            </a:solidFill>
          </a:ln>
        </p:spPr>
        <p:txBody>
          <a:bodyPr wrap="none" rtlCol="0">
            <a:spAutoFit/>
          </a:bodyPr>
          <a:lstStyle/>
          <a:p>
            <a:pPr algn="ctr"/>
            <a:r>
              <a:rPr lang="en-US" b="1" dirty="0" smtClean="0">
                <a:solidFill>
                  <a:schemeClr val="tx2">
                    <a:lumMod val="60000"/>
                    <a:lumOff val="40000"/>
                  </a:schemeClr>
                </a:solidFill>
              </a:rPr>
              <a:t>High Importance</a:t>
            </a:r>
          </a:p>
          <a:p>
            <a:pPr algn="ctr"/>
            <a:r>
              <a:rPr lang="en-US" b="1" dirty="0" smtClean="0">
                <a:solidFill>
                  <a:schemeClr val="tx2">
                    <a:lumMod val="60000"/>
                    <a:lumOff val="40000"/>
                  </a:schemeClr>
                </a:solidFill>
              </a:rPr>
              <a:t>(90% &amp; Above)</a:t>
            </a:r>
            <a:endParaRPr lang="en-GB" b="1" dirty="0">
              <a:solidFill>
                <a:schemeClr val="tx2">
                  <a:lumMod val="60000"/>
                  <a:lumOff val="40000"/>
                </a:schemeClr>
              </a:solidFill>
            </a:endParaRPr>
          </a:p>
        </p:txBody>
      </p:sp>
      <p:sp>
        <p:nvSpPr>
          <p:cNvPr id="9" name="TextBox 8"/>
          <p:cNvSpPr txBox="1"/>
          <p:nvPr/>
        </p:nvSpPr>
        <p:spPr>
          <a:xfrm>
            <a:off x="6289550" y="4191000"/>
            <a:ext cx="1342292" cy="646331"/>
          </a:xfrm>
          <a:prstGeom prst="rect">
            <a:avLst/>
          </a:prstGeom>
          <a:noFill/>
          <a:ln>
            <a:solidFill>
              <a:schemeClr val="tx1"/>
            </a:solidFill>
          </a:ln>
        </p:spPr>
        <p:txBody>
          <a:bodyPr wrap="none" rtlCol="0">
            <a:spAutoFit/>
          </a:bodyPr>
          <a:lstStyle/>
          <a:p>
            <a:pPr algn="ctr"/>
            <a:r>
              <a:rPr lang="en-US" b="1" dirty="0" smtClean="0">
                <a:solidFill>
                  <a:schemeClr val="tx2">
                    <a:lumMod val="60000"/>
                    <a:lumOff val="40000"/>
                  </a:schemeClr>
                </a:solidFill>
              </a:rPr>
              <a:t>Important</a:t>
            </a:r>
          </a:p>
          <a:p>
            <a:pPr algn="ctr"/>
            <a:r>
              <a:rPr lang="en-US" b="1" dirty="0" smtClean="0">
                <a:solidFill>
                  <a:schemeClr val="tx2">
                    <a:lumMod val="60000"/>
                    <a:lumOff val="40000"/>
                  </a:schemeClr>
                </a:solidFill>
              </a:rPr>
              <a:t>(75% - 90%)</a:t>
            </a:r>
            <a:endParaRPr lang="en-GB" b="1" dirty="0">
              <a:solidFill>
                <a:schemeClr val="tx2">
                  <a:lumMod val="60000"/>
                  <a:lumOff val="40000"/>
                </a:schemeClr>
              </a:solidFill>
            </a:endParaRPr>
          </a:p>
        </p:txBody>
      </p:sp>
      <p:sp>
        <p:nvSpPr>
          <p:cNvPr id="10" name="TextBox 9"/>
          <p:cNvSpPr txBox="1"/>
          <p:nvPr/>
        </p:nvSpPr>
        <p:spPr>
          <a:xfrm>
            <a:off x="6093856" y="5754469"/>
            <a:ext cx="1733681" cy="646331"/>
          </a:xfrm>
          <a:prstGeom prst="rect">
            <a:avLst/>
          </a:prstGeom>
          <a:noFill/>
          <a:ln>
            <a:solidFill>
              <a:schemeClr val="tx1"/>
            </a:solidFill>
          </a:ln>
        </p:spPr>
        <p:txBody>
          <a:bodyPr wrap="none" rtlCol="0">
            <a:spAutoFit/>
          </a:bodyPr>
          <a:lstStyle/>
          <a:p>
            <a:pPr algn="ctr"/>
            <a:r>
              <a:rPr lang="en-US" b="1" dirty="0" smtClean="0">
                <a:solidFill>
                  <a:schemeClr val="tx2">
                    <a:lumMod val="60000"/>
                    <a:lumOff val="40000"/>
                  </a:schemeClr>
                </a:solidFill>
              </a:rPr>
              <a:t>Low Importance</a:t>
            </a:r>
          </a:p>
          <a:p>
            <a:pPr algn="ctr"/>
            <a:r>
              <a:rPr lang="en-US" b="1" dirty="0" smtClean="0">
                <a:solidFill>
                  <a:schemeClr val="tx2">
                    <a:lumMod val="60000"/>
                    <a:lumOff val="40000"/>
                  </a:schemeClr>
                </a:solidFill>
              </a:rPr>
              <a:t>(&lt;75%)</a:t>
            </a:r>
            <a:endParaRPr lang="en-GB" b="1" dirty="0">
              <a:solidFill>
                <a:schemeClr val="tx2">
                  <a:lumMod val="60000"/>
                  <a:lumOff val="40000"/>
                </a:schemeClr>
              </a:solidFill>
            </a:endParaRPr>
          </a:p>
        </p:txBody>
      </p:sp>
    </p:spTree>
    <p:extLst>
      <p:ext uri="{BB962C8B-B14F-4D97-AF65-F5344CB8AC3E}">
        <p14:creationId xmlns="" xmlns:p14="http://schemas.microsoft.com/office/powerpoint/2010/main" val="2830818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7010400" y="6613525"/>
            <a:ext cx="2133600" cy="244475"/>
          </a:xfrm>
        </p:spPr>
        <p:txBody>
          <a:bodyPr/>
          <a:lstStyle/>
          <a:p>
            <a:fld id="{0BA33941-609D-495C-9701-7F9ED25D8032}" type="slidenum">
              <a:rPr lang="en-GB" smtClean="0">
                <a:solidFill>
                  <a:schemeClr val="bg1"/>
                </a:solidFill>
              </a:rPr>
              <a:pPr/>
              <a:t>37</a:t>
            </a:fld>
            <a:endParaRPr lang="en-GB">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Total Sample  </a:t>
            </a:r>
            <a:r>
              <a:rPr lang="en-US" altLang="en-US" sz="1000" b="1" i="1" dirty="0">
                <a:solidFill>
                  <a:srgbClr val="C00000"/>
                </a:solidFill>
              </a:rPr>
              <a:t>= </a:t>
            </a:r>
            <a:r>
              <a:rPr lang="en-US" altLang="en-US" sz="1000" b="1" i="1" dirty="0" smtClean="0">
                <a:solidFill>
                  <a:srgbClr val="C00000"/>
                </a:solidFill>
              </a:rPr>
              <a:t>600</a:t>
            </a:r>
            <a:endParaRPr lang="en-US" altLang="en-US" sz="1000" b="1" i="1" dirty="0">
              <a:solidFill>
                <a:srgbClr val="C00000"/>
              </a:solidFill>
            </a:endParaRPr>
          </a:p>
        </p:txBody>
      </p:sp>
      <p:sp>
        <p:nvSpPr>
          <p:cNvPr id="10" name="Text Box 3"/>
          <p:cNvSpPr txBox="1">
            <a:spLocks noChangeArrowheads="1"/>
          </p:cNvSpPr>
          <p:nvPr/>
        </p:nvSpPr>
        <p:spPr bwMode="auto">
          <a:xfrm>
            <a:off x="179388" y="194846"/>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Influencing factors to choose a particular Fashion &amp; Footwear Store to visit</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18" name="Rectangle 11"/>
          <p:cNvSpPr>
            <a:spLocks noChangeArrowheads="1"/>
          </p:cNvSpPr>
          <p:nvPr/>
        </p:nvSpPr>
        <p:spPr bwMode="auto">
          <a:xfrm>
            <a:off x="-76200" y="1524000"/>
            <a:ext cx="9067800" cy="25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marL="290513" indent="-290513"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just" eaLnBrk="1" hangingPunct="1">
              <a:buClr>
                <a:srgbClr val="660033"/>
              </a:buClr>
              <a:buFont typeface="Wingdings" pitchFamily="2" charset="2"/>
              <a:buNone/>
            </a:pPr>
            <a:r>
              <a:rPr lang="en-US" altLang="en-US" sz="1200" b="1" dirty="0">
                <a:solidFill>
                  <a:srgbClr val="800000"/>
                </a:solidFill>
                <a:latin typeface="Bookman Old Style" pitchFamily="18" charset="0"/>
              </a:rPr>
              <a:t>Top </a:t>
            </a:r>
            <a:r>
              <a:rPr lang="en-US" altLang="en-US" sz="1200" b="1" dirty="0" smtClean="0">
                <a:solidFill>
                  <a:srgbClr val="800000"/>
                </a:solidFill>
                <a:latin typeface="Bookman Old Style" pitchFamily="18" charset="0"/>
              </a:rPr>
              <a:t>2 Boxes </a:t>
            </a:r>
            <a:r>
              <a:rPr lang="en-US" altLang="en-US" sz="1200" b="1" dirty="0">
                <a:solidFill>
                  <a:srgbClr val="800000"/>
                </a:solidFill>
                <a:latin typeface="Bookman Old Style" pitchFamily="18" charset="0"/>
              </a:rPr>
              <a:t>= </a:t>
            </a:r>
            <a:r>
              <a:rPr lang="en-US" altLang="en-US" sz="1200" b="1" dirty="0" smtClean="0">
                <a:solidFill>
                  <a:srgbClr val="800000"/>
                </a:solidFill>
                <a:latin typeface="Bookman Old Style" pitchFamily="18" charset="0"/>
              </a:rPr>
              <a:t>89                  92                  89                 90                 87                 80                  80                                                     </a:t>
            </a:r>
            <a:endParaRPr lang="en-US" altLang="en-US" sz="1200" b="1" dirty="0">
              <a:solidFill>
                <a:srgbClr val="800000"/>
              </a:solidFill>
              <a:latin typeface="Bookman Old Style" pitchFamily="18" charset="0"/>
            </a:endParaRPr>
          </a:p>
        </p:txBody>
      </p:sp>
      <p:graphicFrame>
        <p:nvGraphicFramePr>
          <p:cNvPr id="19" name="Object 2"/>
          <p:cNvGraphicFramePr>
            <a:graphicFrameLocks noChangeAspect="1"/>
          </p:cNvGraphicFramePr>
          <p:nvPr>
            <p:extLst>
              <p:ext uri="{D42A27DB-BD31-4B8C-83A1-F6EECF244321}">
                <p14:modId xmlns="" xmlns:p14="http://schemas.microsoft.com/office/powerpoint/2010/main" val="2115116586"/>
              </p:ext>
            </p:extLst>
          </p:nvPr>
        </p:nvGraphicFramePr>
        <p:xfrm>
          <a:off x="381000" y="1828800"/>
          <a:ext cx="8324850" cy="4610100"/>
        </p:xfrm>
        <a:graphic>
          <a:graphicData uri="http://schemas.openxmlformats.org/presentationml/2006/ole">
            <p:oleObj spid="_x0000_s142428" name="Chart" r:id="rId3" imgW="8001135" imgH="4438563" progId="MSGraph.Chart.8">
              <p:embed followColorScheme="full"/>
            </p:oleObj>
          </a:graphicData>
        </a:graphic>
      </p:graphicFrame>
      <p:sp>
        <p:nvSpPr>
          <p:cNvPr id="20" name="TextBox 4"/>
          <p:cNvSpPr txBox="1">
            <a:spLocks noChangeArrowheads="1"/>
          </p:cNvSpPr>
          <p:nvPr/>
        </p:nvSpPr>
        <p:spPr bwMode="auto">
          <a:xfrm>
            <a:off x="42656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1" name="TextBox 4"/>
          <p:cNvSpPr txBox="1">
            <a:spLocks noChangeArrowheads="1"/>
          </p:cNvSpPr>
          <p:nvPr/>
        </p:nvSpPr>
        <p:spPr bwMode="auto">
          <a:xfrm>
            <a:off x="56372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2" name="TextBox 4"/>
          <p:cNvSpPr txBox="1">
            <a:spLocks noChangeArrowheads="1"/>
          </p:cNvSpPr>
          <p:nvPr/>
        </p:nvSpPr>
        <p:spPr bwMode="auto">
          <a:xfrm>
            <a:off x="15224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4" name="TextBox 4"/>
          <p:cNvSpPr txBox="1">
            <a:spLocks noChangeArrowheads="1"/>
          </p:cNvSpPr>
          <p:nvPr/>
        </p:nvSpPr>
        <p:spPr bwMode="auto">
          <a:xfrm>
            <a:off x="28178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5" name="TextBox 4"/>
          <p:cNvSpPr txBox="1">
            <a:spLocks noChangeArrowheads="1"/>
          </p:cNvSpPr>
          <p:nvPr/>
        </p:nvSpPr>
        <p:spPr bwMode="auto">
          <a:xfrm>
            <a:off x="70088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6" name="TextBox 4"/>
          <p:cNvSpPr txBox="1">
            <a:spLocks noChangeArrowheads="1"/>
          </p:cNvSpPr>
          <p:nvPr/>
        </p:nvSpPr>
        <p:spPr bwMode="auto">
          <a:xfrm>
            <a:off x="82280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7" name="TextBox 4"/>
          <p:cNvSpPr txBox="1">
            <a:spLocks noChangeArrowheads="1"/>
          </p:cNvSpPr>
          <p:nvPr/>
        </p:nvSpPr>
        <p:spPr bwMode="auto">
          <a:xfrm>
            <a:off x="762000" y="5257800"/>
            <a:ext cx="108585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Friendliness of staff</a:t>
            </a:r>
          </a:p>
        </p:txBody>
      </p:sp>
      <p:sp>
        <p:nvSpPr>
          <p:cNvPr id="28" name="TextBox 5"/>
          <p:cNvSpPr txBox="1">
            <a:spLocks noChangeArrowheads="1"/>
          </p:cNvSpPr>
          <p:nvPr/>
        </p:nvSpPr>
        <p:spPr bwMode="auto">
          <a:xfrm>
            <a:off x="1839912" y="5313402"/>
            <a:ext cx="113188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Customer service</a:t>
            </a:r>
            <a:endParaRPr lang="en-US" altLang="en-US" sz="1000" dirty="0"/>
          </a:p>
        </p:txBody>
      </p:sp>
      <p:sp>
        <p:nvSpPr>
          <p:cNvPr id="29" name="TextBox 6"/>
          <p:cNvSpPr txBox="1">
            <a:spLocks noChangeArrowheads="1"/>
          </p:cNvSpPr>
          <p:nvPr/>
        </p:nvSpPr>
        <p:spPr bwMode="auto">
          <a:xfrm>
            <a:off x="3048000" y="5313402"/>
            <a:ext cx="10668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Sale/promotion offered</a:t>
            </a:r>
            <a:endParaRPr lang="en-US" altLang="en-US" sz="1000" dirty="0"/>
          </a:p>
        </p:txBody>
      </p:sp>
      <p:sp>
        <p:nvSpPr>
          <p:cNvPr id="31" name="TextBox 6"/>
          <p:cNvSpPr txBox="1">
            <a:spLocks noChangeArrowheads="1"/>
          </p:cNvSpPr>
          <p:nvPr/>
        </p:nvSpPr>
        <p:spPr bwMode="auto">
          <a:xfrm>
            <a:off x="4191000" y="5332452"/>
            <a:ext cx="114300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New collections</a:t>
            </a:r>
            <a:endParaRPr lang="en-US" altLang="en-US" sz="1000" dirty="0"/>
          </a:p>
        </p:txBody>
      </p:sp>
      <p:sp>
        <p:nvSpPr>
          <p:cNvPr id="33" name="TextBox 5"/>
          <p:cNvSpPr txBox="1">
            <a:spLocks noChangeArrowheads="1"/>
          </p:cNvSpPr>
          <p:nvPr/>
        </p:nvSpPr>
        <p:spPr bwMode="auto">
          <a:xfrm>
            <a:off x="5268912" y="5295840"/>
            <a:ext cx="1131888"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Modern(Trendy)</a:t>
            </a:r>
            <a:endParaRPr lang="en-US" altLang="en-US" sz="1000" dirty="0"/>
          </a:p>
        </p:txBody>
      </p:sp>
      <p:sp>
        <p:nvSpPr>
          <p:cNvPr id="34" name="TextBox 6"/>
          <p:cNvSpPr txBox="1">
            <a:spLocks noChangeArrowheads="1"/>
          </p:cNvSpPr>
          <p:nvPr/>
        </p:nvSpPr>
        <p:spPr bwMode="auto">
          <a:xfrm>
            <a:off x="6369050" y="5295840"/>
            <a:ext cx="125095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Ambience</a:t>
            </a:r>
            <a:endParaRPr lang="en-US" altLang="en-US" sz="1000" dirty="0"/>
          </a:p>
        </p:txBody>
      </p:sp>
      <p:sp>
        <p:nvSpPr>
          <p:cNvPr id="35" name="TextBox 6"/>
          <p:cNvSpPr txBox="1">
            <a:spLocks noChangeArrowheads="1"/>
          </p:cNvSpPr>
          <p:nvPr/>
        </p:nvSpPr>
        <p:spPr bwMode="auto">
          <a:xfrm>
            <a:off x="7620000" y="5314890"/>
            <a:ext cx="9906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Store Reputation</a:t>
            </a:r>
            <a:endParaRPr lang="en-US" altLang="en-US" sz="1000" dirty="0"/>
          </a:p>
        </p:txBody>
      </p:sp>
    </p:spTree>
    <p:extLst>
      <p:ext uri="{BB962C8B-B14F-4D97-AF65-F5344CB8AC3E}">
        <p14:creationId xmlns="" xmlns:p14="http://schemas.microsoft.com/office/powerpoint/2010/main" val="213883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38</a:t>
            </a:fld>
            <a:endParaRPr lang="en-GB" dirty="0">
              <a:solidFill>
                <a:schemeClr val="bg1"/>
              </a:solidFill>
            </a:endParaRPr>
          </a:p>
        </p:txBody>
      </p:sp>
      <p:sp>
        <p:nvSpPr>
          <p:cNvPr id="23"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Total Sample  </a:t>
            </a:r>
            <a:r>
              <a:rPr lang="en-US" altLang="en-US" sz="1000" b="1" i="1" dirty="0">
                <a:solidFill>
                  <a:srgbClr val="C00000"/>
                </a:solidFill>
              </a:rPr>
              <a:t>= </a:t>
            </a:r>
            <a:r>
              <a:rPr lang="en-US" altLang="en-US" sz="1000" b="1" i="1" dirty="0" smtClean="0">
                <a:solidFill>
                  <a:srgbClr val="C00000"/>
                </a:solidFill>
              </a:rPr>
              <a:t>600</a:t>
            </a:r>
            <a:endParaRPr lang="en-US" altLang="en-US" sz="1000" b="1" i="1" dirty="0">
              <a:solidFill>
                <a:srgbClr val="C00000"/>
              </a:solidFill>
            </a:endParaRPr>
          </a:p>
        </p:txBody>
      </p:sp>
      <p:sp>
        <p:nvSpPr>
          <p:cNvPr id="10"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Influencing factors to choose a particular Fashion &amp; Footwear Store to visit</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18" name="Rectangle 11"/>
          <p:cNvSpPr>
            <a:spLocks noChangeArrowheads="1"/>
          </p:cNvSpPr>
          <p:nvPr/>
        </p:nvSpPr>
        <p:spPr bwMode="auto">
          <a:xfrm>
            <a:off x="0" y="1524000"/>
            <a:ext cx="9067800" cy="25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marL="290513" indent="-290513"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just" eaLnBrk="1" hangingPunct="1">
              <a:buClr>
                <a:srgbClr val="660033"/>
              </a:buClr>
              <a:buFont typeface="Wingdings" pitchFamily="2" charset="2"/>
              <a:buNone/>
            </a:pPr>
            <a:r>
              <a:rPr lang="en-US" altLang="en-US" sz="1200" b="1" dirty="0">
                <a:solidFill>
                  <a:srgbClr val="800000"/>
                </a:solidFill>
                <a:latin typeface="Bookman Old Style" pitchFamily="18" charset="0"/>
              </a:rPr>
              <a:t>Top </a:t>
            </a:r>
            <a:r>
              <a:rPr lang="en-US" altLang="en-US" sz="1200" b="1" dirty="0" smtClean="0">
                <a:solidFill>
                  <a:srgbClr val="800000"/>
                </a:solidFill>
                <a:latin typeface="Bookman Old Style" pitchFamily="18" charset="0"/>
              </a:rPr>
              <a:t>2 Boxes </a:t>
            </a:r>
            <a:r>
              <a:rPr lang="en-US" altLang="en-US" sz="1200" b="1" dirty="0">
                <a:solidFill>
                  <a:srgbClr val="800000"/>
                </a:solidFill>
                <a:latin typeface="Bookman Old Style" pitchFamily="18" charset="0"/>
              </a:rPr>
              <a:t>= </a:t>
            </a:r>
            <a:r>
              <a:rPr lang="en-US" altLang="en-US" sz="1200" b="1" dirty="0" smtClean="0">
                <a:solidFill>
                  <a:srgbClr val="800000"/>
                </a:solidFill>
                <a:latin typeface="Bookman Old Style" pitchFamily="18" charset="0"/>
              </a:rPr>
              <a:t> 99                 98                  97                94                  97                 95                 95                                                     </a:t>
            </a:r>
            <a:endParaRPr lang="en-US" altLang="en-US" sz="1200" b="1" dirty="0">
              <a:solidFill>
                <a:srgbClr val="800000"/>
              </a:solidFill>
              <a:latin typeface="Bookman Old Style" pitchFamily="18" charset="0"/>
            </a:endParaRPr>
          </a:p>
        </p:txBody>
      </p:sp>
      <p:graphicFrame>
        <p:nvGraphicFramePr>
          <p:cNvPr id="19" name="Object 2"/>
          <p:cNvGraphicFramePr>
            <a:graphicFrameLocks noChangeAspect="1"/>
          </p:cNvGraphicFramePr>
          <p:nvPr>
            <p:extLst>
              <p:ext uri="{D42A27DB-BD31-4B8C-83A1-F6EECF244321}">
                <p14:modId xmlns="" xmlns:p14="http://schemas.microsoft.com/office/powerpoint/2010/main" val="1826730258"/>
              </p:ext>
            </p:extLst>
          </p:nvPr>
        </p:nvGraphicFramePr>
        <p:xfrm>
          <a:off x="457200" y="1828800"/>
          <a:ext cx="8324850" cy="4610100"/>
        </p:xfrm>
        <a:graphic>
          <a:graphicData uri="http://schemas.openxmlformats.org/presentationml/2006/ole">
            <p:oleObj spid="_x0000_s159818" name="Chart" r:id="rId3" imgW="8001047" imgH="4438518" progId="MSGraph.Chart.8">
              <p:embed followColorScheme="full"/>
            </p:oleObj>
          </a:graphicData>
        </a:graphic>
      </p:graphicFrame>
      <p:sp>
        <p:nvSpPr>
          <p:cNvPr id="20" name="TextBox 4"/>
          <p:cNvSpPr txBox="1">
            <a:spLocks noChangeArrowheads="1"/>
          </p:cNvSpPr>
          <p:nvPr/>
        </p:nvSpPr>
        <p:spPr bwMode="auto">
          <a:xfrm>
            <a:off x="42656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1" name="TextBox 4"/>
          <p:cNvSpPr txBox="1">
            <a:spLocks noChangeArrowheads="1"/>
          </p:cNvSpPr>
          <p:nvPr/>
        </p:nvSpPr>
        <p:spPr bwMode="auto">
          <a:xfrm>
            <a:off x="56372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2" name="TextBox 4"/>
          <p:cNvSpPr txBox="1">
            <a:spLocks noChangeArrowheads="1"/>
          </p:cNvSpPr>
          <p:nvPr/>
        </p:nvSpPr>
        <p:spPr bwMode="auto">
          <a:xfrm>
            <a:off x="15224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4" name="TextBox 4"/>
          <p:cNvSpPr txBox="1">
            <a:spLocks noChangeArrowheads="1"/>
          </p:cNvSpPr>
          <p:nvPr/>
        </p:nvSpPr>
        <p:spPr bwMode="auto">
          <a:xfrm>
            <a:off x="28178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5" name="TextBox 4"/>
          <p:cNvSpPr txBox="1">
            <a:spLocks noChangeArrowheads="1"/>
          </p:cNvSpPr>
          <p:nvPr/>
        </p:nvSpPr>
        <p:spPr bwMode="auto">
          <a:xfrm>
            <a:off x="70088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6" name="TextBox 4"/>
          <p:cNvSpPr txBox="1">
            <a:spLocks noChangeArrowheads="1"/>
          </p:cNvSpPr>
          <p:nvPr/>
        </p:nvSpPr>
        <p:spPr bwMode="auto">
          <a:xfrm>
            <a:off x="82280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7" name="TextBox 4"/>
          <p:cNvSpPr txBox="1">
            <a:spLocks noChangeArrowheads="1"/>
          </p:cNvSpPr>
          <p:nvPr/>
        </p:nvSpPr>
        <p:spPr bwMode="auto">
          <a:xfrm>
            <a:off x="914400" y="5313402"/>
            <a:ext cx="108585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Cleanliness of premises</a:t>
            </a:r>
          </a:p>
        </p:txBody>
      </p:sp>
      <p:sp>
        <p:nvSpPr>
          <p:cNvPr id="28" name="TextBox 5"/>
          <p:cNvSpPr txBox="1">
            <a:spLocks noChangeArrowheads="1"/>
          </p:cNvSpPr>
          <p:nvPr/>
        </p:nvSpPr>
        <p:spPr bwMode="auto">
          <a:xfrm>
            <a:off x="1905000" y="5313402"/>
            <a:ext cx="1131888"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Sizes available</a:t>
            </a:r>
            <a:endParaRPr lang="en-US" altLang="en-US" sz="1000" dirty="0"/>
          </a:p>
        </p:txBody>
      </p:sp>
      <p:sp>
        <p:nvSpPr>
          <p:cNvPr id="29" name="TextBox 6"/>
          <p:cNvSpPr txBox="1">
            <a:spLocks noChangeArrowheads="1"/>
          </p:cNvSpPr>
          <p:nvPr/>
        </p:nvSpPr>
        <p:spPr bwMode="auto">
          <a:xfrm>
            <a:off x="3048000" y="5313402"/>
            <a:ext cx="125095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Quality</a:t>
            </a:r>
            <a:endParaRPr lang="en-US" altLang="en-US" sz="1000" dirty="0"/>
          </a:p>
        </p:txBody>
      </p:sp>
      <p:sp>
        <p:nvSpPr>
          <p:cNvPr id="31" name="TextBox 6"/>
          <p:cNvSpPr txBox="1">
            <a:spLocks noChangeArrowheads="1"/>
          </p:cNvSpPr>
          <p:nvPr/>
        </p:nvSpPr>
        <p:spPr bwMode="auto">
          <a:xfrm>
            <a:off x="4191000" y="5332452"/>
            <a:ext cx="11430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Reasonable price</a:t>
            </a:r>
            <a:endParaRPr lang="en-US" altLang="en-US" sz="1000" dirty="0"/>
          </a:p>
        </p:txBody>
      </p:sp>
      <p:sp>
        <p:nvSpPr>
          <p:cNvPr id="33" name="TextBox 5"/>
          <p:cNvSpPr txBox="1">
            <a:spLocks noChangeArrowheads="1"/>
          </p:cNvSpPr>
          <p:nvPr/>
        </p:nvSpPr>
        <p:spPr bwMode="auto">
          <a:xfrm>
            <a:off x="5257800" y="5295840"/>
            <a:ext cx="113188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Adequate parking</a:t>
            </a:r>
            <a:endParaRPr lang="en-US" altLang="en-US" sz="1000" dirty="0"/>
          </a:p>
        </p:txBody>
      </p:sp>
      <p:sp>
        <p:nvSpPr>
          <p:cNvPr id="34" name="TextBox 6"/>
          <p:cNvSpPr txBox="1">
            <a:spLocks noChangeArrowheads="1"/>
          </p:cNvSpPr>
          <p:nvPr/>
        </p:nvSpPr>
        <p:spPr bwMode="auto">
          <a:xfrm>
            <a:off x="7467600" y="5410200"/>
            <a:ext cx="125095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Speed of service</a:t>
            </a:r>
            <a:endParaRPr lang="en-US" altLang="en-US" sz="1000" dirty="0"/>
          </a:p>
        </p:txBody>
      </p:sp>
      <p:sp>
        <p:nvSpPr>
          <p:cNvPr id="35" name="TextBox 6"/>
          <p:cNvSpPr txBox="1">
            <a:spLocks noChangeArrowheads="1"/>
          </p:cNvSpPr>
          <p:nvPr/>
        </p:nvSpPr>
        <p:spPr bwMode="auto">
          <a:xfrm>
            <a:off x="6400800" y="5314890"/>
            <a:ext cx="11430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Display of products</a:t>
            </a:r>
            <a:endParaRPr lang="en-US" altLang="en-US" sz="1000" dirty="0"/>
          </a:p>
        </p:txBody>
      </p:sp>
    </p:spTree>
    <p:extLst>
      <p:ext uri="{BB962C8B-B14F-4D97-AF65-F5344CB8AC3E}">
        <p14:creationId xmlns="" xmlns:p14="http://schemas.microsoft.com/office/powerpoint/2010/main" val="232783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5" name="Slide Number Placeholder 4"/>
          <p:cNvSpPr>
            <a:spLocks noGrp="1"/>
          </p:cNvSpPr>
          <p:nvPr>
            <p:ph type="sldNum" sz="quarter" idx="12"/>
          </p:nvPr>
        </p:nvSpPr>
        <p:spPr>
          <a:xfrm>
            <a:off x="6934200" y="6613525"/>
            <a:ext cx="2133600" cy="244475"/>
          </a:xfrm>
        </p:spPr>
        <p:txBody>
          <a:bodyPr/>
          <a:lstStyle/>
          <a:p>
            <a:fld id="{0BA33941-609D-495C-9701-7F9ED25D8032}" type="slidenum">
              <a:rPr lang="en-GB" smtClean="0">
                <a:solidFill>
                  <a:schemeClr val="bg1"/>
                </a:solidFill>
              </a:rPr>
              <a:pPr/>
              <a:t>39</a:t>
            </a:fld>
            <a:endParaRPr lang="en-GB" dirty="0">
              <a:solidFill>
                <a:schemeClr val="bg1"/>
              </a:solidFill>
            </a:endParaRPr>
          </a:p>
        </p:txBody>
      </p:sp>
      <p:sp>
        <p:nvSpPr>
          <p:cNvPr id="18" name="Rectangle 11"/>
          <p:cNvSpPr>
            <a:spLocks noChangeArrowheads="1"/>
          </p:cNvSpPr>
          <p:nvPr/>
        </p:nvSpPr>
        <p:spPr bwMode="auto">
          <a:xfrm>
            <a:off x="0" y="1524000"/>
            <a:ext cx="9067800" cy="255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marL="290513" indent="-290513"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just" eaLnBrk="1" hangingPunct="1">
              <a:buClr>
                <a:srgbClr val="660033"/>
              </a:buClr>
              <a:buFont typeface="Wingdings" pitchFamily="2" charset="2"/>
              <a:buNone/>
            </a:pPr>
            <a:r>
              <a:rPr lang="en-US" altLang="en-US" sz="1200" b="1" dirty="0">
                <a:solidFill>
                  <a:srgbClr val="800000"/>
                </a:solidFill>
                <a:latin typeface="Bookman Old Style" pitchFamily="18" charset="0"/>
              </a:rPr>
              <a:t>Top </a:t>
            </a:r>
            <a:r>
              <a:rPr lang="en-US" altLang="en-US" sz="1200" b="1" dirty="0" smtClean="0">
                <a:solidFill>
                  <a:srgbClr val="800000"/>
                </a:solidFill>
                <a:latin typeface="Bookman Old Style" pitchFamily="18" charset="0"/>
              </a:rPr>
              <a:t>2 Boxes </a:t>
            </a:r>
            <a:r>
              <a:rPr lang="en-US" altLang="en-US" sz="1200" b="1" dirty="0">
                <a:solidFill>
                  <a:srgbClr val="800000"/>
                </a:solidFill>
                <a:latin typeface="Bookman Old Style" pitchFamily="18" charset="0"/>
              </a:rPr>
              <a:t>= </a:t>
            </a:r>
            <a:r>
              <a:rPr lang="en-US" altLang="en-US" sz="1200" b="1" dirty="0" smtClean="0">
                <a:solidFill>
                  <a:srgbClr val="800000"/>
                </a:solidFill>
                <a:latin typeface="Bookman Old Style" pitchFamily="18" charset="0"/>
              </a:rPr>
              <a:t> 78                     74                     64                     71                     56                     56                                                     </a:t>
            </a:r>
            <a:endParaRPr lang="en-US" altLang="en-US" sz="1200" b="1" dirty="0">
              <a:solidFill>
                <a:srgbClr val="800000"/>
              </a:solidFill>
              <a:latin typeface="Bookman Old Style" pitchFamily="18" charset="0"/>
            </a:endParaRPr>
          </a:p>
        </p:txBody>
      </p:sp>
      <p:graphicFrame>
        <p:nvGraphicFramePr>
          <p:cNvPr id="19" name="Object 2"/>
          <p:cNvGraphicFramePr>
            <a:graphicFrameLocks noChangeAspect="1"/>
          </p:cNvGraphicFramePr>
          <p:nvPr>
            <p:extLst>
              <p:ext uri="{D42A27DB-BD31-4B8C-83A1-F6EECF244321}">
                <p14:modId xmlns="" xmlns:p14="http://schemas.microsoft.com/office/powerpoint/2010/main" val="670126676"/>
              </p:ext>
            </p:extLst>
          </p:nvPr>
        </p:nvGraphicFramePr>
        <p:xfrm>
          <a:off x="381000" y="1828800"/>
          <a:ext cx="8324850" cy="4610100"/>
        </p:xfrm>
        <a:graphic>
          <a:graphicData uri="http://schemas.openxmlformats.org/presentationml/2006/ole">
            <p:oleObj spid="_x0000_s144477" name="Chart" r:id="rId3" imgW="8001135" imgH="4438563" progId="MSGraph.Chart.8">
              <p:embed followColorScheme="full"/>
            </p:oleObj>
          </a:graphicData>
        </a:graphic>
      </p:graphicFrame>
      <p:sp>
        <p:nvSpPr>
          <p:cNvPr id="20" name="TextBox 4"/>
          <p:cNvSpPr txBox="1">
            <a:spLocks noChangeArrowheads="1"/>
          </p:cNvSpPr>
          <p:nvPr/>
        </p:nvSpPr>
        <p:spPr bwMode="auto">
          <a:xfrm>
            <a:off x="42656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1" name="TextBox 4"/>
          <p:cNvSpPr txBox="1">
            <a:spLocks noChangeArrowheads="1"/>
          </p:cNvSpPr>
          <p:nvPr/>
        </p:nvSpPr>
        <p:spPr bwMode="auto">
          <a:xfrm>
            <a:off x="56372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2" name="TextBox 4"/>
          <p:cNvSpPr txBox="1">
            <a:spLocks noChangeArrowheads="1"/>
          </p:cNvSpPr>
          <p:nvPr/>
        </p:nvSpPr>
        <p:spPr bwMode="auto">
          <a:xfrm>
            <a:off x="15224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4" name="TextBox 4"/>
          <p:cNvSpPr txBox="1">
            <a:spLocks noChangeArrowheads="1"/>
          </p:cNvSpPr>
          <p:nvPr/>
        </p:nvSpPr>
        <p:spPr bwMode="auto">
          <a:xfrm>
            <a:off x="28178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5" name="TextBox 4"/>
          <p:cNvSpPr txBox="1">
            <a:spLocks noChangeArrowheads="1"/>
          </p:cNvSpPr>
          <p:nvPr/>
        </p:nvSpPr>
        <p:spPr bwMode="auto">
          <a:xfrm>
            <a:off x="70088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6" name="TextBox 4"/>
          <p:cNvSpPr txBox="1">
            <a:spLocks noChangeArrowheads="1"/>
          </p:cNvSpPr>
          <p:nvPr/>
        </p:nvSpPr>
        <p:spPr bwMode="auto">
          <a:xfrm>
            <a:off x="8228013" y="4800600"/>
            <a:ext cx="219075"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a:t> </a:t>
            </a:r>
          </a:p>
        </p:txBody>
      </p:sp>
      <p:sp>
        <p:nvSpPr>
          <p:cNvPr id="27" name="TextBox 4"/>
          <p:cNvSpPr txBox="1">
            <a:spLocks noChangeArrowheads="1"/>
          </p:cNvSpPr>
          <p:nvPr/>
        </p:nvSpPr>
        <p:spPr bwMode="auto">
          <a:xfrm>
            <a:off x="762000" y="5446692"/>
            <a:ext cx="108585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Convenient</a:t>
            </a:r>
          </a:p>
          <a:p>
            <a:pPr algn="ctr" eaLnBrk="1" hangingPunct="1"/>
            <a:r>
              <a:rPr lang="en-US" altLang="en-US" sz="1000" dirty="0" smtClean="0"/>
              <a:t>location</a:t>
            </a:r>
          </a:p>
        </p:txBody>
      </p:sp>
      <p:sp>
        <p:nvSpPr>
          <p:cNvPr id="28" name="TextBox 5"/>
          <p:cNvSpPr txBox="1">
            <a:spLocks noChangeArrowheads="1"/>
          </p:cNvSpPr>
          <p:nvPr/>
        </p:nvSpPr>
        <p:spPr bwMode="auto">
          <a:xfrm>
            <a:off x="2178806" y="5446692"/>
            <a:ext cx="113188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Family</a:t>
            </a:r>
          </a:p>
          <a:p>
            <a:pPr algn="ctr" eaLnBrk="1" hangingPunct="1"/>
            <a:r>
              <a:rPr lang="en-US" altLang="en-US" sz="1000" dirty="0" smtClean="0"/>
              <a:t>Atmosphere</a:t>
            </a:r>
            <a:endParaRPr lang="en-US" altLang="en-US" sz="1000" dirty="0"/>
          </a:p>
        </p:txBody>
      </p:sp>
      <p:sp>
        <p:nvSpPr>
          <p:cNvPr id="29" name="TextBox 6"/>
          <p:cNvSpPr txBox="1">
            <a:spLocks noChangeArrowheads="1"/>
          </p:cNvSpPr>
          <p:nvPr/>
        </p:nvSpPr>
        <p:spPr bwMode="auto">
          <a:xfrm>
            <a:off x="4800600" y="5468779"/>
            <a:ext cx="125095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Brand name</a:t>
            </a:r>
            <a:endParaRPr lang="en-US" altLang="en-US" sz="1000" dirty="0"/>
          </a:p>
        </p:txBody>
      </p:sp>
      <p:sp>
        <p:nvSpPr>
          <p:cNvPr id="31" name="TextBox 6"/>
          <p:cNvSpPr txBox="1">
            <a:spLocks noChangeArrowheads="1"/>
          </p:cNvSpPr>
          <p:nvPr/>
        </p:nvSpPr>
        <p:spPr bwMode="auto">
          <a:xfrm>
            <a:off x="3581400" y="5465742"/>
            <a:ext cx="9596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Advertising </a:t>
            </a:r>
            <a:endParaRPr lang="en-US" altLang="en-US" sz="1000" dirty="0"/>
          </a:p>
        </p:txBody>
      </p:sp>
      <p:sp>
        <p:nvSpPr>
          <p:cNvPr id="33" name="TextBox 5"/>
          <p:cNvSpPr txBox="1">
            <a:spLocks noChangeArrowheads="1"/>
          </p:cNvSpPr>
          <p:nvPr/>
        </p:nvSpPr>
        <p:spPr bwMode="auto">
          <a:xfrm>
            <a:off x="7467600" y="5429130"/>
            <a:ext cx="113188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Profile</a:t>
            </a:r>
          </a:p>
          <a:p>
            <a:pPr algn="ctr" eaLnBrk="1" hangingPunct="1"/>
            <a:r>
              <a:rPr lang="en-US" altLang="en-US" sz="1000" dirty="0" smtClean="0"/>
              <a:t>for visitors</a:t>
            </a:r>
            <a:endParaRPr lang="en-US" altLang="en-US" sz="1000" dirty="0"/>
          </a:p>
        </p:txBody>
      </p:sp>
      <p:sp>
        <p:nvSpPr>
          <p:cNvPr id="35" name="TextBox 6"/>
          <p:cNvSpPr txBox="1">
            <a:spLocks noChangeArrowheads="1"/>
          </p:cNvSpPr>
          <p:nvPr/>
        </p:nvSpPr>
        <p:spPr bwMode="auto">
          <a:xfrm>
            <a:off x="6111874" y="5410200"/>
            <a:ext cx="105092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US" altLang="en-US" sz="1000" dirty="0" smtClean="0"/>
              <a:t>Play area</a:t>
            </a:r>
          </a:p>
          <a:p>
            <a:pPr algn="ctr" eaLnBrk="1" hangingPunct="1"/>
            <a:r>
              <a:rPr lang="en-US" altLang="en-US" sz="1000" dirty="0" smtClean="0"/>
              <a:t>for Kids</a:t>
            </a:r>
            <a:endParaRPr lang="en-US" altLang="en-US" sz="1000" dirty="0"/>
          </a:p>
        </p:txBody>
      </p:sp>
      <p:sp>
        <p:nvSpPr>
          <p:cNvPr id="30" name="Text Box 3"/>
          <p:cNvSpPr txBox="1">
            <a:spLocks noChangeArrowheads="1"/>
          </p:cNvSpPr>
          <p:nvPr/>
        </p:nvSpPr>
        <p:spPr bwMode="auto">
          <a:xfrm>
            <a:off x="179388"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Influencing factors to choose a particular Fashion &amp; Footwear Store to visit</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32" name="Text Box 12"/>
          <p:cNvSpPr txBox="1">
            <a:spLocks noChangeArrowheads="1"/>
          </p:cNvSpPr>
          <p:nvPr/>
        </p:nvSpPr>
        <p:spPr bwMode="auto">
          <a:xfrm>
            <a:off x="3539294" y="6613525"/>
            <a:ext cx="23622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Total Sample  </a:t>
            </a:r>
            <a:r>
              <a:rPr lang="en-US" altLang="en-US" sz="1000" b="1" i="1" dirty="0">
                <a:solidFill>
                  <a:srgbClr val="C00000"/>
                </a:solidFill>
              </a:rPr>
              <a:t>= </a:t>
            </a:r>
            <a:r>
              <a:rPr lang="en-US" altLang="en-US" sz="1000" b="1" i="1" dirty="0" smtClean="0">
                <a:solidFill>
                  <a:srgbClr val="C00000"/>
                </a:solidFill>
              </a:rPr>
              <a:t>600</a:t>
            </a:r>
            <a:endParaRPr lang="en-US" altLang="en-US" sz="1000" b="1" i="1" dirty="0">
              <a:solidFill>
                <a:srgbClr val="C00000"/>
              </a:solidFill>
            </a:endParaRPr>
          </a:p>
        </p:txBody>
      </p:sp>
    </p:spTree>
    <p:extLst>
      <p:ext uri="{BB962C8B-B14F-4D97-AF65-F5344CB8AC3E}">
        <p14:creationId xmlns="" xmlns:p14="http://schemas.microsoft.com/office/powerpoint/2010/main" val="244210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7624" y="465059"/>
            <a:ext cx="6705600" cy="461665"/>
          </a:xfrm>
          <a:prstGeom prst="rect">
            <a:avLst/>
          </a:prstGeom>
        </p:spPr>
        <p:txBody>
          <a:bodyPr>
            <a:spAutoFit/>
          </a:bodyPr>
          <a:lstStyle/>
          <a:p>
            <a:pPr>
              <a:defRPr/>
            </a:pPr>
            <a:r>
              <a:rPr lang="en-US" sz="2400" b="1" dirty="0">
                <a:solidFill>
                  <a:srgbClr val="660033"/>
                </a:solidFill>
                <a:effectLst>
                  <a:outerShdw blurRad="38100" dist="38100" dir="2700000" algn="tl">
                    <a:srgbClr val="000000"/>
                  </a:outerShdw>
                </a:effectLst>
                <a:latin typeface="Bookman Old Style" pitchFamily="18" charset="0"/>
              </a:rPr>
              <a:t>II. Main Objectives </a:t>
            </a:r>
          </a:p>
        </p:txBody>
      </p:sp>
      <p:sp>
        <p:nvSpPr>
          <p:cNvPr id="5" name="Rectangle 4"/>
          <p:cNvSpPr/>
          <p:nvPr/>
        </p:nvSpPr>
        <p:spPr>
          <a:xfrm>
            <a:off x="1187624" y="1041123"/>
            <a:ext cx="7727776" cy="4031873"/>
          </a:xfrm>
          <a:prstGeom prst="rect">
            <a:avLst/>
          </a:prstGeom>
        </p:spPr>
        <p:txBody>
          <a:bodyPr wrap="square">
            <a:spAutoFit/>
          </a:bodyPr>
          <a:lstStyle/>
          <a:p>
            <a:pPr algn="just" eaLnBrk="0" hangingPunct="0">
              <a:buClr>
                <a:srgbClr val="660033"/>
              </a:buClr>
              <a:defRPr/>
            </a:pPr>
            <a:r>
              <a:rPr lang="en-US" sz="1600" dirty="0">
                <a:latin typeface="Bookman Old Style" pitchFamily="18" charset="0"/>
              </a:rPr>
              <a:t>The proposed Research </a:t>
            </a:r>
            <a:r>
              <a:rPr lang="en-US" sz="1600" dirty="0" smtClean="0">
                <a:latin typeface="Bookman Old Style" pitchFamily="18" charset="0"/>
              </a:rPr>
              <a:t>was aimed </a:t>
            </a:r>
            <a:r>
              <a:rPr lang="en-US" sz="1600" dirty="0">
                <a:latin typeface="Bookman Old Style" pitchFamily="18" charset="0"/>
              </a:rPr>
              <a:t>at securing answers to the following Questions:</a:t>
            </a:r>
          </a:p>
          <a:p>
            <a:pPr marL="344488" indent="-344488" algn="just" eaLnBrk="0" hangingPunct="0">
              <a:buClr>
                <a:srgbClr val="660033"/>
              </a:buClr>
              <a:buFont typeface="Wingdings" pitchFamily="2" charset="2"/>
              <a:buChar char="Ü"/>
              <a:defRPr/>
            </a:pPr>
            <a:endParaRPr lang="en-US" sz="1600" dirty="0">
              <a:latin typeface="Bookman Old Style" pitchFamily="18" charset="0"/>
            </a:endParaRPr>
          </a:p>
          <a:p>
            <a:pPr marL="344488" indent="-344488" algn="just" eaLnBrk="0" hangingPunct="0">
              <a:buClr>
                <a:srgbClr val="660033"/>
              </a:buClr>
              <a:buFont typeface="Wingdings" pitchFamily="2" charset="2"/>
              <a:buChar char="Ü"/>
              <a:defRPr/>
            </a:pPr>
            <a:r>
              <a:rPr lang="en-US" sz="1600" dirty="0">
                <a:latin typeface="Bookman Old Style" pitchFamily="18" charset="0"/>
              </a:rPr>
              <a:t>Awareness Level: What &amp; how much is known about </a:t>
            </a:r>
            <a:r>
              <a:rPr lang="en-US" sz="1600" b="1" dirty="0" smtClean="0">
                <a:latin typeface="Bookman Old Style" pitchFamily="18" charset="0"/>
              </a:rPr>
              <a:t>NSC</a:t>
            </a:r>
            <a:r>
              <a:rPr lang="en-US" sz="1600" dirty="0" smtClean="0">
                <a:latin typeface="Bookman Old Style" pitchFamily="18" charset="0"/>
              </a:rPr>
              <a:t> as opposed to its key competitors? </a:t>
            </a:r>
            <a:endParaRPr lang="en-US" sz="1600" dirty="0">
              <a:latin typeface="Bookman Old Style" pitchFamily="18" charset="0"/>
            </a:endParaRPr>
          </a:p>
          <a:p>
            <a:pPr marL="344488" indent="-344488" algn="just" eaLnBrk="0" hangingPunct="0">
              <a:buClr>
                <a:srgbClr val="660033"/>
              </a:buClr>
              <a:defRPr/>
            </a:pPr>
            <a:endParaRPr lang="en-US" sz="800" dirty="0">
              <a:latin typeface="Bookman Old Style" pitchFamily="18" charset="0"/>
            </a:endParaRPr>
          </a:p>
          <a:p>
            <a:pPr marL="344488" indent="-344488" algn="just" eaLnBrk="0" hangingPunct="0">
              <a:buClr>
                <a:srgbClr val="660033"/>
              </a:buClr>
              <a:buFont typeface="Wingdings" pitchFamily="2" charset="2"/>
              <a:buChar char="Ü"/>
              <a:defRPr/>
            </a:pPr>
            <a:r>
              <a:rPr lang="en-US" sz="1600" dirty="0">
                <a:latin typeface="Bookman Old Style" pitchFamily="18" charset="0"/>
              </a:rPr>
              <a:t>What is the current Penetration (Usage Habits) / Market Share of  </a:t>
            </a:r>
            <a:r>
              <a:rPr lang="en-US" sz="1600" b="1" dirty="0" smtClean="0">
                <a:latin typeface="Bookman Old Style" pitchFamily="18" charset="0"/>
              </a:rPr>
              <a:t>NSC</a:t>
            </a:r>
            <a:r>
              <a:rPr lang="en-US" sz="1600" dirty="0" smtClean="0">
                <a:latin typeface="Bookman Old Style" pitchFamily="18" charset="0"/>
              </a:rPr>
              <a:t> </a:t>
            </a:r>
            <a:r>
              <a:rPr lang="en-US" sz="1600" b="1" dirty="0" smtClean="0">
                <a:latin typeface="Bookman Old Style" pitchFamily="18" charset="0"/>
              </a:rPr>
              <a:t> </a:t>
            </a:r>
            <a:r>
              <a:rPr lang="en-US" sz="1600" dirty="0">
                <a:latin typeface="Bookman Old Style" pitchFamily="18" charset="0"/>
              </a:rPr>
              <a:t>vs. other </a:t>
            </a:r>
            <a:r>
              <a:rPr lang="en-US" sz="1600" dirty="0" smtClean="0">
                <a:latin typeface="Bookman Old Style" pitchFamily="18" charset="0"/>
              </a:rPr>
              <a:t>Competitors in </a:t>
            </a:r>
            <a:r>
              <a:rPr lang="en-US" sz="1600" dirty="0">
                <a:latin typeface="Bookman Old Style" pitchFamily="18" charset="0"/>
              </a:rPr>
              <a:t>Kuwait? </a:t>
            </a:r>
          </a:p>
          <a:p>
            <a:pPr marL="344488" indent="-344488" algn="just" eaLnBrk="0" hangingPunct="0">
              <a:buClr>
                <a:srgbClr val="660033"/>
              </a:buClr>
              <a:buFont typeface="Wingdings" pitchFamily="2" charset="2"/>
              <a:buChar char="Ü"/>
              <a:defRPr/>
            </a:pPr>
            <a:endParaRPr lang="en-US" sz="800" dirty="0" smtClean="0">
              <a:latin typeface="Bookman Old Style" pitchFamily="18" charset="0"/>
            </a:endParaRPr>
          </a:p>
          <a:p>
            <a:pPr marL="344488" indent="-344488" algn="just" eaLnBrk="0" hangingPunct="0">
              <a:buClr>
                <a:srgbClr val="660033"/>
              </a:buClr>
              <a:buFont typeface="Wingdings" pitchFamily="2" charset="2"/>
              <a:buChar char="Ü"/>
              <a:defRPr/>
            </a:pPr>
            <a:r>
              <a:rPr lang="en-US" sz="1600" dirty="0" smtClean="0">
                <a:latin typeface="Bookman Old Style" pitchFamily="18" charset="0"/>
              </a:rPr>
              <a:t>Reasons </a:t>
            </a:r>
            <a:r>
              <a:rPr lang="en-US" sz="1600" dirty="0">
                <a:latin typeface="Bookman Old Style" pitchFamily="18" charset="0"/>
              </a:rPr>
              <a:t>behind having </a:t>
            </a:r>
            <a:r>
              <a:rPr lang="en-US" sz="1600" dirty="0" smtClean="0">
                <a:latin typeface="Bookman Old Style" pitchFamily="18" charset="0"/>
              </a:rPr>
              <a:t>Non Users and Lapsed Users </a:t>
            </a:r>
          </a:p>
          <a:p>
            <a:pPr marL="344488" indent="-344488" algn="just" eaLnBrk="0" hangingPunct="0">
              <a:buClr>
                <a:srgbClr val="660033"/>
              </a:buClr>
              <a:buFont typeface="Wingdings" pitchFamily="2" charset="2"/>
              <a:buChar char="Ü"/>
              <a:defRPr/>
            </a:pPr>
            <a:r>
              <a:rPr lang="en-US" sz="1600" dirty="0" smtClean="0">
                <a:latin typeface="Bookman Old Style" pitchFamily="18" charset="0"/>
              </a:rPr>
              <a:t>What is the current Image/Perception of </a:t>
            </a:r>
            <a:r>
              <a:rPr lang="en-US" sz="1600" b="1" dirty="0" smtClean="0">
                <a:latin typeface="Bookman Old Style" pitchFamily="18" charset="0"/>
              </a:rPr>
              <a:t>NSC</a:t>
            </a:r>
            <a:r>
              <a:rPr lang="en-US" sz="1600" dirty="0" smtClean="0">
                <a:latin typeface="Bookman Old Style" pitchFamily="18" charset="0"/>
              </a:rPr>
              <a:t>?</a:t>
            </a:r>
            <a:endParaRPr lang="en-US" sz="1600" dirty="0">
              <a:latin typeface="Bookman Old Style" pitchFamily="18" charset="0"/>
            </a:endParaRPr>
          </a:p>
          <a:p>
            <a:pPr marL="344488" indent="-344488" algn="just" eaLnBrk="0" hangingPunct="0">
              <a:buClr>
                <a:srgbClr val="660033"/>
              </a:buClr>
              <a:defRPr/>
            </a:pPr>
            <a:endParaRPr lang="en-US" sz="800" dirty="0">
              <a:latin typeface="Bookman Old Style" pitchFamily="18" charset="0"/>
            </a:endParaRPr>
          </a:p>
          <a:p>
            <a:pPr marL="344488" indent="-344488" algn="just" eaLnBrk="0" hangingPunct="0">
              <a:buClr>
                <a:srgbClr val="660033"/>
              </a:buClr>
              <a:buFont typeface="Wingdings" pitchFamily="2" charset="2"/>
              <a:buChar char="Ü"/>
              <a:defRPr/>
            </a:pPr>
            <a:r>
              <a:rPr lang="en-US" sz="1600" dirty="0">
                <a:latin typeface="Bookman Old Style" pitchFamily="18" charset="0"/>
              </a:rPr>
              <a:t>What are the Factors that Influence the Decision to </a:t>
            </a:r>
            <a:r>
              <a:rPr lang="en-US" sz="1600" dirty="0" smtClean="0">
                <a:latin typeface="Bookman Old Style" pitchFamily="18" charset="0"/>
              </a:rPr>
              <a:t>visit a branded Fashion &amp; Footwear store? </a:t>
            </a:r>
            <a:endParaRPr lang="en-US" sz="1600" dirty="0">
              <a:latin typeface="Bookman Old Style" pitchFamily="18" charset="0"/>
            </a:endParaRPr>
          </a:p>
          <a:p>
            <a:pPr marL="344488" indent="-344488" algn="just" eaLnBrk="0" hangingPunct="0">
              <a:buClr>
                <a:srgbClr val="660033"/>
              </a:buClr>
              <a:buFont typeface="Wingdings" pitchFamily="2" charset="2"/>
              <a:buChar char="Ü"/>
              <a:defRPr/>
            </a:pPr>
            <a:endParaRPr lang="en-US" sz="800" dirty="0">
              <a:latin typeface="Bookman Old Style" pitchFamily="18" charset="0"/>
            </a:endParaRPr>
          </a:p>
          <a:p>
            <a:pPr marL="344488" indent="-344488" algn="just" eaLnBrk="0" hangingPunct="0">
              <a:buClr>
                <a:srgbClr val="660033"/>
              </a:buClr>
              <a:buFont typeface="Wingdings" pitchFamily="2" charset="2"/>
              <a:buChar char="Ü"/>
              <a:defRPr/>
            </a:pPr>
            <a:r>
              <a:rPr lang="en-US" sz="1600" dirty="0">
                <a:latin typeface="Bookman Old Style" pitchFamily="18" charset="0"/>
              </a:rPr>
              <a:t>Where does </a:t>
            </a:r>
            <a:r>
              <a:rPr lang="en-US" sz="1600" b="1" dirty="0" smtClean="0">
                <a:latin typeface="Bookman Old Style" pitchFamily="18" charset="0"/>
              </a:rPr>
              <a:t>NSC</a:t>
            </a:r>
            <a:r>
              <a:rPr lang="en-US" sz="1600" dirty="0" smtClean="0">
                <a:latin typeface="Bookman Old Style" pitchFamily="18" charset="0"/>
              </a:rPr>
              <a:t> stand </a:t>
            </a:r>
            <a:r>
              <a:rPr lang="en-US" sz="1600" dirty="0">
                <a:latin typeface="Bookman Old Style" pitchFamily="18" charset="0"/>
              </a:rPr>
              <a:t>vis-à-vis Competition </a:t>
            </a:r>
            <a:r>
              <a:rPr lang="en-US" sz="1600" dirty="0" smtClean="0">
                <a:latin typeface="Bookman Old Style" pitchFamily="18" charset="0"/>
              </a:rPr>
              <a:t>in </a:t>
            </a:r>
            <a:r>
              <a:rPr lang="en-US" sz="1600" dirty="0">
                <a:latin typeface="Bookman Old Style" pitchFamily="18" charset="0"/>
              </a:rPr>
              <a:t>terms of Perception &amp; Satisfaction with regard to various </a:t>
            </a:r>
            <a:r>
              <a:rPr lang="en-US" sz="1600" dirty="0" smtClean="0">
                <a:latin typeface="Bookman Old Style" pitchFamily="18" charset="0"/>
              </a:rPr>
              <a:t>Attributes. </a:t>
            </a:r>
          </a:p>
          <a:p>
            <a:pPr marL="344488" indent="-344488" algn="just" eaLnBrk="0" hangingPunct="0">
              <a:buClr>
                <a:srgbClr val="660033"/>
              </a:buClr>
              <a:buFont typeface="Wingdings" pitchFamily="2" charset="2"/>
              <a:buChar char="Ü"/>
              <a:defRPr/>
            </a:pPr>
            <a:r>
              <a:rPr lang="en-US" sz="1600" dirty="0" smtClean="0">
                <a:latin typeface="Bookman Old Style" pitchFamily="18" charset="0"/>
              </a:rPr>
              <a:t>Aspects Liked and Disliked Most about </a:t>
            </a:r>
            <a:r>
              <a:rPr lang="en-US" sz="1600" b="1" dirty="0" smtClean="0">
                <a:latin typeface="Bookman Old Style" pitchFamily="18" charset="0"/>
              </a:rPr>
              <a:t>NSC</a:t>
            </a:r>
          </a:p>
        </p:txBody>
      </p:sp>
      <p:sp>
        <p:nvSpPr>
          <p:cNvPr id="6" name="Rectangle 2"/>
          <p:cNvSpPr>
            <a:spLocks noChangeArrowheads="1"/>
          </p:cNvSpPr>
          <p:nvPr/>
        </p:nvSpPr>
        <p:spPr bwMode="auto">
          <a:xfrm>
            <a:off x="1187624" y="5029200"/>
            <a:ext cx="7848872"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4488" indent="-344488"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cs typeface="Arial" pitchFamily="34" charset="0"/>
              </a:defRPr>
            </a:lvl9pPr>
          </a:lstStyle>
          <a:p>
            <a:pPr algn="just">
              <a:buClr>
                <a:srgbClr val="660033"/>
              </a:buClr>
              <a:buFont typeface="Wingdings" pitchFamily="2" charset="2"/>
              <a:buChar char="Ü"/>
            </a:pPr>
            <a:r>
              <a:rPr lang="en-US" altLang="en-US" sz="1600" dirty="0" smtClean="0">
                <a:latin typeface="Bookman Old Style" pitchFamily="18" charset="0"/>
              </a:rPr>
              <a:t>Future </a:t>
            </a:r>
            <a:r>
              <a:rPr lang="en-US" altLang="en-US" sz="1600" dirty="0">
                <a:latin typeface="Bookman Old Style" pitchFamily="18" charset="0"/>
              </a:rPr>
              <a:t>intention to use </a:t>
            </a:r>
            <a:r>
              <a:rPr lang="en-US" altLang="en-US" sz="1600" b="1" dirty="0" smtClean="0">
                <a:latin typeface="Bookman Old Style" pitchFamily="18" charset="0"/>
              </a:rPr>
              <a:t>NSC</a:t>
            </a:r>
            <a:r>
              <a:rPr lang="en-US" altLang="en-US" sz="1600" dirty="0" smtClean="0">
                <a:latin typeface="Bookman Old Style" pitchFamily="18" charset="0"/>
              </a:rPr>
              <a:t> </a:t>
            </a:r>
          </a:p>
          <a:p>
            <a:pPr algn="just">
              <a:buClr>
                <a:srgbClr val="660033"/>
              </a:buClr>
              <a:buFont typeface="Wingdings" pitchFamily="2" charset="2"/>
              <a:buChar char="Ü"/>
            </a:pPr>
            <a:r>
              <a:rPr lang="en-US" altLang="en-US" sz="1600" dirty="0" smtClean="0">
                <a:latin typeface="Bookman Old Style" pitchFamily="18" charset="0"/>
              </a:rPr>
              <a:t>Recall of  </a:t>
            </a:r>
            <a:r>
              <a:rPr lang="en-US" altLang="en-US" sz="1600" b="1" dirty="0" smtClean="0">
                <a:latin typeface="Bookman Old Style" pitchFamily="18" charset="0"/>
              </a:rPr>
              <a:t>NSC </a:t>
            </a:r>
            <a:r>
              <a:rPr lang="en-US" altLang="en-US" sz="1600" dirty="0" smtClean="0">
                <a:latin typeface="Bookman Old Style" pitchFamily="18" charset="0"/>
              </a:rPr>
              <a:t>advertising </a:t>
            </a:r>
            <a:r>
              <a:rPr lang="en-US" altLang="en-US" sz="1600" dirty="0" err="1" smtClean="0">
                <a:latin typeface="Bookman Old Style" pitchFamily="18" charset="0"/>
              </a:rPr>
              <a:t>vs</a:t>
            </a:r>
            <a:r>
              <a:rPr lang="en-US" altLang="en-US" sz="1600" dirty="0" smtClean="0">
                <a:latin typeface="Bookman Old Style" pitchFamily="18" charset="0"/>
              </a:rPr>
              <a:t> other Competitors in Kuwait </a:t>
            </a:r>
          </a:p>
          <a:p>
            <a:pPr algn="just">
              <a:buClr>
                <a:srgbClr val="660033"/>
              </a:buClr>
              <a:buFont typeface="Wingdings" pitchFamily="2" charset="2"/>
              <a:buChar char="Ü"/>
            </a:pPr>
            <a:r>
              <a:rPr lang="en-US" altLang="en-US" sz="1600" dirty="0" smtClean="0">
                <a:latin typeface="Bookman Old Style" pitchFamily="18" charset="0"/>
              </a:rPr>
              <a:t>Extent of liking of </a:t>
            </a:r>
            <a:r>
              <a:rPr lang="en-US" altLang="en-US" sz="1600" b="1" dirty="0" smtClean="0">
                <a:latin typeface="Bookman Old Style" pitchFamily="18" charset="0"/>
              </a:rPr>
              <a:t>NSC</a:t>
            </a:r>
            <a:r>
              <a:rPr lang="en-US" altLang="en-US" sz="1600" dirty="0" smtClean="0">
                <a:latin typeface="Bookman Old Style" pitchFamily="18" charset="0"/>
              </a:rPr>
              <a:t> advertising campaign </a:t>
            </a:r>
            <a:endParaRPr lang="en-US" altLang="en-US" sz="1600" dirty="0">
              <a:latin typeface="Bookman Old Style" pitchFamily="18" charset="0"/>
            </a:endParaRPr>
          </a:p>
          <a:p>
            <a:pPr algn="just">
              <a:buClr>
                <a:srgbClr val="660033"/>
              </a:buClr>
              <a:buFont typeface="Wingdings" pitchFamily="2" charset="2"/>
              <a:buChar char="Ü"/>
            </a:pPr>
            <a:endParaRPr lang="en-US" altLang="en-US" sz="800" dirty="0">
              <a:latin typeface="Bookman Old Style" pitchFamily="18" charset="0"/>
            </a:endParaRPr>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4</a:t>
            </a:fld>
            <a:endParaRPr lang="en-GB">
              <a:solidFill>
                <a:schemeClr val="bg1"/>
              </a:solidFill>
            </a:endParaRPr>
          </a:p>
        </p:txBody>
      </p:sp>
    </p:spTree>
    <p:extLst>
      <p:ext uri="{BB962C8B-B14F-4D97-AF65-F5344CB8AC3E}">
        <p14:creationId xmlns="" xmlns:p14="http://schemas.microsoft.com/office/powerpoint/2010/main" val="18811078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1"/>
          <p:cNvSpPr>
            <a:spLocks noGrp="1"/>
          </p:cNvSpPr>
          <p:nvPr>
            <p:ph type="sldNum" sz="quarter" idx="12"/>
          </p:nvPr>
        </p:nvSpPr>
        <p:spPr>
          <a:xfrm>
            <a:off x="7010400" y="6629400"/>
            <a:ext cx="2133600" cy="30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40</a:t>
            </a:fld>
            <a:endParaRPr lang="en-GB" altLang="en-US" sz="1000" dirty="0" smtClean="0">
              <a:solidFill>
                <a:schemeClr val="bg1"/>
              </a:solidFill>
            </a:endParaRPr>
          </a:p>
        </p:txBody>
      </p:sp>
      <p:sp>
        <p:nvSpPr>
          <p:cNvPr id="5123" name="Rectangle 4"/>
          <p:cNvSpPr>
            <a:spLocks noChangeArrowheads="1"/>
          </p:cNvSpPr>
          <p:nvPr/>
        </p:nvSpPr>
        <p:spPr bwMode="auto">
          <a:xfrm>
            <a:off x="381000" y="838200"/>
            <a:ext cx="82296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457200" indent="-4572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0" eaLnBrk="1" hangingPunct="1"/>
            <a:r>
              <a:rPr lang="en-US" altLang="en-US" sz="200" dirty="0">
                <a:solidFill>
                  <a:srgbClr val="CC0000"/>
                </a:solidFill>
                <a:latin typeface="Bookman Old Style" pitchFamily="18" charset="0"/>
              </a:rPr>
              <a:t>       </a:t>
            </a:r>
          </a:p>
          <a:p>
            <a:pPr algn="just" rtl="0" eaLnBrk="1" hangingPunct="1">
              <a:buClr>
                <a:srgbClr val="800000"/>
              </a:buClr>
              <a:buFont typeface="Wingdings" pitchFamily="2" charset="2"/>
              <a:buChar char="v"/>
            </a:pPr>
            <a:r>
              <a:rPr lang="en-US" altLang="en-US" sz="1600" dirty="0">
                <a:latin typeface="Book Antiqua" pitchFamily="18" charset="0"/>
              </a:rPr>
              <a:t>Corresponding analysis is an advanced statistical technique which allows the researcher to visually assess the relationships, if any, that exist between </a:t>
            </a:r>
            <a:r>
              <a:rPr lang="en-US" altLang="en-US" sz="1600" dirty="0" smtClean="0">
                <a:latin typeface="Book Antiqua" pitchFamily="18" charset="0"/>
              </a:rPr>
              <a:t>the different Fashion and Footwear Stores. </a:t>
            </a:r>
            <a:endParaRPr lang="en-US" altLang="en-US" sz="1600" dirty="0">
              <a:latin typeface="Book Antiqua" pitchFamily="18" charset="0"/>
            </a:endParaRPr>
          </a:p>
          <a:p>
            <a:pPr algn="just" rtl="0" eaLnBrk="1" hangingPunct="1">
              <a:buClr>
                <a:srgbClr val="800000"/>
              </a:buClr>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a:latin typeface="Book Antiqua" pitchFamily="18" charset="0"/>
              </a:rPr>
              <a:t>The most important outcome of the Correspondence Analysis is the Perceptual Map which will show, on a two dimensional graph, the relative position of one </a:t>
            </a:r>
            <a:r>
              <a:rPr lang="en-US" altLang="en-US" sz="1600" dirty="0" smtClean="0">
                <a:latin typeface="Book Antiqua" pitchFamily="18" charset="0"/>
              </a:rPr>
              <a:t>Store </a:t>
            </a:r>
            <a:r>
              <a:rPr lang="en-US" altLang="en-US" sz="1600" dirty="0">
                <a:latin typeface="Book Antiqua" pitchFamily="18" charset="0"/>
              </a:rPr>
              <a:t>vis-à-vis another, as well as with respect to the statements. </a:t>
            </a:r>
          </a:p>
          <a:p>
            <a:pPr algn="just" rtl="0" eaLnBrk="1" hangingPunct="1">
              <a:buClr>
                <a:srgbClr val="800000"/>
              </a:buClr>
              <a:buFont typeface="Wingdings" pitchFamily="2" charset="2"/>
              <a:buChar char="v"/>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a:latin typeface="Book Antiqua" pitchFamily="18" charset="0"/>
              </a:rPr>
              <a:t>The map produced consists of a rectangular array defined by a horizontal and vertical axis. The intersection of the horizontal and vertical axis in a map defines its “center of gravity”. </a:t>
            </a:r>
          </a:p>
          <a:p>
            <a:pPr algn="just" rtl="0" eaLnBrk="1" hangingPunct="1">
              <a:buClr>
                <a:srgbClr val="800000"/>
              </a:buClr>
              <a:buFont typeface="Wingdings" pitchFamily="2" charset="2"/>
              <a:buChar char="v"/>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a:latin typeface="Book Antiqua" pitchFamily="18" charset="0"/>
              </a:rPr>
              <a:t>The further away the ranking of the </a:t>
            </a:r>
            <a:r>
              <a:rPr lang="en-US" altLang="en-US" sz="1600" dirty="0" smtClean="0">
                <a:latin typeface="Book Antiqua" pitchFamily="18" charset="0"/>
              </a:rPr>
              <a:t>Store </a:t>
            </a:r>
            <a:r>
              <a:rPr lang="en-US" altLang="en-US" sz="1600" dirty="0">
                <a:latin typeface="Book Antiqua" pitchFamily="18" charset="0"/>
              </a:rPr>
              <a:t>is from the center of gravity of a map, the more distinctive its “personality” as caused by one or more attributes. The further away an attribute is from the center of gravity, the greater its power in discriminating between these </a:t>
            </a:r>
            <a:r>
              <a:rPr lang="en-US" altLang="en-US" sz="1600" dirty="0" smtClean="0">
                <a:latin typeface="Book Antiqua" pitchFamily="18" charset="0"/>
              </a:rPr>
              <a:t>Store.  </a:t>
            </a:r>
            <a:endParaRPr lang="en-US" altLang="en-US" sz="1600" dirty="0">
              <a:latin typeface="Book Antiqua" pitchFamily="18" charset="0"/>
            </a:endParaRPr>
          </a:p>
          <a:p>
            <a:pPr algn="just" rtl="0" eaLnBrk="1" hangingPunct="1">
              <a:buClr>
                <a:srgbClr val="800000"/>
              </a:buClr>
              <a:buFont typeface="Wingdings" pitchFamily="2" charset="2"/>
              <a:buChar char="v"/>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a:latin typeface="Book Antiqua" pitchFamily="18" charset="0"/>
              </a:rPr>
              <a:t>The plot will enable the researcher to judge, visually, which </a:t>
            </a:r>
            <a:r>
              <a:rPr lang="en-US" altLang="en-US" sz="1600" dirty="0" smtClean="0">
                <a:latin typeface="Book Antiqua" pitchFamily="18" charset="0"/>
              </a:rPr>
              <a:t>Store </a:t>
            </a:r>
            <a:r>
              <a:rPr lang="en-US" altLang="en-US" sz="1600" dirty="0">
                <a:latin typeface="Book Antiqua" pitchFamily="18" charset="0"/>
              </a:rPr>
              <a:t>are viewed as same, different or unrelated by the target group. In addition, it will show what statements are positively/negatively associated with each </a:t>
            </a:r>
            <a:r>
              <a:rPr lang="en-US" altLang="en-US" sz="1600" dirty="0" smtClean="0">
                <a:latin typeface="Book Antiqua" pitchFamily="18" charset="0"/>
              </a:rPr>
              <a:t>Store. </a:t>
            </a:r>
            <a:r>
              <a:rPr lang="en-US" altLang="en-US" sz="1600" dirty="0">
                <a:latin typeface="Book Antiqua" pitchFamily="18" charset="0"/>
              </a:rPr>
              <a:t>The closer the distance between the Statements and the </a:t>
            </a:r>
            <a:r>
              <a:rPr lang="en-US" altLang="en-US" sz="1600" dirty="0" smtClean="0">
                <a:latin typeface="Book Antiqua" pitchFamily="18" charset="0"/>
              </a:rPr>
              <a:t>Brands/Store, </a:t>
            </a:r>
            <a:r>
              <a:rPr lang="en-US" altLang="en-US" sz="1600" dirty="0">
                <a:latin typeface="Book Antiqua" pitchFamily="18" charset="0"/>
              </a:rPr>
              <a:t>the stronger is the Association</a:t>
            </a:r>
            <a:r>
              <a:rPr lang="en-US" altLang="en-US" sz="1600" dirty="0">
                <a:latin typeface="Bookman Old Style" pitchFamily="18" charset="0"/>
              </a:rPr>
              <a:t> (Positive); the further the distance the weaker is the Association (Negative).  </a:t>
            </a:r>
          </a:p>
        </p:txBody>
      </p:sp>
      <p:sp>
        <p:nvSpPr>
          <p:cNvPr id="5124" name="Rectangle 5"/>
          <p:cNvSpPr>
            <a:spLocks noChangeArrowheads="1"/>
          </p:cNvSpPr>
          <p:nvPr/>
        </p:nvSpPr>
        <p:spPr bwMode="auto">
          <a:xfrm>
            <a:off x="381000" y="152400"/>
            <a:ext cx="853440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tLang="en-US" sz="1600" b="1" dirty="0" smtClean="0">
                <a:solidFill>
                  <a:srgbClr val="800000"/>
                </a:solidFill>
                <a:latin typeface="Verdana" pitchFamily="34" charset="0"/>
              </a:rPr>
              <a:t>Perception of Fashion &amp; Footwear stores </a:t>
            </a:r>
            <a:r>
              <a:rPr lang="en-US" altLang="en-US" sz="1600" b="1" dirty="0">
                <a:solidFill>
                  <a:srgbClr val="800000"/>
                </a:solidFill>
                <a:latin typeface="Verdana" pitchFamily="34" charset="0"/>
              </a:rPr>
              <a:t>(Based on </a:t>
            </a:r>
            <a:r>
              <a:rPr lang="en-US" altLang="en-US" sz="1600" b="1" dirty="0" smtClean="0">
                <a:solidFill>
                  <a:srgbClr val="800000"/>
                </a:solidFill>
                <a:latin typeface="Verdana" pitchFamily="34" charset="0"/>
              </a:rPr>
              <a:t>Awareness)</a:t>
            </a:r>
            <a:endParaRPr lang="en-US" altLang="en-US" sz="1600" b="1" dirty="0">
              <a:solidFill>
                <a:srgbClr val="800000"/>
              </a:solidFill>
              <a:latin typeface="Verdana" pitchFamily="34" charset="0"/>
            </a:endParaRPr>
          </a:p>
          <a:p>
            <a:pPr algn="l" rtl="0" eaLnBrk="1" hangingPunct="1"/>
            <a:endParaRPr lang="en-US" altLang="en-US" sz="1000" b="1" dirty="0">
              <a:solidFill>
                <a:srgbClr val="800000"/>
              </a:solidFill>
              <a:latin typeface="Verdana" pitchFamily="34" charset="0"/>
            </a:endParaRPr>
          </a:p>
          <a:p>
            <a:pPr algn="l" rtl="0" eaLnBrk="1" hangingPunct="1"/>
            <a:r>
              <a:rPr lang="en-US" altLang="en-US" sz="1600" b="1" dirty="0">
                <a:solidFill>
                  <a:srgbClr val="800000"/>
                </a:solidFill>
                <a:latin typeface="Verdana" pitchFamily="34" charset="0"/>
              </a:rPr>
              <a:t>Correspondence Analysis And Perceptual Map</a:t>
            </a:r>
          </a:p>
        </p:txBody>
      </p:sp>
    </p:spTree>
    <p:extLst>
      <p:ext uri="{BB962C8B-B14F-4D97-AF65-F5344CB8AC3E}">
        <p14:creationId xmlns="" xmlns:p14="http://schemas.microsoft.com/office/powerpoint/2010/main" val="4784297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2" name="Object 4"/>
          <p:cNvGraphicFramePr>
            <a:graphicFrameLocks noChangeAspect="1"/>
          </p:cNvGraphicFramePr>
          <p:nvPr/>
        </p:nvGraphicFramePr>
        <p:xfrm>
          <a:off x="104775" y="1695450"/>
          <a:ext cx="8924925" cy="4829175"/>
        </p:xfrm>
        <a:graphic>
          <a:graphicData uri="http://schemas.openxmlformats.org/presentationml/2006/ole">
            <p:oleObj spid="_x0000_s234498" name="Chart" r:id="rId3" imgW="9286951" imgH="4753051" progId="Excel.Sheet.8">
              <p:embed/>
            </p:oleObj>
          </a:graphicData>
        </a:graphic>
      </p:graphicFrame>
      <p:sp>
        <p:nvSpPr>
          <p:cNvPr id="2053" name="Rectangle 5"/>
          <p:cNvSpPr>
            <a:spLocks noChangeArrowheads="1"/>
          </p:cNvSpPr>
          <p:nvPr/>
        </p:nvSpPr>
        <p:spPr bwMode="auto">
          <a:xfrm>
            <a:off x="7005638" y="3657600"/>
            <a:ext cx="1300162" cy="244475"/>
          </a:xfrm>
          <a:prstGeom prst="rect">
            <a:avLst/>
          </a:prstGeom>
          <a:noFill/>
          <a:ln w="9525">
            <a:noFill/>
            <a:miter lim="800000"/>
            <a:headEnd/>
            <a:tailEnd/>
          </a:ln>
          <a:effectLst/>
        </p:spPr>
        <p:txBody>
          <a:bodyPr wrap="none">
            <a:spAutoFit/>
          </a:bodyPr>
          <a:lstStyle/>
          <a:p>
            <a:r>
              <a:rPr lang="en-US" sz="1000">
                <a:solidFill>
                  <a:srgbClr val="9933FF"/>
                </a:solidFill>
              </a:rPr>
              <a:t>Strong Brand Name</a:t>
            </a:r>
          </a:p>
        </p:txBody>
      </p:sp>
      <p:sp>
        <p:nvSpPr>
          <p:cNvPr id="2054" name="Rectangle 6"/>
          <p:cNvSpPr>
            <a:spLocks noChangeArrowheads="1"/>
          </p:cNvSpPr>
          <p:nvPr/>
        </p:nvSpPr>
        <p:spPr bwMode="auto">
          <a:xfrm>
            <a:off x="3673475" y="4022725"/>
            <a:ext cx="1279525" cy="244475"/>
          </a:xfrm>
          <a:prstGeom prst="rect">
            <a:avLst/>
          </a:prstGeom>
          <a:noFill/>
          <a:ln w="9525">
            <a:noFill/>
            <a:miter lim="800000"/>
            <a:headEnd/>
            <a:tailEnd/>
          </a:ln>
          <a:effectLst/>
        </p:spPr>
        <p:txBody>
          <a:bodyPr wrap="none">
            <a:spAutoFit/>
          </a:bodyPr>
          <a:lstStyle/>
          <a:p>
            <a:r>
              <a:rPr lang="en-US" sz="1000">
                <a:solidFill>
                  <a:srgbClr val="800000"/>
                </a:solidFill>
              </a:rPr>
              <a:t>Well Reputed Store</a:t>
            </a:r>
          </a:p>
        </p:txBody>
      </p:sp>
      <p:sp>
        <p:nvSpPr>
          <p:cNvPr id="2055" name="Rectangle 7"/>
          <p:cNvSpPr>
            <a:spLocks noChangeArrowheads="1"/>
          </p:cNvSpPr>
          <p:nvPr/>
        </p:nvSpPr>
        <p:spPr bwMode="auto">
          <a:xfrm>
            <a:off x="2324100" y="4175125"/>
            <a:ext cx="1333500" cy="244475"/>
          </a:xfrm>
          <a:prstGeom prst="rect">
            <a:avLst/>
          </a:prstGeom>
          <a:noFill/>
          <a:ln w="9525">
            <a:noFill/>
            <a:miter lim="800000"/>
            <a:headEnd/>
            <a:tailEnd/>
          </a:ln>
          <a:effectLst/>
        </p:spPr>
        <p:txBody>
          <a:bodyPr wrap="none">
            <a:spAutoFit/>
          </a:bodyPr>
          <a:lstStyle/>
          <a:p>
            <a:r>
              <a:rPr lang="en-US" sz="1000">
                <a:solidFill>
                  <a:srgbClr val="006600"/>
                </a:solidFill>
              </a:rPr>
              <a:t>Convenient Location</a:t>
            </a:r>
          </a:p>
        </p:txBody>
      </p:sp>
      <p:sp>
        <p:nvSpPr>
          <p:cNvPr id="2056" name="Rectangle 8"/>
          <p:cNvSpPr>
            <a:spLocks noChangeArrowheads="1"/>
          </p:cNvSpPr>
          <p:nvPr/>
        </p:nvSpPr>
        <p:spPr bwMode="auto">
          <a:xfrm>
            <a:off x="4343400" y="4267200"/>
            <a:ext cx="1533525" cy="244475"/>
          </a:xfrm>
          <a:prstGeom prst="rect">
            <a:avLst/>
          </a:prstGeom>
          <a:noFill/>
          <a:ln w="9525">
            <a:noFill/>
            <a:miter lim="800000"/>
            <a:headEnd/>
            <a:tailEnd/>
          </a:ln>
          <a:effectLst/>
        </p:spPr>
        <p:txBody>
          <a:bodyPr wrap="none">
            <a:spAutoFit/>
          </a:bodyPr>
          <a:lstStyle/>
          <a:p>
            <a:r>
              <a:rPr lang="en-US" sz="1000">
                <a:solidFill>
                  <a:srgbClr val="FF0000"/>
                </a:solidFill>
              </a:rPr>
              <a:t>Good Customer Service</a:t>
            </a:r>
          </a:p>
        </p:txBody>
      </p:sp>
      <p:sp>
        <p:nvSpPr>
          <p:cNvPr id="2057" name="Rectangle 9"/>
          <p:cNvSpPr>
            <a:spLocks noChangeArrowheads="1"/>
          </p:cNvSpPr>
          <p:nvPr/>
        </p:nvSpPr>
        <p:spPr bwMode="auto">
          <a:xfrm>
            <a:off x="3660775" y="3344863"/>
            <a:ext cx="1089025" cy="244475"/>
          </a:xfrm>
          <a:prstGeom prst="rect">
            <a:avLst/>
          </a:prstGeom>
          <a:noFill/>
          <a:ln w="9525">
            <a:noFill/>
            <a:miter lim="800000"/>
            <a:headEnd/>
            <a:tailEnd/>
          </a:ln>
          <a:effectLst/>
        </p:spPr>
        <p:txBody>
          <a:bodyPr wrap="none">
            <a:spAutoFit/>
          </a:bodyPr>
          <a:lstStyle/>
          <a:p>
            <a:r>
              <a:rPr lang="en-US" sz="1000">
                <a:solidFill>
                  <a:srgbClr val="800000"/>
                </a:solidFill>
              </a:rPr>
              <a:t>Good Ambience</a:t>
            </a:r>
          </a:p>
        </p:txBody>
      </p:sp>
      <p:sp>
        <p:nvSpPr>
          <p:cNvPr id="2058" name="Rectangle 10"/>
          <p:cNvSpPr>
            <a:spLocks noChangeArrowheads="1"/>
          </p:cNvSpPr>
          <p:nvPr/>
        </p:nvSpPr>
        <p:spPr bwMode="auto">
          <a:xfrm>
            <a:off x="1357313" y="4022725"/>
            <a:ext cx="1538287" cy="244475"/>
          </a:xfrm>
          <a:prstGeom prst="rect">
            <a:avLst/>
          </a:prstGeom>
          <a:noFill/>
          <a:ln w="9525">
            <a:noFill/>
            <a:miter lim="800000"/>
            <a:headEnd/>
            <a:tailEnd/>
          </a:ln>
          <a:effectLst/>
        </p:spPr>
        <p:txBody>
          <a:bodyPr wrap="none">
            <a:spAutoFit/>
          </a:bodyPr>
          <a:lstStyle/>
          <a:p>
            <a:r>
              <a:rPr lang="en-US" sz="1000">
                <a:solidFill>
                  <a:srgbClr val="006600"/>
                </a:solidFill>
              </a:rPr>
              <a:t>Sale\Promotions offered</a:t>
            </a:r>
          </a:p>
        </p:txBody>
      </p:sp>
      <p:sp>
        <p:nvSpPr>
          <p:cNvPr id="2059" name="Rectangle 11"/>
          <p:cNvSpPr>
            <a:spLocks noChangeArrowheads="1"/>
          </p:cNvSpPr>
          <p:nvPr/>
        </p:nvSpPr>
        <p:spPr bwMode="auto">
          <a:xfrm>
            <a:off x="228600" y="4251325"/>
            <a:ext cx="1244600" cy="244475"/>
          </a:xfrm>
          <a:prstGeom prst="rect">
            <a:avLst/>
          </a:prstGeom>
          <a:noFill/>
          <a:ln w="9525">
            <a:noFill/>
            <a:miter lim="800000"/>
            <a:headEnd/>
            <a:tailEnd/>
          </a:ln>
          <a:effectLst/>
        </p:spPr>
        <p:txBody>
          <a:bodyPr wrap="none">
            <a:spAutoFit/>
          </a:bodyPr>
          <a:lstStyle/>
          <a:p>
            <a:r>
              <a:rPr lang="en-US" sz="1000">
                <a:solidFill>
                  <a:srgbClr val="006600"/>
                </a:solidFill>
              </a:rPr>
              <a:t>Reasonable Prices</a:t>
            </a:r>
          </a:p>
        </p:txBody>
      </p:sp>
      <p:sp>
        <p:nvSpPr>
          <p:cNvPr id="2060" name="Rectangle 12"/>
          <p:cNvSpPr>
            <a:spLocks noChangeArrowheads="1"/>
          </p:cNvSpPr>
          <p:nvPr/>
        </p:nvSpPr>
        <p:spPr bwMode="auto">
          <a:xfrm>
            <a:off x="6604000" y="3489325"/>
            <a:ext cx="1092200" cy="244475"/>
          </a:xfrm>
          <a:prstGeom prst="rect">
            <a:avLst/>
          </a:prstGeom>
          <a:noFill/>
          <a:ln w="9525">
            <a:noFill/>
            <a:miter lim="800000"/>
            <a:headEnd/>
            <a:tailEnd/>
          </a:ln>
          <a:effectLst/>
        </p:spPr>
        <p:txBody>
          <a:bodyPr wrap="none">
            <a:spAutoFit/>
          </a:bodyPr>
          <a:lstStyle/>
          <a:p>
            <a:r>
              <a:rPr lang="en-US" sz="1000">
                <a:solidFill>
                  <a:srgbClr val="9933FF"/>
                </a:solidFill>
              </a:rPr>
              <a:t>New Collections</a:t>
            </a:r>
          </a:p>
        </p:txBody>
      </p:sp>
      <p:sp>
        <p:nvSpPr>
          <p:cNvPr id="2061" name="Rectangle 13"/>
          <p:cNvSpPr>
            <a:spLocks noChangeArrowheads="1"/>
          </p:cNvSpPr>
          <p:nvPr/>
        </p:nvSpPr>
        <p:spPr bwMode="auto">
          <a:xfrm>
            <a:off x="6629400" y="3810000"/>
            <a:ext cx="577850" cy="244475"/>
          </a:xfrm>
          <a:prstGeom prst="rect">
            <a:avLst/>
          </a:prstGeom>
          <a:noFill/>
          <a:ln w="9525">
            <a:noFill/>
            <a:miter lim="800000"/>
            <a:headEnd/>
            <a:tailEnd/>
          </a:ln>
          <a:effectLst/>
        </p:spPr>
        <p:txBody>
          <a:bodyPr wrap="none">
            <a:spAutoFit/>
          </a:bodyPr>
          <a:lstStyle/>
          <a:p>
            <a:r>
              <a:rPr lang="en-US" sz="1000">
                <a:solidFill>
                  <a:srgbClr val="9933FF"/>
                </a:solidFill>
              </a:rPr>
              <a:t>Quality</a:t>
            </a:r>
          </a:p>
        </p:txBody>
      </p:sp>
      <p:sp>
        <p:nvSpPr>
          <p:cNvPr id="2062" name="Rectangle 14"/>
          <p:cNvSpPr>
            <a:spLocks noChangeArrowheads="1"/>
          </p:cNvSpPr>
          <p:nvPr/>
        </p:nvSpPr>
        <p:spPr bwMode="auto">
          <a:xfrm>
            <a:off x="7670800" y="3352800"/>
            <a:ext cx="1084263" cy="244475"/>
          </a:xfrm>
          <a:prstGeom prst="rect">
            <a:avLst/>
          </a:prstGeom>
          <a:noFill/>
          <a:ln w="9525">
            <a:noFill/>
            <a:miter lim="800000"/>
            <a:headEnd/>
            <a:tailEnd/>
          </a:ln>
          <a:effectLst/>
        </p:spPr>
        <p:txBody>
          <a:bodyPr wrap="none">
            <a:spAutoFit/>
          </a:bodyPr>
          <a:lstStyle/>
          <a:p>
            <a:r>
              <a:rPr lang="en-US" sz="1000">
                <a:solidFill>
                  <a:srgbClr val="9933FF"/>
                </a:solidFill>
              </a:rPr>
              <a:t>Modern Trendy)</a:t>
            </a:r>
          </a:p>
        </p:txBody>
      </p:sp>
      <p:sp>
        <p:nvSpPr>
          <p:cNvPr id="2063" name="Rectangle 15"/>
          <p:cNvSpPr>
            <a:spLocks noChangeArrowheads="1"/>
          </p:cNvSpPr>
          <p:nvPr/>
        </p:nvSpPr>
        <p:spPr bwMode="auto">
          <a:xfrm>
            <a:off x="4189413" y="4479925"/>
            <a:ext cx="1144587" cy="244475"/>
          </a:xfrm>
          <a:prstGeom prst="rect">
            <a:avLst/>
          </a:prstGeom>
          <a:noFill/>
          <a:ln w="9525">
            <a:noFill/>
            <a:miter lim="800000"/>
            <a:headEnd/>
            <a:tailEnd/>
          </a:ln>
          <a:effectLst/>
        </p:spPr>
        <p:txBody>
          <a:bodyPr wrap="none">
            <a:spAutoFit/>
          </a:bodyPr>
          <a:lstStyle/>
          <a:p>
            <a:r>
              <a:rPr lang="en-US" sz="1000">
                <a:solidFill>
                  <a:srgbClr val="FF0000"/>
                </a:solidFill>
              </a:rPr>
              <a:t>Speed of Service</a:t>
            </a:r>
          </a:p>
        </p:txBody>
      </p:sp>
      <p:sp>
        <p:nvSpPr>
          <p:cNvPr id="2064" name="Rectangle 16"/>
          <p:cNvSpPr>
            <a:spLocks noChangeArrowheads="1"/>
          </p:cNvSpPr>
          <p:nvPr/>
        </p:nvSpPr>
        <p:spPr bwMode="auto">
          <a:xfrm>
            <a:off x="990600" y="3794125"/>
            <a:ext cx="1152525" cy="244475"/>
          </a:xfrm>
          <a:prstGeom prst="rect">
            <a:avLst/>
          </a:prstGeom>
          <a:noFill/>
          <a:ln w="9525">
            <a:noFill/>
            <a:miter lim="800000"/>
            <a:headEnd/>
            <a:tailEnd/>
          </a:ln>
          <a:effectLst/>
        </p:spPr>
        <p:txBody>
          <a:bodyPr wrap="none">
            <a:spAutoFit/>
          </a:bodyPr>
          <a:lstStyle/>
          <a:p>
            <a:r>
              <a:rPr lang="en-US" sz="1000">
                <a:solidFill>
                  <a:srgbClr val="006600"/>
                </a:solidFill>
              </a:rPr>
              <a:t>Good Advertising</a:t>
            </a:r>
          </a:p>
        </p:txBody>
      </p:sp>
      <p:sp>
        <p:nvSpPr>
          <p:cNvPr id="2065" name="Rectangle 17"/>
          <p:cNvSpPr>
            <a:spLocks noChangeArrowheads="1"/>
          </p:cNvSpPr>
          <p:nvPr/>
        </p:nvSpPr>
        <p:spPr bwMode="auto">
          <a:xfrm>
            <a:off x="2362200" y="2819400"/>
            <a:ext cx="1274763" cy="244475"/>
          </a:xfrm>
          <a:prstGeom prst="rect">
            <a:avLst/>
          </a:prstGeom>
          <a:noFill/>
          <a:ln w="9525">
            <a:noFill/>
            <a:miter lim="800000"/>
            <a:headEnd/>
            <a:tailEnd/>
          </a:ln>
          <a:effectLst/>
        </p:spPr>
        <p:txBody>
          <a:bodyPr wrap="none">
            <a:spAutoFit/>
          </a:bodyPr>
          <a:lstStyle/>
          <a:p>
            <a:r>
              <a:rPr lang="en-US" sz="1000">
                <a:solidFill>
                  <a:srgbClr val="800000"/>
                </a:solidFill>
              </a:rPr>
              <a:t>Family Atmosphere</a:t>
            </a:r>
          </a:p>
        </p:txBody>
      </p:sp>
      <p:sp>
        <p:nvSpPr>
          <p:cNvPr id="2066" name="Rectangle 18"/>
          <p:cNvSpPr>
            <a:spLocks noChangeArrowheads="1"/>
          </p:cNvSpPr>
          <p:nvPr/>
        </p:nvSpPr>
        <p:spPr bwMode="auto">
          <a:xfrm>
            <a:off x="3200400" y="4648200"/>
            <a:ext cx="1300163" cy="244475"/>
          </a:xfrm>
          <a:prstGeom prst="rect">
            <a:avLst/>
          </a:prstGeom>
          <a:noFill/>
          <a:ln w="9525">
            <a:noFill/>
            <a:miter lim="800000"/>
            <a:headEnd/>
            <a:tailEnd/>
          </a:ln>
          <a:effectLst/>
        </p:spPr>
        <p:txBody>
          <a:bodyPr wrap="none">
            <a:spAutoFit/>
          </a:bodyPr>
          <a:lstStyle/>
          <a:p>
            <a:r>
              <a:rPr lang="en-US" sz="1000">
                <a:solidFill>
                  <a:srgbClr val="0033CC"/>
                </a:solidFill>
              </a:rPr>
              <a:t>Friendliness of Staff</a:t>
            </a:r>
          </a:p>
        </p:txBody>
      </p:sp>
      <p:sp>
        <p:nvSpPr>
          <p:cNvPr id="2067" name="Rectangle 19"/>
          <p:cNvSpPr>
            <a:spLocks noChangeArrowheads="1"/>
          </p:cNvSpPr>
          <p:nvPr/>
        </p:nvSpPr>
        <p:spPr bwMode="auto">
          <a:xfrm>
            <a:off x="1735138" y="1965325"/>
            <a:ext cx="1160462" cy="244475"/>
          </a:xfrm>
          <a:prstGeom prst="rect">
            <a:avLst/>
          </a:prstGeom>
          <a:noFill/>
          <a:ln w="9525">
            <a:noFill/>
            <a:miter lim="800000"/>
            <a:headEnd/>
            <a:tailEnd/>
          </a:ln>
          <a:effectLst/>
        </p:spPr>
        <p:txBody>
          <a:bodyPr wrap="none">
            <a:spAutoFit/>
          </a:bodyPr>
          <a:lstStyle/>
          <a:p>
            <a:r>
              <a:rPr lang="en-US" sz="1000">
                <a:solidFill>
                  <a:srgbClr val="800000"/>
                </a:solidFill>
              </a:rPr>
              <a:t>Play area for kids</a:t>
            </a:r>
          </a:p>
        </p:txBody>
      </p:sp>
      <p:sp>
        <p:nvSpPr>
          <p:cNvPr id="2068" name="Rectangle 20"/>
          <p:cNvSpPr>
            <a:spLocks noChangeArrowheads="1"/>
          </p:cNvSpPr>
          <p:nvPr/>
        </p:nvSpPr>
        <p:spPr bwMode="auto">
          <a:xfrm>
            <a:off x="7239000" y="4556125"/>
            <a:ext cx="1441450" cy="244475"/>
          </a:xfrm>
          <a:prstGeom prst="rect">
            <a:avLst/>
          </a:prstGeom>
          <a:noFill/>
          <a:ln w="9525">
            <a:noFill/>
            <a:miter lim="800000"/>
            <a:headEnd/>
            <a:tailEnd/>
          </a:ln>
          <a:effectLst/>
        </p:spPr>
        <p:txBody>
          <a:bodyPr wrap="none">
            <a:spAutoFit/>
          </a:bodyPr>
          <a:lstStyle/>
          <a:p>
            <a:r>
              <a:rPr lang="en-US" sz="1000">
                <a:solidFill>
                  <a:srgbClr val="9933FF"/>
                </a:solidFill>
              </a:rPr>
              <a:t>Ideal Profile of Visitors</a:t>
            </a:r>
          </a:p>
        </p:txBody>
      </p:sp>
      <p:sp>
        <p:nvSpPr>
          <p:cNvPr id="2069" name="Rectangle 21"/>
          <p:cNvSpPr>
            <a:spLocks noChangeArrowheads="1"/>
          </p:cNvSpPr>
          <p:nvPr/>
        </p:nvSpPr>
        <p:spPr bwMode="auto">
          <a:xfrm>
            <a:off x="3868738" y="5318125"/>
            <a:ext cx="1541462" cy="244475"/>
          </a:xfrm>
          <a:prstGeom prst="rect">
            <a:avLst/>
          </a:prstGeom>
          <a:noFill/>
          <a:ln w="9525">
            <a:noFill/>
            <a:miter lim="800000"/>
            <a:headEnd/>
            <a:tailEnd/>
          </a:ln>
          <a:effectLst/>
        </p:spPr>
        <p:txBody>
          <a:bodyPr wrap="none">
            <a:spAutoFit/>
          </a:bodyPr>
          <a:lstStyle/>
          <a:p>
            <a:r>
              <a:rPr lang="en-US" sz="1000">
                <a:solidFill>
                  <a:srgbClr val="FF0000"/>
                </a:solidFill>
              </a:rPr>
              <a:t>Cleanliness of Premises</a:t>
            </a:r>
          </a:p>
        </p:txBody>
      </p:sp>
      <p:sp>
        <p:nvSpPr>
          <p:cNvPr id="2070" name="Rectangle 22"/>
          <p:cNvSpPr>
            <a:spLocks noChangeArrowheads="1"/>
          </p:cNvSpPr>
          <p:nvPr/>
        </p:nvSpPr>
        <p:spPr bwMode="auto">
          <a:xfrm>
            <a:off x="2466975" y="4403725"/>
            <a:ext cx="1571625" cy="244475"/>
          </a:xfrm>
          <a:prstGeom prst="rect">
            <a:avLst/>
          </a:prstGeom>
          <a:noFill/>
          <a:ln w="9525">
            <a:noFill/>
            <a:miter lim="800000"/>
            <a:headEnd/>
            <a:tailEnd/>
          </a:ln>
          <a:effectLst/>
        </p:spPr>
        <p:txBody>
          <a:bodyPr>
            <a:spAutoFit/>
          </a:bodyPr>
          <a:lstStyle/>
          <a:p>
            <a:r>
              <a:rPr lang="en-US" sz="1000">
                <a:solidFill>
                  <a:srgbClr val="0033CC"/>
                </a:solidFill>
              </a:rPr>
              <a:t>Different Sizes Available</a:t>
            </a:r>
          </a:p>
        </p:txBody>
      </p:sp>
      <p:sp>
        <p:nvSpPr>
          <p:cNvPr id="2071" name="Rectangle 23"/>
          <p:cNvSpPr>
            <a:spLocks noChangeArrowheads="1"/>
          </p:cNvSpPr>
          <p:nvPr/>
        </p:nvSpPr>
        <p:spPr bwMode="auto">
          <a:xfrm>
            <a:off x="3886200" y="3810000"/>
            <a:ext cx="1185863" cy="244475"/>
          </a:xfrm>
          <a:prstGeom prst="rect">
            <a:avLst/>
          </a:prstGeom>
          <a:noFill/>
          <a:ln w="9525">
            <a:noFill/>
            <a:miter lim="800000"/>
            <a:headEnd/>
            <a:tailEnd/>
          </a:ln>
          <a:effectLst/>
        </p:spPr>
        <p:txBody>
          <a:bodyPr wrap="none">
            <a:spAutoFit/>
          </a:bodyPr>
          <a:lstStyle/>
          <a:p>
            <a:r>
              <a:rPr lang="en-US" sz="1000">
                <a:solidFill>
                  <a:srgbClr val="800000"/>
                </a:solidFill>
              </a:rPr>
              <a:t>Adequate Parking</a:t>
            </a:r>
          </a:p>
        </p:txBody>
      </p:sp>
      <p:sp>
        <p:nvSpPr>
          <p:cNvPr id="2072" name="Rectangle 24"/>
          <p:cNvSpPr>
            <a:spLocks noChangeArrowheads="1"/>
          </p:cNvSpPr>
          <p:nvPr/>
        </p:nvSpPr>
        <p:spPr bwMode="auto">
          <a:xfrm>
            <a:off x="6099175" y="4327525"/>
            <a:ext cx="1673225" cy="244475"/>
          </a:xfrm>
          <a:prstGeom prst="rect">
            <a:avLst/>
          </a:prstGeom>
          <a:noFill/>
          <a:ln w="9525">
            <a:noFill/>
            <a:miter lim="800000"/>
            <a:headEnd/>
            <a:tailEnd/>
          </a:ln>
          <a:effectLst/>
        </p:spPr>
        <p:txBody>
          <a:bodyPr wrap="none">
            <a:spAutoFit/>
          </a:bodyPr>
          <a:lstStyle/>
          <a:p>
            <a:r>
              <a:rPr lang="en-US" sz="1000">
                <a:solidFill>
                  <a:srgbClr val="9933FF"/>
                </a:solidFill>
              </a:rPr>
              <a:t>Proper Display of products</a:t>
            </a:r>
          </a:p>
        </p:txBody>
      </p:sp>
      <p:sp>
        <p:nvSpPr>
          <p:cNvPr id="486409" name="Rectangle 9"/>
          <p:cNvSpPr>
            <a:spLocks noChangeArrowheads="1"/>
          </p:cNvSpPr>
          <p:nvPr/>
        </p:nvSpPr>
        <p:spPr bwMode="auto">
          <a:xfrm>
            <a:off x="2438400" y="152400"/>
            <a:ext cx="4419600" cy="685800"/>
          </a:xfrm>
          <a:prstGeom prst="rect">
            <a:avLst/>
          </a:prstGeom>
          <a:gradFill rotWithShape="1">
            <a:gsLst>
              <a:gs pos="0">
                <a:srgbClr val="003366">
                  <a:gamma/>
                  <a:shade val="46275"/>
                  <a:invGamma/>
                </a:srgbClr>
              </a:gs>
              <a:gs pos="50000">
                <a:srgbClr val="003366"/>
              </a:gs>
              <a:gs pos="100000">
                <a:srgbClr val="003366">
                  <a:gamma/>
                  <a:shade val="46275"/>
                  <a:invGamma/>
                </a:srgbClr>
              </a:gs>
            </a:gsLst>
            <a:lin ang="5400000" scaled="1"/>
          </a:gradFill>
          <a:ln w="9525">
            <a:noFill/>
            <a:miter lim="800000"/>
            <a:headEnd/>
            <a:tailEnd/>
          </a:ln>
          <a:effectLst/>
        </p:spPr>
        <p:txBody>
          <a:bodyPr anchor="ctr"/>
          <a:lstStyle/>
          <a:p>
            <a:pPr algn="ctr" defTabSz="114300">
              <a:defRPr/>
            </a:pPr>
            <a:r>
              <a:rPr lang="en-US" sz="1600" b="1" dirty="0">
                <a:solidFill>
                  <a:schemeClr val="bg1"/>
                </a:solidFill>
                <a:effectLst>
                  <a:outerShdw blurRad="38100" dist="38100" dir="2700000" algn="tl">
                    <a:srgbClr val="000000"/>
                  </a:outerShdw>
                </a:effectLst>
                <a:latin typeface="Verdana" pitchFamily="34" charset="0"/>
              </a:rPr>
              <a:t>MULTI-DIMENSIONAL MAPPING</a:t>
            </a:r>
            <a:br>
              <a:rPr lang="en-US" sz="1600" b="1" dirty="0">
                <a:solidFill>
                  <a:schemeClr val="bg1"/>
                </a:solidFill>
                <a:effectLst>
                  <a:outerShdw blurRad="38100" dist="38100" dir="2700000" algn="tl">
                    <a:srgbClr val="000000"/>
                  </a:outerShdw>
                </a:effectLst>
                <a:latin typeface="Verdana" pitchFamily="34" charset="0"/>
              </a:rPr>
            </a:br>
            <a:r>
              <a:rPr lang="en-US" sz="1600" b="1" dirty="0">
                <a:solidFill>
                  <a:schemeClr val="bg1"/>
                </a:solidFill>
                <a:effectLst>
                  <a:outerShdw blurRad="38100" dist="38100" dir="2700000" algn="tl">
                    <a:srgbClr val="000000"/>
                  </a:outerShdw>
                </a:effectLst>
                <a:latin typeface="Verdana" pitchFamily="34" charset="0"/>
              </a:rPr>
              <a:t>CORRESPONDENCE ANALYSIS </a:t>
            </a:r>
            <a:endParaRPr lang="en-US" sz="1600" b="1" dirty="0">
              <a:solidFill>
                <a:schemeClr val="tx2"/>
              </a:solidFill>
              <a:effectLst>
                <a:outerShdw blurRad="38100" dist="38100" dir="2700000" algn="tl">
                  <a:srgbClr val="FFFFFF"/>
                </a:outerShdw>
              </a:effectLst>
              <a:latin typeface="Verdana" pitchFamily="34" charset="0"/>
            </a:endParaRPr>
          </a:p>
        </p:txBody>
      </p:sp>
      <p:sp>
        <p:nvSpPr>
          <p:cNvPr id="2074" name="Oval 5"/>
          <p:cNvSpPr>
            <a:spLocks noChangeArrowheads="1"/>
          </p:cNvSpPr>
          <p:nvPr/>
        </p:nvSpPr>
        <p:spPr bwMode="auto">
          <a:xfrm rot="-22671378">
            <a:off x="3503613" y="4208463"/>
            <a:ext cx="2562225" cy="1501775"/>
          </a:xfrm>
          <a:prstGeom prst="ellipse">
            <a:avLst/>
          </a:prstGeom>
          <a:noFill/>
          <a:ln w="12700">
            <a:solidFill>
              <a:srgbClr val="FF0000"/>
            </a:solidFill>
            <a:round/>
            <a:headEnd/>
            <a:tailEnd/>
          </a:ln>
        </p:spPr>
        <p:txBody>
          <a:bodyPr vert="eaVert" wrap="none" anchor="ctr"/>
          <a:lstStyle/>
          <a:p>
            <a:endParaRPr lang="en-US"/>
          </a:p>
        </p:txBody>
      </p:sp>
      <p:sp>
        <p:nvSpPr>
          <p:cNvPr id="2075" name="Oval 18"/>
          <p:cNvSpPr>
            <a:spLocks noChangeArrowheads="1"/>
          </p:cNvSpPr>
          <p:nvPr/>
        </p:nvSpPr>
        <p:spPr bwMode="auto">
          <a:xfrm rot="-4228554">
            <a:off x="2974181" y="4382294"/>
            <a:ext cx="930275" cy="935038"/>
          </a:xfrm>
          <a:prstGeom prst="ellipse">
            <a:avLst/>
          </a:prstGeom>
          <a:noFill/>
          <a:ln w="12700">
            <a:solidFill>
              <a:srgbClr val="0000FF"/>
            </a:solidFill>
            <a:round/>
            <a:headEnd/>
            <a:tailEnd/>
          </a:ln>
        </p:spPr>
        <p:txBody>
          <a:bodyPr rot="10800000" wrap="none" anchor="ctr"/>
          <a:lstStyle/>
          <a:p>
            <a:endParaRPr lang="en-US"/>
          </a:p>
        </p:txBody>
      </p:sp>
      <p:sp>
        <p:nvSpPr>
          <p:cNvPr id="2076" name="Oval 19"/>
          <p:cNvSpPr>
            <a:spLocks noChangeArrowheads="1"/>
          </p:cNvSpPr>
          <p:nvPr/>
        </p:nvSpPr>
        <p:spPr bwMode="auto">
          <a:xfrm rot="468336">
            <a:off x="228600" y="3835400"/>
            <a:ext cx="3959225" cy="1050925"/>
          </a:xfrm>
          <a:prstGeom prst="ellipse">
            <a:avLst/>
          </a:prstGeom>
          <a:noFill/>
          <a:ln w="12700">
            <a:solidFill>
              <a:srgbClr val="008000"/>
            </a:solidFill>
            <a:round/>
            <a:headEnd/>
            <a:tailEnd/>
          </a:ln>
        </p:spPr>
        <p:txBody>
          <a:bodyPr wrap="none" anchor="ctr"/>
          <a:lstStyle/>
          <a:p>
            <a:pPr algn="ctr"/>
            <a:endParaRPr lang="en-US">
              <a:solidFill>
                <a:srgbClr val="33CC33"/>
              </a:solidFill>
            </a:endParaRPr>
          </a:p>
        </p:txBody>
      </p:sp>
      <p:sp>
        <p:nvSpPr>
          <p:cNvPr id="485380" name="Rectangle 4"/>
          <p:cNvSpPr>
            <a:spLocks noChangeArrowheads="1"/>
          </p:cNvSpPr>
          <p:nvPr/>
        </p:nvSpPr>
        <p:spPr bwMode="auto">
          <a:xfrm>
            <a:off x="0" y="1295400"/>
            <a:ext cx="9144000" cy="533400"/>
          </a:xfrm>
          <a:prstGeom prst="rect">
            <a:avLst/>
          </a:prstGeom>
          <a:noFill/>
          <a:ln w="9525">
            <a:noFill/>
            <a:miter lim="800000"/>
            <a:headEnd/>
            <a:tailEnd/>
          </a:ln>
          <a:effectLst/>
        </p:spPr>
        <p:txBody>
          <a:bodyPr anchor="ctr"/>
          <a:lstStyle/>
          <a:p>
            <a:pPr algn="ctr">
              <a:lnSpc>
                <a:spcPct val="85000"/>
              </a:lnSpc>
            </a:pPr>
            <a:r>
              <a:rPr lang="en-US" b="1" dirty="0" smtClean="0">
                <a:solidFill>
                  <a:srgbClr val="800000"/>
                </a:solidFill>
                <a:effectLst>
                  <a:outerShdw blurRad="38100" dist="38100" dir="2700000" algn="tl">
                    <a:srgbClr val="C0C0C0"/>
                  </a:outerShdw>
                </a:effectLst>
              </a:rPr>
              <a:t>PERCEPTION OF STORES</a:t>
            </a:r>
          </a:p>
          <a:p>
            <a:pPr algn="ctr">
              <a:lnSpc>
                <a:spcPct val="85000"/>
              </a:lnSpc>
            </a:pPr>
            <a:r>
              <a:rPr lang="en-US" b="1" dirty="0" smtClean="0">
                <a:solidFill>
                  <a:srgbClr val="800000"/>
                </a:solidFill>
                <a:effectLst>
                  <a:outerShdw blurRad="38100" dist="38100" dir="2700000" algn="tl">
                    <a:srgbClr val="C0C0C0"/>
                  </a:outerShdw>
                </a:effectLst>
              </a:rPr>
              <a:t>(Based on Awareness)</a:t>
            </a:r>
          </a:p>
          <a:p>
            <a:pPr algn="ctr">
              <a:lnSpc>
                <a:spcPct val="85000"/>
              </a:lnSpc>
            </a:pPr>
            <a:endParaRPr lang="en-US" b="1" dirty="0" smtClean="0">
              <a:solidFill>
                <a:srgbClr val="800000"/>
              </a:solidFill>
              <a:effectLst>
                <a:outerShdw blurRad="38100" dist="38100" dir="2700000" algn="tl">
                  <a:srgbClr val="C0C0C0"/>
                </a:outerShdw>
              </a:effectLst>
            </a:endParaRPr>
          </a:p>
          <a:p>
            <a:pPr algn="ctr">
              <a:lnSpc>
                <a:spcPct val="85000"/>
              </a:lnSpc>
            </a:pPr>
            <a:endParaRPr lang="en-US" b="1" dirty="0">
              <a:solidFill>
                <a:srgbClr val="800000"/>
              </a:solidFill>
              <a:effectLst>
                <a:outerShdw blurRad="38100" dist="38100" dir="2700000" algn="tl">
                  <a:srgbClr val="C0C0C0"/>
                </a:outerShdw>
              </a:effectLst>
              <a:latin typeface="Verdana" pitchFamily="34" charset="0"/>
              <a:cs typeface="Arial" charset="0"/>
            </a:endParaRPr>
          </a:p>
          <a:p>
            <a:pPr algn="ctr">
              <a:lnSpc>
                <a:spcPct val="85000"/>
              </a:lnSpc>
            </a:pPr>
            <a:endParaRPr lang="en-US" b="1" dirty="0">
              <a:solidFill>
                <a:srgbClr val="800000"/>
              </a:solidFill>
              <a:effectLst>
                <a:outerShdw blurRad="38100" dist="38100" dir="2700000" algn="tl">
                  <a:srgbClr val="C0C0C0"/>
                </a:outerShdw>
              </a:effectLst>
              <a:latin typeface="Verdana" pitchFamily="34" charset="0"/>
              <a:cs typeface="Arial" charset="0"/>
            </a:endParaRPr>
          </a:p>
        </p:txBody>
      </p:sp>
      <p:sp>
        <p:nvSpPr>
          <p:cNvPr id="2078" name="Oval 18"/>
          <p:cNvSpPr>
            <a:spLocks noChangeArrowheads="1"/>
          </p:cNvSpPr>
          <p:nvPr/>
        </p:nvSpPr>
        <p:spPr bwMode="auto">
          <a:xfrm rot="-3639125">
            <a:off x="2470944" y="1077119"/>
            <a:ext cx="1855787" cy="3927475"/>
          </a:xfrm>
          <a:prstGeom prst="ellipse">
            <a:avLst/>
          </a:prstGeom>
          <a:noFill/>
          <a:ln w="12700">
            <a:solidFill>
              <a:srgbClr val="800000"/>
            </a:solidFill>
            <a:round/>
            <a:headEnd/>
            <a:tailEnd/>
          </a:ln>
        </p:spPr>
        <p:txBody>
          <a:bodyPr rot="10800000" wrap="none" anchor="ctr"/>
          <a:lstStyle/>
          <a:p>
            <a:endParaRPr lang="en-US"/>
          </a:p>
        </p:txBody>
      </p:sp>
      <p:sp>
        <p:nvSpPr>
          <p:cNvPr id="2079" name="Oval 18"/>
          <p:cNvSpPr>
            <a:spLocks noChangeArrowheads="1"/>
          </p:cNvSpPr>
          <p:nvPr/>
        </p:nvSpPr>
        <p:spPr bwMode="auto">
          <a:xfrm rot="-23601418">
            <a:off x="5935663" y="3136900"/>
            <a:ext cx="3084512" cy="2243138"/>
          </a:xfrm>
          <a:prstGeom prst="ellipse">
            <a:avLst/>
          </a:prstGeom>
          <a:noFill/>
          <a:ln w="12700">
            <a:solidFill>
              <a:srgbClr val="9933FF"/>
            </a:solidFill>
            <a:round/>
            <a:headEnd/>
            <a:tailEnd/>
          </a:ln>
        </p:spPr>
        <p:txBody>
          <a:bodyPr vert="eaVert" wrap="none" anchor="ctr"/>
          <a:lstStyle/>
          <a:p>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0" name="Rectangle 4"/>
          <p:cNvSpPr>
            <a:spLocks noChangeArrowheads="1"/>
          </p:cNvSpPr>
          <p:nvPr/>
        </p:nvSpPr>
        <p:spPr bwMode="auto">
          <a:xfrm>
            <a:off x="914400" y="152400"/>
            <a:ext cx="7696200" cy="609600"/>
          </a:xfrm>
          <a:prstGeom prst="rect">
            <a:avLst/>
          </a:prstGeom>
          <a:noFill/>
          <a:ln w="9525">
            <a:noFill/>
            <a:miter lim="800000"/>
            <a:headEnd/>
            <a:tailEnd/>
          </a:ln>
          <a:effectLst/>
        </p:spPr>
        <p:txBody>
          <a:bodyPr anchor="ctr"/>
          <a:lstStyle/>
          <a:p>
            <a:pPr algn="ctr">
              <a:lnSpc>
                <a:spcPct val="85000"/>
              </a:lnSpc>
            </a:pPr>
            <a:r>
              <a:rPr lang="en-US" b="1" dirty="0" smtClean="0">
                <a:solidFill>
                  <a:srgbClr val="800000"/>
                </a:solidFill>
                <a:effectLst>
                  <a:outerShdw blurRad="38100" dist="38100" dir="2700000" algn="tl">
                    <a:srgbClr val="C0C0C0"/>
                  </a:outerShdw>
                </a:effectLst>
                <a:latin typeface="Verdana" pitchFamily="34" charset="0"/>
                <a:cs typeface="Arial" charset="0"/>
              </a:rPr>
              <a:t>Perception of Stores – Based on Awareness </a:t>
            </a:r>
          </a:p>
          <a:p>
            <a:pPr algn="ctr">
              <a:lnSpc>
                <a:spcPct val="85000"/>
              </a:lnSpc>
            </a:pPr>
            <a:r>
              <a:rPr lang="en-US" b="1" dirty="0" smtClean="0">
                <a:solidFill>
                  <a:srgbClr val="800000"/>
                </a:solidFill>
                <a:effectLst>
                  <a:outerShdw blurRad="38100" dist="38100" dir="2700000" algn="tl">
                    <a:srgbClr val="C0C0C0"/>
                  </a:outerShdw>
                </a:effectLst>
                <a:latin typeface="Verdana" pitchFamily="34" charset="0"/>
                <a:cs typeface="Arial" charset="0"/>
              </a:rPr>
              <a:t>(Descending order of priority)</a:t>
            </a:r>
            <a:endParaRPr lang="en-US" dirty="0">
              <a:solidFill>
                <a:srgbClr val="800000"/>
              </a:solidFill>
              <a:latin typeface="Verdana" pitchFamily="34" charset="0"/>
              <a:cs typeface="Arial" charset="0"/>
            </a:endParaRPr>
          </a:p>
        </p:txBody>
      </p:sp>
      <p:sp>
        <p:nvSpPr>
          <p:cNvPr id="8" name="AutoShape 24"/>
          <p:cNvSpPr>
            <a:spLocks noChangeArrowheads="1"/>
          </p:cNvSpPr>
          <p:nvPr/>
        </p:nvSpPr>
        <p:spPr bwMode="auto">
          <a:xfrm>
            <a:off x="1295400" y="4572000"/>
            <a:ext cx="3124200" cy="18288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000" b="1">
                <a:solidFill>
                  <a:srgbClr val="006600"/>
                </a:solidFill>
                <a:effectLst>
                  <a:outerShdw blurRad="38100" dist="38100" dir="2700000" algn="tl">
                    <a:srgbClr val="000000"/>
                  </a:outerShdw>
                </a:effectLst>
                <a:latin typeface="Tahoma" pitchFamily="34" charset="0"/>
                <a:cs typeface="Arial" charset="0"/>
              </a:rPr>
              <a:t>                                  </a:t>
            </a:r>
            <a:r>
              <a:rPr lang="en-US" sz="1400" b="1" u="sng">
                <a:solidFill>
                  <a:srgbClr val="9900FF"/>
                </a:solidFill>
                <a:effectLst>
                  <a:outerShdw blurRad="38100" dist="38100" dir="2700000" algn="tl">
                    <a:srgbClr val="000000"/>
                  </a:outerShdw>
                </a:effectLst>
                <a:latin typeface="Tahoma" pitchFamily="34" charset="0"/>
                <a:cs typeface="Arial" charset="0"/>
              </a:rPr>
              <a:t>H&amp;M</a:t>
            </a:r>
            <a:endParaRPr lang="en-US" sz="1200" b="1">
              <a:solidFill>
                <a:srgbClr val="9900FF"/>
              </a:solidFill>
              <a:effectLst>
                <a:outerShdw blurRad="38100" dist="38100" dir="2700000" algn="tl">
                  <a:srgbClr val="000000"/>
                </a:outerShdw>
              </a:effectLst>
              <a:latin typeface="Tahoma" pitchFamily="34" charset="0"/>
              <a:cs typeface="Arial" charset="0"/>
            </a:endParaRPr>
          </a:p>
          <a:p>
            <a:pPr marL="166688" indent="-166688"/>
            <a:endParaRPr lang="en-US" sz="1200" b="1">
              <a:solidFill>
                <a:srgbClr val="9900FF"/>
              </a:solidFill>
              <a:effectLst>
                <a:outerShdw blurRad="38100" dist="38100" dir="2700000" algn="tl">
                  <a:srgbClr val="000000"/>
                </a:outerShdw>
              </a:effectLst>
              <a:latin typeface="Tahoma" pitchFamily="34" charset="0"/>
              <a:cs typeface="Arial" charset="0"/>
            </a:endParaRPr>
          </a:p>
          <a:p>
            <a:pPr marL="166688" indent="-166688">
              <a:buFontTx/>
              <a:buChar char="-"/>
            </a:pPr>
            <a:r>
              <a:rPr lang="en-US" sz="1000">
                <a:solidFill>
                  <a:srgbClr val="9900FF"/>
                </a:solidFill>
                <a:latin typeface="Tahoma" pitchFamily="34" charset="0"/>
                <a:cs typeface="Arial" charset="0"/>
              </a:rPr>
              <a:t>Strong brand name</a:t>
            </a:r>
          </a:p>
          <a:p>
            <a:pPr marL="166688" indent="-166688">
              <a:buFontTx/>
              <a:buChar char="-"/>
            </a:pPr>
            <a:r>
              <a:rPr lang="en-US" sz="1000">
                <a:solidFill>
                  <a:srgbClr val="9900FF"/>
                </a:solidFill>
                <a:latin typeface="Tahoma" pitchFamily="34" charset="0"/>
                <a:cs typeface="Arial" charset="0"/>
              </a:rPr>
              <a:t>Modern (Trendy)</a:t>
            </a:r>
          </a:p>
          <a:p>
            <a:pPr marL="166688" indent="-166688">
              <a:buFontTx/>
              <a:buChar char="-"/>
            </a:pPr>
            <a:r>
              <a:rPr lang="en-US" sz="1000">
                <a:solidFill>
                  <a:srgbClr val="9900FF"/>
                </a:solidFill>
                <a:latin typeface="Tahoma" pitchFamily="34" charset="0"/>
                <a:cs typeface="Arial" charset="0"/>
              </a:rPr>
              <a:t>Quality</a:t>
            </a:r>
          </a:p>
          <a:p>
            <a:pPr marL="166688" indent="-166688">
              <a:buFontTx/>
              <a:buChar char="-"/>
            </a:pPr>
            <a:r>
              <a:rPr lang="en-US" sz="1000">
                <a:solidFill>
                  <a:srgbClr val="9900FF"/>
                </a:solidFill>
                <a:latin typeface="Tahoma" pitchFamily="34" charset="0"/>
                <a:cs typeface="Arial" charset="0"/>
              </a:rPr>
              <a:t>Ideal profile of visitors</a:t>
            </a:r>
          </a:p>
          <a:p>
            <a:pPr marL="166688" indent="-166688">
              <a:buFontTx/>
              <a:buChar char="-"/>
            </a:pPr>
            <a:r>
              <a:rPr lang="en-US" sz="1000">
                <a:solidFill>
                  <a:srgbClr val="9900FF"/>
                </a:solidFill>
                <a:latin typeface="Tahoma" pitchFamily="34" charset="0"/>
                <a:cs typeface="Arial" charset="0"/>
              </a:rPr>
              <a:t>Proper display of products</a:t>
            </a:r>
          </a:p>
          <a:p>
            <a:pPr marL="166688" indent="-166688">
              <a:buFontTx/>
              <a:buChar char="-"/>
            </a:pPr>
            <a:endParaRPr lang="en-US" sz="1000">
              <a:solidFill>
                <a:srgbClr val="9900FF"/>
              </a:solidFill>
              <a:latin typeface="Tahoma" pitchFamily="34" charset="0"/>
              <a:cs typeface="Arial" charset="0"/>
            </a:endParaRPr>
          </a:p>
        </p:txBody>
      </p:sp>
      <p:sp>
        <p:nvSpPr>
          <p:cNvPr id="9" name="AutoShape 24"/>
          <p:cNvSpPr>
            <a:spLocks noChangeArrowheads="1"/>
          </p:cNvSpPr>
          <p:nvPr/>
        </p:nvSpPr>
        <p:spPr bwMode="auto">
          <a:xfrm>
            <a:off x="5257800" y="1066800"/>
            <a:ext cx="3352800" cy="16764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400" b="1">
                <a:solidFill>
                  <a:srgbClr val="CC0000"/>
                </a:solidFill>
                <a:effectLst>
                  <a:outerShdw blurRad="38100" dist="38100" dir="2700000" algn="tl">
                    <a:srgbClr val="000000"/>
                  </a:outerShdw>
                </a:effectLst>
                <a:latin typeface="Tahoma" pitchFamily="34" charset="0"/>
                <a:cs typeface="Arial" charset="0"/>
              </a:rPr>
              <a:t>           </a:t>
            </a:r>
            <a:r>
              <a:rPr lang="en-US" sz="1400" b="1" u="sng">
                <a:solidFill>
                  <a:srgbClr val="006600"/>
                </a:solidFill>
                <a:effectLst>
                  <a:outerShdw blurRad="38100" dist="38100" dir="2700000" algn="tl">
                    <a:srgbClr val="000000"/>
                  </a:outerShdw>
                </a:effectLst>
                <a:latin typeface="Tahoma" pitchFamily="34" charset="0"/>
                <a:cs typeface="Arial" charset="0"/>
              </a:rPr>
              <a:t>NASSER SPORTS</a:t>
            </a:r>
            <a:endParaRPr lang="en-US" sz="1200" b="1">
              <a:solidFill>
                <a:srgbClr val="006600"/>
              </a:solidFill>
              <a:effectLst>
                <a:outerShdw blurRad="38100" dist="38100" dir="2700000" algn="tl">
                  <a:srgbClr val="000000"/>
                </a:outerShdw>
              </a:effectLst>
              <a:latin typeface="Tahoma" pitchFamily="34" charset="0"/>
              <a:cs typeface="Arial" charset="0"/>
            </a:endParaRPr>
          </a:p>
          <a:p>
            <a:pPr marL="166688" indent="-166688"/>
            <a:endParaRPr lang="en-US" sz="1200">
              <a:solidFill>
                <a:srgbClr val="006600"/>
              </a:solidFill>
              <a:latin typeface="Tahoma" pitchFamily="34" charset="0"/>
              <a:cs typeface="Arial" charset="0"/>
            </a:endParaRPr>
          </a:p>
          <a:p>
            <a:pPr marL="166688" indent="-166688">
              <a:buFontTx/>
              <a:buChar char="-"/>
            </a:pPr>
            <a:r>
              <a:rPr lang="en-US" sz="1000">
                <a:solidFill>
                  <a:srgbClr val="006600"/>
                </a:solidFill>
                <a:latin typeface="Tahoma" pitchFamily="34" charset="0"/>
                <a:cs typeface="Arial" charset="0"/>
              </a:rPr>
              <a:t>Different sizes available</a:t>
            </a:r>
          </a:p>
          <a:p>
            <a:pPr marL="166688" indent="-166688">
              <a:buFontTx/>
              <a:buChar char="-"/>
            </a:pPr>
            <a:r>
              <a:rPr lang="en-US" sz="1000">
                <a:solidFill>
                  <a:srgbClr val="006600"/>
                </a:solidFill>
                <a:latin typeface="Tahoma" pitchFamily="34" charset="0"/>
                <a:cs typeface="Arial" charset="0"/>
              </a:rPr>
              <a:t>Friendliness of staff</a:t>
            </a:r>
          </a:p>
          <a:p>
            <a:pPr marL="166688" indent="-166688">
              <a:buFontTx/>
              <a:buChar char="-"/>
            </a:pPr>
            <a:r>
              <a:rPr lang="en-US" sz="1000">
                <a:solidFill>
                  <a:srgbClr val="006600"/>
                </a:solidFill>
                <a:latin typeface="Tahoma" pitchFamily="34" charset="0"/>
                <a:cs typeface="Arial" charset="0"/>
              </a:rPr>
              <a:t>Convenient location</a:t>
            </a:r>
          </a:p>
          <a:p>
            <a:pPr marL="166688" indent="-166688">
              <a:buFontTx/>
              <a:buChar char="-"/>
            </a:pPr>
            <a:r>
              <a:rPr lang="en-US" sz="1000">
                <a:solidFill>
                  <a:srgbClr val="006600"/>
                </a:solidFill>
                <a:latin typeface="Tahoma" pitchFamily="34" charset="0"/>
                <a:cs typeface="Arial" charset="0"/>
              </a:rPr>
              <a:t>Good advertising</a:t>
            </a:r>
          </a:p>
          <a:p>
            <a:pPr marL="166688" indent="-166688">
              <a:buFontTx/>
              <a:buChar char="-"/>
            </a:pPr>
            <a:r>
              <a:rPr lang="en-US" sz="1000">
                <a:solidFill>
                  <a:srgbClr val="006600"/>
                </a:solidFill>
                <a:latin typeface="Tahoma" pitchFamily="34" charset="0"/>
                <a:cs typeface="Arial" charset="0"/>
              </a:rPr>
              <a:t>Sale/Promotions offered</a:t>
            </a:r>
          </a:p>
          <a:p>
            <a:pPr marL="166688" indent="-166688">
              <a:buFontTx/>
              <a:buChar char="-"/>
            </a:pPr>
            <a:r>
              <a:rPr lang="en-US" sz="1000">
                <a:solidFill>
                  <a:srgbClr val="006600"/>
                </a:solidFill>
                <a:latin typeface="Tahoma" pitchFamily="34" charset="0"/>
                <a:cs typeface="Arial" charset="0"/>
              </a:rPr>
              <a:t>Reasonable prices</a:t>
            </a:r>
          </a:p>
          <a:p>
            <a:pPr marL="166688" indent="-166688">
              <a:buFontTx/>
              <a:buChar char="-"/>
            </a:pPr>
            <a:endParaRPr lang="en-US" sz="1000">
              <a:solidFill>
                <a:srgbClr val="006600"/>
              </a:solidFill>
              <a:latin typeface="Tahoma" pitchFamily="34" charset="0"/>
              <a:cs typeface="Arial" charset="0"/>
            </a:endParaRPr>
          </a:p>
        </p:txBody>
      </p:sp>
      <p:sp>
        <p:nvSpPr>
          <p:cNvPr id="10" name="AutoShape 24"/>
          <p:cNvSpPr>
            <a:spLocks noChangeArrowheads="1"/>
          </p:cNvSpPr>
          <p:nvPr/>
        </p:nvSpPr>
        <p:spPr bwMode="auto">
          <a:xfrm>
            <a:off x="1371600" y="914400"/>
            <a:ext cx="3048000" cy="25146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000" b="1" dirty="0">
                <a:solidFill>
                  <a:srgbClr val="0000FF"/>
                </a:solidFill>
                <a:effectLst>
                  <a:outerShdw blurRad="38100" dist="38100" dir="2700000" algn="tl">
                    <a:srgbClr val="000000"/>
                  </a:outerShdw>
                </a:effectLst>
                <a:latin typeface="Tahoma" pitchFamily="34" charset="0"/>
                <a:cs typeface="Arial" charset="0"/>
              </a:rPr>
              <a:t>               </a:t>
            </a:r>
            <a:r>
              <a:rPr lang="en-US" sz="1400" b="1" u="sng" dirty="0">
                <a:solidFill>
                  <a:srgbClr val="A50021"/>
                </a:solidFill>
                <a:effectLst>
                  <a:outerShdw blurRad="38100" dist="38100" dir="2700000" algn="tl">
                    <a:srgbClr val="000000"/>
                  </a:outerShdw>
                </a:effectLst>
                <a:latin typeface="Tahoma" pitchFamily="34" charset="0"/>
                <a:cs typeface="Arial" charset="0"/>
              </a:rPr>
              <a:t>CENTER POINT</a:t>
            </a:r>
            <a:endParaRPr lang="en-US" sz="1200" b="1" dirty="0">
              <a:solidFill>
                <a:srgbClr val="A50021"/>
              </a:solidFill>
              <a:effectLst>
                <a:outerShdw blurRad="38100" dist="38100" dir="2700000" algn="tl">
                  <a:srgbClr val="000000"/>
                </a:outerShdw>
              </a:effectLst>
              <a:latin typeface="Tahoma" pitchFamily="34" charset="0"/>
              <a:cs typeface="Arial" charset="0"/>
            </a:endParaRPr>
          </a:p>
          <a:p>
            <a:pPr marL="166688" indent="-166688"/>
            <a:endParaRPr lang="en-US" sz="1200" dirty="0">
              <a:solidFill>
                <a:srgbClr val="A50021"/>
              </a:solidFill>
              <a:latin typeface="Tahoma" pitchFamily="34" charset="0"/>
              <a:cs typeface="Arial" charset="0"/>
            </a:endParaRPr>
          </a:p>
          <a:p>
            <a:pPr marL="166688" indent="-166688">
              <a:buFontTx/>
              <a:buChar char="-"/>
            </a:pPr>
            <a:endParaRPr lang="en-US" sz="1000" dirty="0">
              <a:solidFill>
                <a:srgbClr val="A50021"/>
              </a:solidFill>
              <a:latin typeface="Tahoma" pitchFamily="34" charset="0"/>
              <a:cs typeface="Tahoma" pitchFamily="34" charset="0"/>
            </a:endParaRPr>
          </a:p>
          <a:p>
            <a:pPr marL="166688" indent="-166688">
              <a:buFontTx/>
              <a:buChar char="-"/>
            </a:pPr>
            <a:r>
              <a:rPr lang="en-US" sz="1000" dirty="0">
                <a:solidFill>
                  <a:srgbClr val="A50021"/>
                </a:solidFill>
                <a:latin typeface="Tahoma" pitchFamily="34" charset="0"/>
                <a:cs typeface="Tahoma" pitchFamily="34" charset="0"/>
              </a:rPr>
              <a:t>Good ambience</a:t>
            </a:r>
          </a:p>
          <a:p>
            <a:pPr marL="166688" indent="-166688">
              <a:buFontTx/>
              <a:buChar char="-"/>
            </a:pPr>
            <a:r>
              <a:rPr lang="en-US" sz="1000" dirty="0">
                <a:solidFill>
                  <a:srgbClr val="A50021"/>
                </a:solidFill>
                <a:latin typeface="Tahoma" pitchFamily="34" charset="0"/>
                <a:cs typeface="Tahoma" pitchFamily="34" charset="0"/>
              </a:rPr>
              <a:t>Well reputed store</a:t>
            </a:r>
          </a:p>
          <a:p>
            <a:pPr marL="166688" indent="-166688">
              <a:buFontTx/>
              <a:buChar char="-"/>
            </a:pPr>
            <a:r>
              <a:rPr lang="en-US" sz="1000" dirty="0">
                <a:solidFill>
                  <a:srgbClr val="A50021"/>
                </a:solidFill>
                <a:latin typeface="Tahoma" pitchFamily="34" charset="0"/>
                <a:cs typeface="Tahoma" pitchFamily="34" charset="0"/>
              </a:rPr>
              <a:t>Adequate parking</a:t>
            </a:r>
          </a:p>
          <a:p>
            <a:pPr marL="166688" indent="-166688">
              <a:buFontTx/>
              <a:buChar char="-"/>
            </a:pPr>
            <a:r>
              <a:rPr lang="en-US" sz="1000" dirty="0">
                <a:solidFill>
                  <a:srgbClr val="A50021"/>
                </a:solidFill>
                <a:latin typeface="Tahoma" pitchFamily="34" charset="0"/>
                <a:cs typeface="Tahoma" pitchFamily="34" charset="0"/>
              </a:rPr>
              <a:t>Family atmosphere</a:t>
            </a:r>
          </a:p>
          <a:p>
            <a:pPr marL="166688" indent="-166688">
              <a:buFontTx/>
              <a:buChar char="-"/>
            </a:pPr>
            <a:r>
              <a:rPr lang="en-US" sz="1000" dirty="0">
                <a:solidFill>
                  <a:srgbClr val="A50021"/>
                </a:solidFill>
                <a:latin typeface="Tahoma" pitchFamily="34" charset="0"/>
                <a:cs typeface="Tahoma" pitchFamily="34" charset="0"/>
              </a:rPr>
              <a:t>Play area for kids</a:t>
            </a:r>
          </a:p>
          <a:p>
            <a:pPr marL="166688" indent="-166688"/>
            <a:endParaRPr lang="en-US" sz="1000" dirty="0">
              <a:solidFill>
                <a:srgbClr val="A50021"/>
              </a:solidFill>
              <a:latin typeface="Tahoma" pitchFamily="34" charset="0"/>
              <a:cs typeface="Tahoma" pitchFamily="34" charset="0"/>
            </a:endParaRPr>
          </a:p>
        </p:txBody>
      </p:sp>
      <p:sp>
        <p:nvSpPr>
          <p:cNvPr id="11" name="AutoShape 24"/>
          <p:cNvSpPr>
            <a:spLocks noChangeArrowheads="1"/>
          </p:cNvSpPr>
          <p:nvPr/>
        </p:nvSpPr>
        <p:spPr bwMode="auto">
          <a:xfrm>
            <a:off x="5334000" y="4876800"/>
            <a:ext cx="3429000" cy="17526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400" b="1">
                <a:solidFill>
                  <a:srgbClr val="006600"/>
                </a:solidFill>
                <a:effectLst>
                  <a:outerShdw blurRad="38100" dist="38100" dir="2700000" algn="tl">
                    <a:srgbClr val="000000"/>
                  </a:outerShdw>
                </a:effectLst>
                <a:latin typeface="Tahoma" pitchFamily="34" charset="0"/>
                <a:cs typeface="Arial" charset="0"/>
              </a:rPr>
              <a:t>                     </a:t>
            </a:r>
            <a:r>
              <a:rPr lang="en-US" sz="1400" b="1" u="sng">
                <a:solidFill>
                  <a:srgbClr val="0033CC"/>
                </a:solidFill>
                <a:effectLst>
                  <a:outerShdw blurRad="38100" dist="38100" dir="2700000" algn="tl">
                    <a:srgbClr val="000000"/>
                  </a:outerShdw>
                </a:effectLst>
                <a:latin typeface="Tahoma" pitchFamily="34" charset="0"/>
                <a:cs typeface="Arial" charset="0"/>
              </a:rPr>
              <a:t>MAX</a:t>
            </a:r>
            <a:endParaRPr lang="en-US" sz="1200" b="1">
              <a:solidFill>
                <a:srgbClr val="0033CC"/>
              </a:solidFill>
              <a:effectLst>
                <a:outerShdw blurRad="38100" dist="38100" dir="2700000" algn="tl">
                  <a:srgbClr val="000000"/>
                </a:outerShdw>
              </a:effectLst>
              <a:latin typeface="Tahoma" pitchFamily="34" charset="0"/>
              <a:cs typeface="Arial" charset="0"/>
            </a:endParaRPr>
          </a:p>
          <a:p>
            <a:pPr marL="166688" indent="-166688"/>
            <a:endParaRPr lang="en-US" sz="1200">
              <a:solidFill>
                <a:srgbClr val="0033CC"/>
              </a:solidFill>
              <a:latin typeface="Tahoma" pitchFamily="34" charset="0"/>
              <a:cs typeface="Arial" charset="0"/>
            </a:endParaRPr>
          </a:p>
          <a:p>
            <a:pPr marL="166688" indent="-166688">
              <a:buFontTx/>
              <a:buChar char="-"/>
            </a:pPr>
            <a:r>
              <a:rPr lang="en-US" sz="1000">
                <a:solidFill>
                  <a:srgbClr val="0033CC"/>
                </a:solidFill>
                <a:latin typeface="Tahoma" pitchFamily="34" charset="0"/>
                <a:cs typeface="Arial" charset="0"/>
              </a:rPr>
              <a:t>Different sizes available</a:t>
            </a:r>
          </a:p>
          <a:p>
            <a:pPr marL="166688" indent="-166688">
              <a:buFontTx/>
              <a:buChar char="-"/>
            </a:pPr>
            <a:r>
              <a:rPr lang="en-US" sz="1000">
                <a:solidFill>
                  <a:srgbClr val="0033CC"/>
                </a:solidFill>
                <a:latin typeface="Tahoma" pitchFamily="34" charset="0"/>
                <a:cs typeface="Arial" charset="0"/>
              </a:rPr>
              <a:t>Friendliness of staff</a:t>
            </a:r>
          </a:p>
        </p:txBody>
      </p:sp>
      <p:sp>
        <p:nvSpPr>
          <p:cNvPr id="2" name="AutoShape 24"/>
          <p:cNvSpPr>
            <a:spLocks noChangeArrowheads="1"/>
          </p:cNvSpPr>
          <p:nvPr/>
        </p:nvSpPr>
        <p:spPr bwMode="auto">
          <a:xfrm>
            <a:off x="3810000" y="3124200"/>
            <a:ext cx="2667000" cy="16764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400" b="1" dirty="0">
                <a:solidFill>
                  <a:srgbClr val="CC0000"/>
                </a:solidFill>
                <a:effectLst>
                  <a:outerShdw blurRad="38100" dist="38100" dir="2700000" algn="tl">
                    <a:srgbClr val="000000"/>
                  </a:outerShdw>
                </a:effectLst>
                <a:latin typeface="Tahoma" pitchFamily="34" charset="0"/>
                <a:cs typeface="Arial" charset="0"/>
              </a:rPr>
              <a:t>             </a:t>
            </a:r>
            <a:r>
              <a:rPr lang="en-US" sz="1400" b="1" u="sng" dirty="0">
                <a:solidFill>
                  <a:srgbClr val="CC0000"/>
                </a:solidFill>
                <a:effectLst>
                  <a:outerShdw blurRad="38100" dist="38100" dir="2700000" algn="tl">
                    <a:srgbClr val="000000"/>
                  </a:outerShdw>
                </a:effectLst>
                <a:latin typeface="Tahoma" pitchFamily="34" charset="0"/>
                <a:cs typeface="Arial" charset="0"/>
              </a:rPr>
              <a:t>RED TAG</a:t>
            </a:r>
            <a:endParaRPr lang="en-US" sz="1200" b="1" dirty="0">
              <a:solidFill>
                <a:srgbClr val="CC0000"/>
              </a:solidFill>
              <a:effectLst>
                <a:outerShdw blurRad="38100" dist="38100" dir="2700000" algn="tl">
                  <a:srgbClr val="000000"/>
                </a:outerShdw>
              </a:effectLst>
              <a:latin typeface="Tahoma" pitchFamily="34" charset="0"/>
              <a:cs typeface="Arial" charset="0"/>
            </a:endParaRPr>
          </a:p>
          <a:p>
            <a:pPr marL="166688" indent="-166688"/>
            <a:endParaRPr lang="en-US" sz="1200" dirty="0">
              <a:solidFill>
                <a:srgbClr val="CC0000"/>
              </a:solidFill>
              <a:latin typeface="Tahoma" pitchFamily="34" charset="0"/>
              <a:cs typeface="Arial" charset="0"/>
            </a:endParaRPr>
          </a:p>
          <a:p>
            <a:pPr marL="166688" indent="-166688">
              <a:buFontTx/>
              <a:buChar char="-"/>
            </a:pPr>
            <a:r>
              <a:rPr lang="en-US" sz="1000" dirty="0">
                <a:solidFill>
                  <a:srgbClr val="CC0000"/>
                </a:solidFill>
                <a:latin typeface="Tahoma" pitchFamily="34" charset="0"/>
                <a:cs typeface="Arial" charset="0"/>
              </a:rPr>
              <a:t>Cleanliness of premises</a:t>
            </a:r>
          </a:p>
          <a:p>
            <a:pPr marL="166688" indent="-166688">
              <a:buFontTx/>
              <a:buChar char="-"/>
            </a:pPr>
            <a:r>
              <a:rPr lang="en-US" sz="1000" dirty="0">
                <a:solidFill>
                  <a:srgbClr val="CC0000"/>
                </a:solidFill>
                <a:latin typeface="Tahoma" pitchFamily="34" charset="0"/>
                <a:cs typeface="Arial" charset="0"/>
              </a:rPr>
              <a:t>Friendliness of staff</a:t>
            </a:r>
          </a:p>
          <a:p>
            <a:pPr marL="166688" indent="-166688">
              <a:buFontTx/>
              <a:buChar char="-"/>
            </a:pPr>
            <a:r>
              <a:rPr lang="en-US" sz="1000" dirty="0">
                <a:solidFill>
                  <a:srgbClr val="CC0000"/>
                </a:solidFill>
                <a:latin typeface="Tahoma" pitchFamily="34" charset="0"/>
                <a:cs typeface="Arial" charset="0"/>
              </a:rPr>
              <a:t>Speed of service</a:t>
            </a:r>
          </a:p>
          <a:p>
            <a:pPr marL="166688" indent="-166688">
              <a:buFontTx/>
              <a:buChar char="-"/>
            </a:pPr>
            <a:r>
              <a:rPr lang="en-US" sz="1000" dirty="0">
                <a:solidFill>
                  <a:srgbClr val="CC0000"/>
                </a:solidFill>
                <a:latin typeface="Tahoma" pitchFamily="34" charset="0"/>
                <a:cs typeface="Arial" charset="0"/>
              </a:rPr>
              <a:t>Good customer services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p:cNvSpPr>
            <a:spLocks noGrp="1"/>
          </p:cNvSpPr>
          <p:nvPr>
            <p:ph type="sldNum" sz="quarter" idx="12"/>
          </p:nvPr>
        </p:nvSpPr>
        <p:spPr>
          <a:xfrm>
            <a:off x="7010400" y="6629400"/>
            <a:ext cx="2133600" cy="24447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eaLnBrk="1" hangingPunct="1"/>
            <a:fld id="{6FA08D7E-D3FA-4734-8EA1-2AD4D41D340C}" type="slidenum">
              <a:rPr lang="en-GB" altLang="en-US" sz="1000" smtClean="0">
                <a:solidFill>
                  <a:schemeClr val="bg1"/>
                </a:solidFill>
              </a:rPr>
              <a:pPr algn="r" eaLnBrk="1" hangingPunct="1"/>
              <a:t>43</a:t>
            </a:fld>
            <a:endParaRPr lang="en-GB" altLang="en-US" sz="1000" dirty="0" smtClean="0">
              <a:solidFill>
                <a:schemeClr val="bg1"/>
              </a:solidFill>
            </a:endParaRPr>
          </a:p>
        </p:txBody>
      </p:sp>
      <p:sp>
        <p:nvSpPr>
          <p:cNvPr id="3" name="Text Box 9"/>
          <p:cNvSpPr txBox="1">
            <a:spLocks noChangeArrowheads="1"/>
          </p:cNvSpPr>
          <p:nvPr/>
        </p:nvSpPr>
        <p:spPr bwMode="auto">
          <a:xfrm>
            <a:off x="0" y="304800"/>
            <a:ext cx="9144000" cy="369332"/>
          </a:xfrm>
          <a:prstGeom prst="rect">
            <a:avLst/>
          </a:prstGeom>
          <a:noFill/>
          <a:ln w="9525">
            <a:noFill/>
            <a:miter lim="800000"/>
            <a:headEnd/>
            <a:tailEnd/>
          </a:ln>
          <a:effectLst/>
        </p:spPr>
        <p:txBody>
          <a:bodyPr>
            <a:spAutoFit/>
          </a:bodyPr>
          <a:lstStyle/>
          <a:p>
            <a:pPr algn="ctr" rtl="0">
              <a:defRPr/>
            </a:pPr>
            <a:r>
              <a:rPr lang="en-US" b="1" dirty="0" smtClean="0">
                <a:solidFill>
                  <a:srgbClr val="800000"/>
                </a:solidFill>
                <a:effectLst>
                  <a:outerShdw blurRad="38100" dist="38100" dir="2700000" algn="tl">
                    <a:srgbClr val="C0C0C0"/>
                  </a:outerShdw>
                </a:effectLst>
                <a:latin typeface="Bookman Old Style" pitchFamily="18" charset="0"/>
              </a:rPr>
              <a:t>Weaknesses of Nasser Sports Center (Based on Perception) </a:t>
            </a:r>
            <a:endParaRPr lang="en-US" b="1" dirty="0">
              <a:solidFill>
                <a:srgbClr val="800000"/>
              </a:solidFill>
              <a:effectLst>
                <a:outerShdw blurRad="38100" dist="38100" dir="2700000" algn="tl">
                  <a:srgbClr val="C0C0C0"/>
                </a:outerShdw>
              </a:effectLst>
              <a:latin typeface="Bookman Old Style" pitchFamily="18" charset="0"/>
            </a:endParaRPr>
          </a:p>
        </p:txBody>
      </p:sp>
      <p:sp>
        <p:nvSpPr>
          <p:cNvPr id="8199" name="AutoShape 4"/>
          <p:cNvSpPr>
            <a:spLocks noChangeArrowheads="1"/>
          </p:cNvSpPr>
          <p:nvPr/>
        </p:nvSpPr>
        <p:spPr bwMode="auto">
          <a:xfrm>
            <a:off x="2133600" y="1981200"/>
            <a:ext cx="4724400" cy="25908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lvl1pPr marL="53975" indent="-539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tLang="en-US" sz="1600" b="1" u="sng" dirty="0">
                <a:solidFill>
                  <a:srgbClr val="006600"/>
                </a:solidFill>
                <a:latin typeface="Tahoma" pitchFamily="34" charset="0"/>
              </a:rPr>
              <a:t>NASSER </a:t>
            </a:r>
            <a:r>
              <a:rPr lang="en-US" altLang="en-US" sz="1600" b="1" u="sng" dirty="0" smtClean="0">
                <a:solidFill>
                  <a:srgbClr val="006600"/>
                </a:solidFill>
                <a:latin typeface="Tahoma" pitchFamily="34" charset="0"/>
              </a:rPr>
              <a:t>SPORTS </a:t>
            </a:r>
            <a:r>
              <a:rPr lang="en-US" altLang="en-US" sz="1600" b="1" u="sng" dirty="0">
                <a:solidFill>
                  <a:srgbClr val="006600"/>
                </a:solidFill>
                <a:latin typeface="Tahoma" pitchFamily="34" charset="0"/>
              </a:rPr>
              <a:t>CENTER</a:t>
            </a:r>
          </a:p>
          <a:p>
            <a:pPr algn="l" rtl="0" eaLnBrk="1" hangingPunct="1"/>
            <a:endParaRPr lang="en-US" altLang="en-US" sz="1100" u="sng" dirty="0">
              <a:solidFill>
                <a:srgbClr val="006600"/>
              </a:solidFill>
              <a:latin typeface="Tahoma" pitchFamily="34" charset="0"/>
            </a:endParaRPr>
          </a:p>
          <a:p>
            <a:pPr algn="l" rtl="0" eaLnBrk="1" hangingPunct="1">
              <a:buFontTx/>
              <a:buChar char="-"/>
            </a:pPr>
            <a:r>
              <a:rPr lang="en-US" altLang="en-US" sz="1100" dirty="0">
                <a:solidFill>
                  <a:srgbClr val="006600"/>
                </a:solidFill>
                <a:latin typeface="Tahoma" pitchFamily="34" charset="0"/>
              </a:rPr>
              <a:t> </a:t>
            </a:r>
            <a:r>
              <a:rPr lang="en-US" altLang="en-US" sz="1100" dirty="0" smtClean="0">
                <a:solidFill>
                  <a:srgbClr val="006600"/>
                </a:solidFill>
                <a:latin typeface="Tahoma" pitchFamily="34" charset="0"/>
              </a:rPr>
              <a:t>No play are for Kids</a:t>
            </a:r>
          </a:p>
          <a:p>
            <a:pPr algn="l" rtl="0" eaLnBrk="1" hangingPunct="1">
              <a:buFontTx/>
              <a:buChar char="-"/>
            </a:pPr>
            <a:r>
              <a:rPr lang="en-US" altLang="en-US" sz="1100" dirty="0" smtClean="0">
                <a:solidFill>
                  <a:srgbClr val="006600"/>
                </a:solidFill>
                <a:latin typeface="Tahoma" pitchFamily="34" charset="0"/>
              </a:rPr>
              <a:t> Not </a:t>
            </a:r>
            <a:r>
              <a:rPr lang="en-US" altLang="en-US" sz="1100" dirty="0" smtClean="0">
                <a:solidFill>
                  <a:srgbClr val="006600"/>
                </a:solidFill>
                <a:latin typeface="Tahoma" pitchFamily="34" charset="0"/>
              </a:rPr>
              <a:t>modern/Trendy</a:t>
            </a:r>
            <a:endParaRPr lang="en-US" altLang="en-US" sz="1100" dirty="0" smtClean="0">
              <a:solidFill>
                <a:srgbClr val="006600"/>
              </a:solidFill>
              <a:latin typeface="Tahoma" pitchFamily="34" charset="0"/>
            </a:endParaRPr>
          </a:p>
          <a:p>
            <a:pPr algn="l" rtl="0" eaLnBrk="1" hangingPunct="1">
              <a:buFontTx/>
              <a:buChar char="-"/>
            </a:pPr>
            <a:r>
              <a:rPr lang="en-US" altLang="en-US" sz="1100" dirty="0">
                <a:solidFill>
                  <a:srgbClr val="006600"/>
                </a:solidFill>
                <a:latin typeface="Tahoma" pitchFamily="34" charset="0"/>
              </a:rPr>
              <a:t> </a:t>
            </a:r>
            <a:r>
              <a:rPr lang="en-US" altLang="en-US" sz="1100" dirty="0" smtClean="0">
                <a:solidFill>
                  <a:srgbClr val="006600"/>
                </a:solidFill>
                <a:latin typeface="Tahoma" pitchFamily="34" charset="0"/>
              </a:rPr>
              <a:t>Not family atmosphere</a:t>
            </a:r>
          </a:p>
          <a:p>
            <a:pPr algn="l" rtl="0" eaLnBrk="1" hangingPunct="1">
              <a:buFontTx/>
              <a:buChar char="-"/>
            </a:pPr>
            <a:r>
              <a:rPr lang="en-US" altLang="en-US" sz="1100" dirty="0">
                <a:solidFill>
                  <a:srgbClr val="006600"/>
                </a:solidFill>
                <a:latin typeface="Tahoma" pitchFamily="34" charset="0"/>
              </a:rPr>
              <a:t> </a:t>
            </a:r>
            <a:r>
              <a:rPr lang="en-US" altLang="en-US" sz="1100" dirty="0" smtClean="0">
                <a:solidFill>
                  <a:srgbClr val="006600"/>
                </a:solidFill>
                <a:latin typeface="Tahoma" pitchFamily="34" charset="0"/>
              </a:rPr>
              <a:t>Quality</a:t>
            </a:r>
          </a:p>
          <a:p>
            <a:pPr algn="l" rtl="0" eaLnBrk="1" hangingPunct="1">
              <a:buFontTx/>
              <a:buChar char="-"/>
            </a:pPr>
            <a:endParaRPr lang="en-US" altLang="en-US" sz="1100" dirty="0" smtClean="0">
              <a:solidFill>
                <a:srgbClr val="006600"/>
              </a:solidFill>
              <a:latin typeface="Tahoma" pitchFamily="34" charset="0"/>
            </a:endParaRPr>
          </a:p>
          <a:p>
            <a:pPr algn="l" rtl="0" eaLnBrk="1" hangingPunct="1">
              <a:buFontTx/>
              <a:buChar char="-"/>
            </a:pPr>
            <a:endParaRPr lang="en-US" altLang="en-US" sz="1100" dirty="0">
              <a:solidFill>
                <a:srgbClr val="006600"/>
              </a:solidFill>
              <a:latin typeface="Tahoma" pitchFamily="34" charset="0"/>
            </a:endParaRPr>
          </a:p>
        </p:txBody>
      </p:sp>
    </p:spTree>
    <p:extLst>
      <p:ext uri="{BB962C8B-B14F-4D97-AF65-F5344CB8AC3E}">
        <p14:creationId xmlns="" xmlns:p14="http://schemas.microsoft.com/office/powerpoint/2010/main" val="2156196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BA33941-609D-495C-9701-7F9ED25D8032}" type="slidenum">
              <a:rPr lang="en-GB" smtClean="0"/>
              <a:pPr/>
              <a:t>44</a:t>
            </a:fld>
            <a:endParaRPr lang="en-GB"/>
          </a:p>
        </p:txBody>
      </p:sp>
      <p:sp>
        <p:nvSpPr>
          <p:cNvPr id="3" name="Slide Number Placeholder 1"/>
          <p:cNvSpPr txBox="1">
            <a:spLocks/>
          </p:cNvSpPr>
          <p:nvPr/>
        </p:nvSpPr>
        <p:spPr>
          <a:xfrm>
            <a:off x="7010400" y="6629400"/>
            <a:ext cx="2133600" cy="3048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r" defTabSz="914400" rtl="0" eaLnBrk="0" latinLnBrk="0" hangingPunct="0">
              <a:defRPr sz="1200" kern="1200">
                <a:solidFill>
                  <a:schemeClr val="tx1"/>
                </a:solidFill>
                <a:latin typeface="Arial" charset="0"/>
                <a:ea typeface="+mn-ea"/>
                <a:cs typeface="Arial" charset="0"/>
              </a:defRPr>
            </a:lvl1pPr>
            <a:lvl2pPr marL="742950" indent="-285750" algn="l" defTabSz="914400" rtl="0" eaLnBrk="0" latinLnBrk="0" hangingPunct="0">
              <a:defRPr sz="1800" kern="1200">
                <a:solidFill>
                  <a:schemeClr val="tx1"/>
                </a:solidFill>
                <a:latin typeface="Arial" charset="0"/>
                <a:ea typeface="+mn-ea"/>
                <a:cs typeface="Arial" charset="0"/>
              </a:defRPr>
            </a:lvl2pPr>
            <a:lvl3pPr marL="1143000" indent="-228600" algn="l" defTabSz="914400" rtl="0" eaLnBrk="0" latinLnBrk="0" hangingPunct="0">
              <a:defRPr sz="1800" kern="1200">
                <a:solidFill>
                  <a:schemeClr val="tx1"/>
                </a:solidFill>
                <a:latin typeface="Arial" charset="0"/>
                <a:ea typeface="+mn-ea"/>
                <a:cs typeface="Arial" charset="0"/>
              </a:defRPr>
            </a:lvl3pPr>
            <a:lvl4pPr marL="1600200" indent="-228600" algn="l" defTabSz="914400" rtl="0" eaLnBrk="0" latinLnBrk="0" hangingPunct="0">
              <a:defRPr sz="1800" kern="1200">
                <a:solidFill>
                  <a:schemeClr val="tx1"/>
                </a:solidFill>
                <a:latin typeface="Arial" charset="0"/>
                <a:ea typeface="+mn-ea"/>
                <a:cs typeface="Arial" charset="0"/>
              </a:defRPr>
            </a:lvl4pPr>
            <a:lvl5pPr marL="2057400" indent="-228600" algn="l" defTabSz="914400" rtl="0" eaLnBrk="0" latinLnBrk="0" hangingPunct="0">
              <a:defRPr sz="1800" kern="1200">
                <a:solidFill>
                  <a:schemeClr val="tx1"/>
                </a:solidFill>
                <a:latin typeface="Arial" charset="0"/>
                <a:ea typeface="+mn-ea"/>
                <a:cs typeface="Arial" charset="0"/>
              </a:defRPr>
            </a:lvl5pPr>
            <a:lvl6pPr marL="25146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6pPr>
            <a:lvl7pPr marL="29718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7pPr>
            <a:lvl8pPr marL="34290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8pPr>
            <a:lvl9pPr marL="38862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9pPr>
          </a:lstStyle>
          <a:p>
            <a:pPr eaLnBrk="1" hangingPunct="1"/>
            <a:fld id="{0DFE4F02-A902-48FE-89F6-314E3FFD1FAF}" type="slidenum">
              <a:rPr lang="en-GB" altLang="en-US" sz="1000" smtClean="0">
                <a:solidFill>
                  <a:schemeClr val="bg1"/>
                </a:solidFill>
              </a:rPr>
              <a:pPr eaLnBrk="1" hangingPunct="1"/>
              <a:t>44</a:t>
            </a:fld>
            <a:endParaRPr lang="en-GB" altLang="en-US" sz="1000" dirty="0" smtClean="0">
              <a:solidFill>
                <a:schemeClr val="bg1"/>
              </a:solidFill>
            </a:endParaRPr>
          </a:p>
        </p:txBody>
      </p:sp>
      <p:sp>
        <p:nvSpPr>
          <p:cNvPr id="4" name="Rectangle 4"/>
          <p:cNvSpPr>
            <a:spLocks noChangeArrowheads="1"/>
          </p:cNvSpPr>
          <p:nvPr/>
        </p:nvSpPr>
        <p:spPr bwMode="auto">
          <a:xfrm>
            <a:off x="381000" y="1447800"/>
            <a:ext cx="8229600"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457200" indent="-4572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0" eaLnBrk="1" hangingPunct="1"/>
            <a:r>
              <a:rPr lang="en-US" altLang="en-US" sz="200" dirty="0">
                <a:solidFill>
                  <a:srgbClr val="CC0000"/>
                </a:solidFill>
                <a:latin typeface="Bookman Old Style" pitchFamily="18" charset="0"/>
              </a:rPr>
              <a:t>       </a:t>
            </a:r>
          </a:p>
          <a:p>
            <a:pPr algn="just" rtl="0" eaLnBrk="1" hangingPunct="1">
              <a:buClr>
                <a:srgbClr val="800000"/>
              </a:buClr>
              <a:buFont typeface="Wingdings" pitchFamily="2" charset="2"/>
              <a:buChar char="v"/>
            </a:pPr>
            <a:r>
              <a:rPr lang="en-US" altLang="en-US" sz="1600" dirty="0" smtClean="0">
                <a:latin typeface="Book Antiqua" pitchFamily="18" charset="0"/>
              </a:rPr>
              <a:t>Further, the various Influencing factors were analyzed in relation to the perception of Nasser Sports Center in order to determine where Nasser Sports Center stands with regard to respondents Expectations, identifying the gaps that exits.</a:t>
            </a:r>
          </a:p>
          <a:p>
            <a:pPr algn="just" rtl="0" eaLnBrk="1" hangingPunct="1">
              <a:buClr>
                <a:srgbClr val="800000"/>
              </a:buClr>
              <a:buFont typeface="Wingdings" pitchFamily="2" charset="2"/>
              <a:buChar char="v"/>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smtClean="0">
                <a:latin typeface="Book Antiqua" pitchFamily="18" charset="0"/>
              </a:rPr>
              <a:t>It is noticed that the gap between “Important Factors or Expectations” vs. Nasser Sports Center’s perceived level varies for the different attributes. It is interesting to note that gap in Expectations Vs Perception for “Advertising” is very narrow, thus implying that  Nasser Sports advertising is much to the customers expectations. </a:t>
            </a:r>
          </a:p>
          <a:p>
            <a:pPr algn="just" rtl="0" eaLnBrk="1" hangingPunct="1">
              <a:buClr>
                <a:srgbClr val="800000"/>
              </a:buClr>
              <a:buFont typeface="Wingdings" pitchFamily="2" charset="2"/>
              <a:buChar char="v"/>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smtClean="0">
                <a:latin typeface="Book Antiqua" pitchFamily="18" charset="0"/>
              </a:rPr>
              <a:t>Nevertheless Nasser Sports has to work on improving those attributes where the gap is substantial and to act upon them immediately, taking each one on priority, thereby slowly meeting the customers’ expectations.</a:t>
            </a:r>
          </a:p>
          <a:p>
            <a:pPr algn="just" rtl="0" eaLnBrk="1" hangingPunct="1">
              <a:buClr>
                <a:srgbClr val="800000"/>
              </a:buClr>
              <a:buFont typeface="Wingdings" pitchFamily="2" charset="2"/>
              <a:buChar char="v"/>
            </a:pPr>
            <a:endParaRPr lang="en-US" altLang="en-US" sz="1600" dirty="0">
              <a:latin typeface="Book Antiqua" pitchFamily="18" charset="0"/>
            </a:endParaRPr>
          </a:p>
        </p:txBody>
      </p:sp>
      <p:sp>
        <p:nvSpPr>
          <p:cNvPr id="5" name="Rectangle 5"/>
          <p:cNvSpPr>
            <a:spLocks noChangeArrowheads="1"/>
          </p:cNvSpPr>
          <p:nvPr/>
        </p:nvSpPr>
        <p:spPr bwMode="auto">
          <a:xfrm>
            <a:off x="381000" y="533400"/>
            <a:ext cx="853440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tLang="en-US" b="1" u="sng" dirty="0" smtClean="0">
                <a:solidFill>
                  <a:srgbClr val="800000"/>
                </a:solidFill>
                <a:latin typeface="Verdana" pitchFamily="34" charset="0"/>
              </a:rPr>
              <a:t>Overall Performance</a:t>
            </a:r>
            <a:endParaRPr lang="en-US" altLang="en-US" b="1" u="sng" dirty="0">
              <a:solidFill>
                <a:srgbClr val="800000"/>
              </a:solidFill>
              <a:latin typeface="Verdana" pitchFamily="34" charset="0"/>
            </a:endParaRPr>
          </a:p>
          <a:p>
            <a:pPr algn="l" rtl="0" eaLnBrk="1" hangingPunct="1"/>
            <a:endParaRPr lang="en-US" altLang="en-US" sz="1000" b="1" dirty="0">
              <a:solidFill>
                <a:srgbClr val="800000"/>
              </a:solidFill>
              <a:latin typeface="Verdana" pitchFamily="34" charset="0"/>
            </a:endParaRPr>
          </a:p>
          <a:p>
            <a:pPr algn="l" rtl="0" eaLnBrk="1" hangingPunct="1"/>
            <a:r>
              <a:rPr lang="en-US" altLang="en-US" sz="1600" b="1" dirty="0" smtClean="0">
                <a:latin typeface="Verdana" pitchFamily="34" charset="0"/>
              </a:rPr>
              <a:t>Influencing Factors vs. Perception of Nasser Sports Center</a:t>
            </a:r>
            <a:endParaRPr lang="en-US" altLang="en-US" sz="1600" b="1" dirty="0">
              <a:latin typeface="Verdana" pitchFamily="34" charset="0"/>
            </a:endParaRPr>
          </a:p>
        </p:txBody>
      </p:sp>
    </p:spTree>
    <p:extLst>
      <p:ext uri="{BB962C8B-B14F-4D97-AF65-F5344CB8AC3E}">
        <p14:creationId xmlns="" xmlns:p14="http://schemas.microsoft.com/office/powerpoint/2010/main" val="3935488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45</a:t>
            </a:fld>
            <a:endParaRPr lang="en-GB" dirty="0">
              <a:solidFill>
                <a:schemeClr val="bg1"/>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890842630"/>
              </p:ext>
            </p:extLst>
          </p:nvPr>
        </p:nvGraphicFramePr>
        <p:xfrm>
          <a:off x="128588" y="1192212"/>
          <a:ext cx="8847137" cy="5208588"/>
        </p:xfrm>
        <a:graphic>
          <a:graphicData uri="http://schemas.openxmlformats.org/presentationml/2006/ole">
            <p:oleObj spid="_x0000_s163897" name="Chart" r:id="rId3" imgW="8810600" imgH="5181645" progId="MSGraph.Chart.8">
              <p:embed followColorScheme="full"/>
            </p:oleObj>
          </a:graphicData>
        </a:graphic>
      </p:graphicFrame>
      <p:sp>
        <p:nvSpPr>
          <p:cNvPr id="5" name="AutoShape 10"/>
          <p:cNvSpPr>
            <a:spLocks noChangeArrowheads="1"/>
          </p:cNvSpPr>
          <p:nvPr/>
        </p:nvSpPr>
        <p:spPr bwMode="gray">
          <a:xfrm>
            <a:off x="1905000" y="76200"/>
            <a:ext cx="5486400" cy="457200"/>
          </a:xfrm>
          <a:prstGeom prst="roundRect">
            <a:avLst>
              <a:gd name="adj" fmla="val 49106"/>
            </a:avLst>
          </a:prstGeom>
          <a:solidFill>
            <a:srgbClr val="800000"/>
          </a:solidFill>
          <a:ln w="28575">
            <a:solidFill>
              <a:schemeClr val="bg1"/>
            </a:solidFill>
            <a:round/>
            <a:headEnd/>
            <a:tailEnd/>
          </a:ln>
          <a:effectLst>
            <a:outerShdw dist="107763" dir="2700000" algn="ctr" rotWithShape="0">
              <a:schemeClr val="bg2">
                <a:alpha val="50000"/>
              </a:schemeClr>
            </a:outerShdw>
          </a:effectLst>
        </p:spPr>
        <p:txBody>
          <a:bodyPr wrap="none" anchor="ctr"/>
          <a:lstStyle/>
          <a:p>
            <a:pPr algn="ctr" eaLnBrk="1" hangingPunct="1">
              <a:spcBef>
                <a:spcPct val="10000"/>
              </a:spcBef>
              <a:buClrTx/>
              <a:buFontTx/>
              <a:buNone/>
              <a:defRPr/>
            </a:pPr>
            <a:r>
              <a:rPr lang="en-US" sz="2400" b="1">
                <a:solidFill>
                  <a:schemeClr val="bg1"/>
                </a:solidFill>
                <a:latin typeface="Andalus" pitchFamily="2" charset="-78"/>
                <a:cs typeface="Andalus" pitchFamily="2" charset="-78"/>
              </a:rPr>
              <a:t>Overall Performance by Factor </a:t>
            </a:r>
          </a:p>
        </p:txBody>
      </p:sp>
      <p:sp>
        <p:nvSpPr>
          <p:cNvPr id="6" name="TextBox 26"/>
          <p:cNvSpPr txBox="1">
            <a:spLocks noChangeArrowheads="1"/>
          </p:cNvSpPr>
          <p:nvPr/>
        </p:nvSpPr>
        <p:spPr bwMode="auto">
          <a:xfrm>
            <a:off x="158750" y="990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Rectangle 6"/>
          <p:cNvSpPr>
            <a:spLocks noChangeArrowheads="1"/>
          </p:cNvSpPr>
          <p:nvPr/>
        </p:nvSpPr>
        <p:spPr bwMode="auto">
          <a:xfrm>
            <a:off x="381000" y="685800"/>
            <a:ext cx="8534400" cy="342900"/>
          </a:xfrm>
          <a:prstGeom prst="rect">
            <a:avLst/>
          </a:prstGeom>
          <a:noFill/>
          <a:ln w="9525">
            <a:noFill/>
            <a:miter lim="800000"/>
            <a:headEnd/>
            <a:tailEnd/>
          </a:ln>
          <a:effectLst/>
        </p:spPr>
        <p:txBody>
          <a:bodyPr anchor="ctr"/>
          <a:lstStyle/>
          <a:p>
            <a:pPr algn="ctr">
              <a:defRPr/>
            </a:pPr>
            <a:r>
              <a:rPr lang="en-US" sz="1600" b="1" dirty="0" smtClean="0">
                <a:solidFill>
                  <a:srgbClr val="800000"/>
                </a:solidFill>
                <a:latin typeface="Verdana" pitchFamily="34" charset="0"/>
                <a:cs typeface="Arial" charset="0"/>
              </a:rPr>
              <a:t>“Influencing Factors vs. Perception of Nasser Sports Center”</a:t>
            </a:r>
            <a:endParaRPr lang="en-US" sz="1600" b="1" dirty="0">
              <a:solidFill>
                <a:srgbClr val="800000"/>
              </a:solidFill>
              <a:latin typeface="Verdana" pitchFamily="34" charset="0"/>
              <a:cs typeface="Arial" charset="0"/>
            </a:endParaRPr>
          </a:p>
        </p:txBody>
      </p:sp>
    </p:spTree>
    <p:extLst>
      <p:ext uri="{BB962C8B-B14F-4D97-AF65-F5344CB8AC3E}">
        <p14:creationId xmlns="" xmlns:p14="http://schemas.microsoft.com/office/powerpoint/2010/main" val="2546902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46</a:t>
            </a:fld>
            <a:endParaRPr lang="en-GB" dirty="0">
              <a:solidFill>
                <a:schemeClr val="bg1"/>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982892148"/>
              </p:ext>
            </p:extLst>
          </p:nvPr>
        </p:nvGraphicFramePr>
        <p:xfrm>
          <a:off x="0" y="1113631"/>
          <a:ext cx="8813800" cy="5181600"/>
        </p:xfrm>
        <a:graphic>
          <a:graphicData uri="http://schemas.openxmlformats.org/presentationml/2006/ole">
            <p:oleObj spid="_x0000_s164921" name="Chart" r:id="rId3" imgW="8810600" imgH="5181645" progId="MSGraph.Chart.8">
              <p:embed followColorScheme="full"/>
            </p:oleObj>
          </a:graphicData>
        </a:graphic>
      </p:graphicFrame>
      <p:sp>
        <p:nvSpPr>
          <p:cNvPr id="5" name="AutoShape 10"/>
          <p:cNvSpPr>
            <a:spLocks noChangeArrowheads="1"/>
          </p:cNvSpPr>
          <p:nvPr/>
        </p:nvSpPr>
        <p:spPr bwMode="gray">
          <a:xfrm>
            <a:off x="1905000" y="76200"/>
            <a:ext cx="5486400" cy="457200"/>
          </a:xfrm>
          <a:prstGeom prst="roundRect">
            <a:avLst>
              <a:gd name="adj" fmla="val 49106"/>
            </a:avLst>
          </a:prstGeom>
          <a:solidFill>
            <a:srgbClr val="800000"/>
          </a:solidFill>
          <a:ln w="28575">
            <a:solidFill>
              <a:schemeClr val="bg1"/>
            </a:solidFill>
            <a:round/>
            <a:headEnd/>
            <a:tailEnd/>
          </a:ln>
          <a:effectLst>
            <a:outerShdw dist="107763" dir="2700000" algn="ctr" rotWithShape="0">
              <a:schemeClr val="bg2">
                <a:alpha val="50000"/>
              </a:schemeClr>
            </a:outerShdw>
          </a:effectLst>
        </p:spPr>
        <p:txBody>
          <a:bodyPr wrap="none" anchor="ctr"/>
          <a:lstStyle/>
          <a:p>
            <a:pPr algn="ctr" eaLnBrk="1" hangingPunct="1">
              <a:spcBef>
                <a:spcPct val="10000"/>
              </a:spcBef>
              <a:buClrTx/>
              <a:buFontTx/>
              <a:buNone/>
              <a:defRPr/>
            </a:pPr>
            <a:r>
              <a:rPr lang="en-US" sz="2400" b="1">
                <a:solidFill>
                  <a:schemeClr val="bg1"/>
                </a:solidFill>
                <a:latin typeface="Andalus" pitchFamily="2" charset="-78"/>
                <a:cs typeface="Andalus" pitchFamily="2" charset="-78"/>
              </a:rPr>
              <a:t>Overall Performance by Factor </a:t>
            </a:r>
          </a:p>
        </p:txBody>
      </p:sp>
      <p:sp>
        <p:nvSpPr>
          <p:cNvPr id="6" name="TextBox 26"/>
          <p:cNvSpPr txBox="1">
            <a:spLocks noChangeArrowheads="1"/>
          </p:cNvSpPr>
          <p:nvPr/>
        </p:nvSpPr>
        <p:spPr bwMode="auto">
          <a:xfrm>
            <a:off x="30163" y="990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Rectangle 6"/>
          <p:cNvSpPr>
            <a:spLocks noChangeArrowheads="1"/>
          </p:cNvSpPr>
          <p:nvPr/>
        </p:nvSpPr>
        <p:spPr bwMode="auto">
          <a:xfrm>
            <a:off x="381000" y="685800"/>
            <a:ext cx="8534400" cy="342900"/>
          </a:xfrm>
          <a:prstGeom prst="rect">
            <a:avLst/>
          </a:prstGeom>
          <a:noFill/>
          <a:ln w="9525">
            <a:noFill/>
            <a:miter lim="800000"/>
            <a:headEnd/>
            <a:tailEnd/>
          </a:ln>
          <a:effectLst/>
        </p:spPr>
        <p:txBody>
          <a:bodyPr anchor="ctr"/>
          <a:lstStyle/>
          <a:p>
            <a:pPr algn="ctr">
              <a:defRPr/>
            </a:pPr>
            <a:r>
              <a:rPr lang="en-US" sz="1600" b="1" dirty="0" smtClean="0">
                <a:solidFill>
                  <a:srgbClr val="800000"/>
                </a:solidFill>
                <a:latin typeface="Verdana" pitchFamily="34" charset="0"/>
                <a:cs typeface="Arial" charset="0"/>
              </a:rPr>
              <a:t>“Influencing Factors vs. Perception of Nasser Sports Center”</a:t>
            </a:r>
            <a:endParaRPr lang="en-US" sz="1600" b="1" dirty="0">
              <a:solidFill>
                <a:srgbClr val="800000"/>
              </a:solidFill>
              <a:latin typeface="Verdana" pitchFamily="34" charset="0"/>
              <a:cs typeface="Arial" charset="0"/>
            </a:endParaRPr>
          </a:p>
        </p:txBody>
      </p:sp>
    </p:spTree>
    <p:extLst>
      <p:ext uri="{BB962C8B-B14F-4D97-AF65-F5344CB8AC3E}">
        <p14:creationId xmlns="" xmlns:p14="http://schemas.microsoft.com/office/powerpoint/2010/main" val="20195157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47</a:t>
            </a:fld>
            <a:endParaRPr lang="en-GB" dirty="0">
              <a:solidFill>
                <a:schemeClr val="bg1"/>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890842630"/>
              </p:ext>
            </p:extLst>
          </p:nvPr>
        </p:nvGraphicFramePr>
        <p:xfrm>
          <a:off x="128588" y="1268412"/>
          <a:ext cx="8847137" cy="5208588"/>
        </p:xfrm>
        <a:graphic>
          <a:graphicData uri="http://schemas.openxmlformats.org/presentationml/2006/ole">
            <p:oleObj spid="_x0000_s217090" name="Chart" r:id="rId3" imgW="8810600" imgH="5181645" progId="MSGraph.Chart.8">
              <p:embed followColorScheme="full"/>
            </p:oleObj>
          </a:graphicData>
        </a:graphic>
      </p:graphicFrame>
      <p:sp>
        <p:nvSpPr>
          <p:cNvPr id="5" name="AutoShape 10"/>
          <p:cNvSpPr>
            <a:spLocks noChangeArrowheads="1"/>
          </p:cNvSpPr>
          <p:nvPr/>
        </p:nvSpPr>
        <p:spPr bwMode="gray">
          <a:xfrm>
            <a:off x="1524000" y="76200"/>
            <a:ext cx="6400800" cy="457200"/>
          </a:xfrm>
          <a:prstGeom prst="roundRect">
            <a:avLst>
              <a:gd name="adj" fmla="val 49106"/>
            </a:avLst>
          </a:prstGeom>
          <a:solidFill>
            <a:srgbClr val="800000"/>
          </a:solidFill>
          <a:ln w="28575">
            <a:solidFill>
              <a:schemeClr val="bg1"/>
            </a:solidFill>
            <a:round/>
            <a:headEnd/>
            <a:tailEnd/>
          </a:ln>
          <a:effectLst>
            <a:outerShdw dist="107763" dir="2700000" algn="ctr" rotWithShape="0">
              <a:schemeClr val="bg2">
                <a:alpha val="50000"/>
              </a:schemeClr>
            </a:outerShdw>
          </a:effectLst>
        </p:spPr>
        <p:txBody>
          <a:bodyPr wrap="none" anchor="ctr"/>
          <a:lstStyle/>
          <a:p>
            <a:pPr algn="ctr" eaLnBrk="1" hangingPunct="1">
              <a:spcBef>
                <a:spcPct val="10000"/>
              </a:spcBef>
              <a:buClrTx/>
              <a:buFontTx/>
              <a:buNone/>
              <a:defRPr/>
            </a:pPr>
            <a:r>
              <a:rPr lang="en-US" sz="2400" b="1" dirty="0">
                <a:solidFill>
                  <a:schemeClr val="bg1"/>
                </a:solidFill>
                <a:latin typeface="Andalus" pitchFamily="2" charset="-78"/>
                <a:cs typeface="Andalus" pitchFamily="2" charset="-78"/>
              </a:rPr>
              <a:t>Overall Performance by </a:t>
            </a:r>
            <a:r>
              <a:rPr lang="en-US" sz="2400" b="1" dirty="0" smtClean="0">
                <a:solidFill>
                  <a:schemeClr val="bg1"/>
                </a:solidFill>
                <a:latin typeface="Andalus" pitchFamily="2" charset="-78"/>
                <a:cs typeface="Andalus" pitchFamily="2" charset="-78"/>
              </a:rPr>
              <a:t>Factor- Wave 1 Vs Wave 2 </a:t>
            </a:r>
            <a:endParaRPr lang="en-US" sz="2400" b="1" dirty="0">
              <a:solidFill>
                <a:schemeClr val="bg1"/>
              </a:solidFill>
              <a:latin typeface="Andalus" pitchFamily="2" charset="-78"/>
              <a:cs typeface="Andalus" pitchFamily="2" charset="-78"/>
            </a:endParaRPr>
          </a:p>
        </p:txBody>
      </p:sp>
      <p:sp>
        <p:nvSpPr>
          <p:cNvPr id="6" name="TextBox 26"/>
          <p:cNvSpPr txBox="1">
            <a:spLocks noChangeArrowheads="1"/>
          </p:cNvSpPr>
          <p:nvPr/>
        </p:nvSpPr>
        <p:spPr bwMode="auto">
          <a:xfrm>
            <a:off x="158750" y="990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Rectangle 6"/>
          <p:cNvSpPr>
            <a:spLocks noChangeArrowheads="1"/>
          </p:cNvSpPr>
          <p:nvPr/>
        </p:nvSpPr>
        <p:spPr bwMode="auto">
          <a:xfrm>
            <a:off x="381000" y="685800"/>
            <a:ext cx="8534400" cy="342900"/>
          </a:xfrm>
          <a:prstGeom prst="rect">
            <a:avLst/>
          </a:prstGeom>
          <a:noFill/>
          <a:ln w="9525">
            <a:noFill/>
            <a:miter lim="800000"/>
            <a:headEnd/>
            <a:tailEnd/>
          </a:ln>
          <a:effectLst/>
        </p:spPr>
        <p:txBody>
          <a:bodyPr anchor="ctr"/>
          <a:lstStyle/>
          <a:p>
            <a:pPr algn="ctr">
              <a:defRPr/>
            </a:pPr>
            <a:r>
              <a:rPr lang="en-US" sz="1600" b="1" dirty="0" smtClean="0">
                <a:solidFill>
                  <a:srgbClr val="800000"/>
                </a:solidFill>
                <a:latin typeface="Verdana" pitchFamily="34" charset="0"/>
                <a:cs typeface="Arial" charset="0"/>
              </a:rPr>
              <a:t>“Influencing Factors vs. Perception of Nasser Sports Center”</a:t>
            </a:r>
            <a:endParaRPr lang="en-US" sz="1600" b="1" dirty="0">
              <a:solidFill>
                <a:srgbClr val="800000"/>
              </a:solidFill>
              <a:latin typeface="Verdana" pitchFamily="34" charset="0"/>
              <a:cs typeface="Arial" charset="0"/>
            </a:endParaRPr>
          </a:p>
        </p:txBody>
      </p:sp>
    </p:spTree>
    <p:extLst>
      <p:ext uri="{BB962C8B-B14F-4D97-AF65-F5344CB8AC3E}">
        <p14:creationId xmlns="" xmlns:p14="http://schemas.microsoft.com/office/powerpoint/2010/main" val="25469027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48</a:t>
            </a:fld>
            <a:endParaRPr lang="en-GB" dirty="0">
              <a:solidFill>
                <a:schemeClr val="bg1"/>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982892148"/>
              </p:ext>
            </p:extLst>
          </p:nvPr>
        </p:nvGraphicFramePr>
        <p:xfrm>
          <a:off x="0" y="1113631"/>
          <a:ext cx="8813800" cy="5181600"/>
        </p:xfrm>
        <a:graphic>
          <a:graphicData uri="http://schemas.openxmlformats.org/presentationml/2006/ole">
            <p:oleObj spid="_x0000_s218114" name="Chart" r:id="rId3" imgW="8810600" imgH="5181645" progId="MSGraph.Chart.8">
              <p:embed followColorScheme="full"/>
            </p:oleObj>
          </a:graphicData>
        </a:graphic>
      </p:graphicFrame>
      <p:sp>
        <p:nvSpPr>
          <p:cNvPr id="6" name="TextBox 26"/>
          <p:cNvSpPr txBox="1">
            <a:spLocks noChangeArrowheads="1"/>
          </p:cNvSpPr>
          <p:nvPr/>
        </p:nvSpPr>
        <p:spPr bwMode="auto">
          <a:xfrm>
            <a:off x="30163" y="990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Rectangle 6"/>
          <p:cNvSpPr>
            <a:spLocks noChangeArrowheads="1"/>
          </p:cNvSpPr>
          <p:nvPr/>
        </p:nvSpPr>
        <p:spPr bwMode="auto">
          <a:xfrm>
            <a:off x="381000" y="685800"/>
            <a:ext cx="8534400" cy="342900"/>
          </a:xfrm>
          <a:prstGeom prst="rect">
            <a:avLst/>
          </a:prstGeom>
          <a:noFill/>
          <a:ln w="9525">
            <a:noFill/>
            <a:miter lim="800000"/>
            <a:headEnd/>
            <a:tailEnd/>
          </a:ln>
          <a:effectLst/>
        </p:spPr>
        <p:txBody>
          <a:bodyPr anchor="ctr"/>
          <a:lstStyle/>
          <a:p>
            <a:pPr algn="ctr">
              <a:defRPr/>
            </a:pPr>
            <a:r>
              <a:rPr lang="en-US" sz="1600" b="1" dirty="0" smtClean="0">
                <a:solidFill>
                  <a:srgbClr val="800000"/>
                </a:solidFill>
                <a:latin typeface="Verdana" pitchFamily="34" charset="0"/>
                <a:cs typeface="Arial" charset="0"/>
              </a:rPr>
              <a:t>“Influencing Factors vs. Perception of Nasser Sports Center”</a:t>
            </a:r>
            <a:endParaRPr lang="en-US" sz="1600" b="1" dirty="0">
              <a:solidFill>
                <a:srgbClr val="800000"/>
              </a:solidFill>
              <a:latin typeface="Verdana" pitchFamily="34" charset="0"/>
              <a:cs typeface="Arial" charset="0"/>
            </a:endParaRPr>
          </a:p>
        </p:txBody>
      </p:sp>
      <p:sp>
        <p:nvSpPr>
          <p:cNvPr id="8" name="AutoShape 10"/>
          <p:cNvSpPr>
            <a:spLocks noChangeArrowheads="1"/>
          </p:cNvSpPr>
          <p:nvPr/>
        </p:nvSpPr>
        <p:spPr bwMode="gray">
          <a:xfrm>
            <a:off x="1371600" y="76200"/>
            <a:ext cx="6705600" cy="457200"/>
          </a:xfrm>
          <a:prstGeom prst="roundRect">
            <a:avLst>
              <a:gd name="adj" fmla="val 49106"/>
            </a:avLst>
          </a:prstGeom>
          <a:solidFill>
            <a:srgbClr val="800000"/>
          </a:solidFill>
          <a:ln w="28575">
            <a:solidFill>
              <a:schemeClr val="bg1"/>
            </a:solidFill>
            <a:round/>
            <a:headEnd/>
            <a:tailEnd/>
          </a:ln>
          <a:effectLst>
            <a:outerShdw dist="107763" dir="2700000" algn="ctr" rotWithShape="0">
              <a:schemeClr val="bg2">
                <a:alpha val="50000"/>
              </a:schemeClr>
            </a:outerShdw>
          </a:effectLst>
        </p:spPr>
        <p:txBody>
          <a:bodyPr wrap="none" anchor="ctr"/>
          <a:lstStyle/>
          <a:p>
            <a:pPr algn="ctr" eaLnBrk="1" hangingPunct="1">
              <a:spcBef>
                <a:spcPct val="10000"/>
              </a:spcBef>
              <a:buClrTx/>
              <a:buFontTx/>
              <a:buNone/>
              <a:defRPr/>
            </a:pPr>
            <a:r>
              <a:rPr lang="en-US" sz="2400" b="1" dirty="0">
                <a:solidFill>
                  <a:schemeClr val="bg1"/>
                </a:solidFill>
                <a:latin typeface="Andalus" pitchFamily="2" charset="-78"/>
                <a:cs typeface="Andalus" pitchFamily="2" charset="-78"/>
              </a:rPr>
              <a:t>Overall Performance by </a:t>
            </a:r>
            <a:r>
              <a:rPr lang="en-US" sz="2400" b="1" dirty="0" smtClean="0">
                <a:solidFill>
                  <a:schemeClr val="bg1"/>
                </a:solidFill>
                <a:latin typeface="Andalus" pitchFamily="2" charset="-78"/>
                <a:cs typeface="Andalus" pitchFamily="2" charset="-78"/>
              </a:rPr>
              <a:t>Factor- Wave 1 Vs Wave 2 </a:t>
            </a:r>
            <a:endParaRPr lang="en-US" sz="2400" b="1" dirty="0">
              <a:solidFill>
                <a:schemeClr val="bg1"/>
              </a:solidFill>
              <a:latin typeface="Andalus" pitchFamily="2" charset="-78"/>
              <a:cs typeface="Andalus" pitchFamily="2" charset="-78"/>
            </a:endParaRPr>
          </a:p>
        </p:txBody>
      </p:sp>
    </p:spTree>
    <p:extLst>
      <p:ext uri="{BB962C8B-B14F-4D97-AF65-F5344CB8AC3E}">
        <p14:creationId xmlns="" xmlns:p14="http://schemas.microsoft.com/office/powerpoint/2010/main" val="20195157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BA33941-609D-495C-9701-7F9ED25D8032}" type="slidenum">
              <a:rPr lang="en-GB" smtClean="0"/>
              <a:pPr/>
              <a:t>49</a:t>
            </a:fld>
            <a:endParaRPr lang="en-GB"/>
          </a:p>
        </p:txBody>
      </p:sp>
      <p:sp>
        <p:nvSpPr>
          <p:cNvPr id="3" name="Slide Number Placeholder 1"/>
          <p:cNvSpPr txBox="1">
            <a:spLocks/>
          </p:cNvSpPr>
          <p:nvPr/>
        </p:nvSpPr>
        <p:spPr>
          <a:xfrm>
            <a:off x="6553200" y="64928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A33941-609D-495C-9701-7F9ED25D8032}" type="slidenum">
              <a:rPr lang="en-GB" smtClean="0"/>
              <a:pPr/>
              <a:t>49</a:t>
            </a:fld>
            <a:endParaRPr lang="en-GB"/>
          </a:p>
        </p:txBody>
      </p:sp>
      <p:sp>
        <p:nvSpPr>
          <p:cNvPr id="4" name="Slide Number Placeholder 1"/>
          <p:cNvSpPr txBox="1">
            <a:spLocks/>
          </p:cNvSpPr>
          <p:nvPr/>
        </p:nvSpPr>
        <p:spPr>
          <a:xfrm>
            <a:off x="7010400" y="6629400"/>
            <a:ext cx="2133600" cy="3048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r" defTabSz="914400" rtl="0" eaLnBrk="0" latinLnBrk="0" hangingPunct="0">
              <a:defRPr sz="1200" kern="1200">
                <a:solidFill>
                  <a:schemeClr val="tx1"/>
                </a:solidFill>
                <a:latin typeface="Arial" charset="0"/>
                <a:ea typeface="+mn-ea"/>
                <a:cs typeface="Arial" charset="0"/>
              </a:defRPr>
            </a:lvl1pPr>
            <a:lvl2pPr marL="742950" indent="-285750" algn="l" defTabSz="914400" rtl="0" eaLnBrk="0" latinLnBrk="0" hangingPunct="0">
              <a:defRPr sz="1800" kern="1200">
                <a:solidFill>
                  <a:schemeClr val="tx1"/>
                </a:solidFill>
                <a:latin typeface="Arial" charset="0"/>
                <a:ea typeface="+mn-ea"/>
                <a:cs typeface="Arial" charset="0"/>
              </a:defRPr>
            </a:lvl2pPr>
            <a:lvl3pPr marL="1143000" indent="-228600" algn="l" defTabSz="914400" rtl="0" eaLnBrk="0" latinLnBrk="0" hangingPunct="0">
              <a:defRPr sz="1800" kern="1200">
                <a:solidFill>
                  <a:schemeClr val="tx1"/>
                </a:solidFill>
                <a:latin typeface="Arial" charset="0"/>
                <a:ea typeface="+mn-ea"/>
                <a:cs typeface="Arial" charset="0"/>
              </a:defRPr>
            </a:lvl3pPr>
            <a:lvl4pPr marL="1600200" indent="-228600" algn="l" defTabSz="914400" rtl="0" eaLnBrk="0" latinLnBrk="0" hangingPunct="0">
              <a:defRPr sz="1800" kern="1200">
                <a:solidFill>
                  <a:schemeClr val="tx1"/>
                </a:solidFill>
                <a:latin typeface="Arial" charset="0"/>
                <a:ea typeface="+mn-ea"/>
                <a:cs typeface="Arial" charset="0"/>
              </a:defRPr>
            </a:lvl4pPr>
            <a:lvl5pPr marL="2057400" indent="-228600" algn="l" defTabSz="914400" rtl="0" eaLnBrk="0" latinLnBrk="0" hangingPunct="0">
              <a:defRPr sz="1800" kern="1200">
                <a:solidFill>
                  <a:schemeClr val="tx1"/>
                </a:solidFill>
                <a:latin typeface="Arial" charset="0"/>
                <a:ea typeface="+mn-ea"/>
                <a:cs typeface="Arial" charset="0"/>
              </a:defRPr>
            </a:lvl5pPr>
            <a:lvl6pPr marL="25146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6pPr>
            <a:lvl7pPr marL="29718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7pPr>
            <a:lvl8pPr marL="34290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8pPr>
            <a:lvl9pPr marL="3886200" indent="-228600" algn="r" defTabSz="914400" rtl="1" eaLnBrk="0" fontAlgn="base" latinLnBrk="0" hangingPunct="0">
              <a:spcBef>
                <a:spcPct val="0"/>
              </a:spcBef>
              <a:spcAft>
                <a:spcPct val="0"/>
              </a:spcAft>
              <a:defRPr sz="1800" kern="1200">
                <a:solidFill>
                  <a:schemeClr val="tx1"/>
                </a:solidFill>
                <a:latin typeface="Arial" charset="0"/>
                <a:ea typeface="+mn-ea"/>
                <a:cs typeface="Arial" charset="0"/>
              </a:defRPr>
            </a:lvl9pPr>
          </a:lstStyle>
          <a:p>
            <a:pPr eaLnBrk="1" hangingPunct="1"/>
            <a:fld id="{0DFE4F02-A902-48FE-89F6-314E3FFD1FAF}" type="slidenum">
              <a:rPr lang="en-GB" altLang="en-US" sz="1000" smtClean="0">
                <a:solidFill>
                  <a:schemeClr val="bg1"/>
                </a:solidFill>
              </a:rPr>
              <a:pPr eaLnBrk="1" hangingPunct="1"/>
              <a:t>49</a:t>
            </a:fld>
            <a:endParaRPr lang="en-GB" altLang="en-US" sz="1000" dirty="0" smtClean="0">
              <a:solidFill>
                <a:schemeClr val="bg1"/>
              </a:solidFill>
            </a:endParaRPr>
          </a:p>
        </p:txBody>
      </p:sp>
      <p:sp>
        <p:nvSpPr>
          <p:cNvPr id="5" name="Rectangle 4"/>
          <p:cNvSpPr>
            <a:spLocks noChangeArrowheads="1"/>
          </p:cNvSpPr>
          <p:nvPr/>
        </p:nvSpPr>
        <p:spPr bwMode="auto">
          <a:xfrm>
            <a:off x="381000" y="1908463"/>
            <a:ext cx="82296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457200" indent="-4572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0" eaLnBrk="1" hangingPunct="1"/>
            <a:r>
              <a:rPr lang="en-US" altLang="en-US" sz="200" dirty="0">
                <a:solidFill>
                  <a:srgbClr val="CC0000"/>
                </a:solidFill>
                <a:latin typeface="Bookman Old Style" pitchFamily="18" charset="0"/>
              </a:rPr>
              <a:t>       </a:t>
            </a:r>
          </a:p>
          <a:p>
            <a:pPr algn="just" rtl="0" eaLnBrk="1" hangingPunct="1">
              <a:buClr>
                <a:srgbClr val="800000"/>
              </a:buClr>
              <a:buFont typeface="Wingdings" pitchFamily="2" charset="2"/>
              <a:buChar char="v"/>
            </a:pPr>
            <a:r>
              <a:rPr lang="en-US" altLang="en-US" sz="1600" dirty="0" smtClean="0">
                <a:latin typeface="Book Antiqua" pitchFamily="18" charset="0"/>
              </a:rPr>
              <a:t>Respondents were investigated on the Satisfaction levels of Fashion &amp; Footwear Stores they have visited. The results have been presented as a perceptual map in the ensuing slide.</a:t>
            </a:r>
          </a:p>
          <a:p>
            <a:pPr algn="just" rtl="0" eaLnBrk="1" hangingPunct="1">
              <a:buClr>
                <a:srgbClr val="800000"/>
              </a:buClr>
              <a:buFont typeface="Wingdings" pitchFamily="2" charset="2"/>
              <a:buChar char="v"/>
            </a:pPr>
            <a:endParaRPr lang="en-US" altLang="en-US" sz="1600" dirty="0">
              <a:latin typeface="Book Antiqua" pitchFamily="18" charset="0"/>
            </a:endParaRPr>
          </a:p>
          <a:p>
            <a:pPr algn="just" rtl="0" eaLnBrk="1" hangingPunct="1">
              <a:buClr>
                <a:srgbClr val="800000"/>
              </a:buClr>
              <a:buFont typeface="Wingdings" pitchFamily="2" charset="2"/>
              <a:buChar char="v"/>
            </a:pPr>
            <a:r>
              <a:rPr lang="en-US" altLang="en-US" sz="1600" dirty="0" smtClean="0">
                <a:latin typeface="Book Antiqua" pitchFamily="18" charset="0"/>
              </a:rPr>
              <a:t>It is noticed that for Nasser Sports Center the Satisfaction is more towards the following:</a:t>
            </a:r>
          </a:p>
          <a:p>
            <a:pPr marL="0" indent="0" algn="just" rtl="0" eaLnBrk="1" hangingPunct="1">
              <a:buClr>
                <a:srgbClr val="800000"/>
              </a:buClr>
            </a:pPr>
            <a:r>
              <a:rPr lang="en-US" altLang="en-US" sz="1600" dirty="0" smtClean="0">
                <a:latin typeface="Book Antiqua" pitchFamily="18" charset="0"/>
              </a:rPr>
              <a:t>         -   Availability of sizes</a:t>
            </a:r>
          </a:p>
          <a:p>
            <a:pPr marL="0" indent="0" algn="just" rtl="0" eaLnBrk="1" hangingPunct="1">
              <a:buClr>
                <a:srgbClr val="800000"/>
              </a:buClr>
            </a:pPr>
            <a:r>
              <a:rPr lang="en-US" altLang="en-US" sz="1600" dirty="0" smtClean="0">
                <a:latin typeface="Book Antiqua" pitchFamily="18" charset="0"/>
              </a:rPr>
              <a:t>         -   Cleanliness of premises</a:t>
            </a:r>
          </a:p>
          <a:p>
            <a:pPr marL="0" indent="0" algn="just" rtl="0" eaLnBrk="1" hangingPunct="1">
              <a:buClr>
                <a:srgbClr val="800000"/>
              </a:buClr>
            </a:pPr>
            <a:r>
              <a:rPr lang="en-US" altLang="en-US" sz="1600" dirty="0">
                <a:latin typeface="Book Antiqua" pitchFamily="18" charset="0"/>
              </a:rPr>
              <a:t> </a:t>
            </a:r>
            <a:r>
              <a:rPr lang="en-US" altLang="en-US" sz="1600" dirty="0" smtClean="0">
                <a:latin typeface="Book Antiqua" pitchFamily="18" charset="0"/>
              </a:rPr>
              <a:t>        -   Friendliness of staff</a:t>
            </a:r>
          </a:p>
          <a:p>
            <a:pPr marL="0" indent="0" algn="just" rtl="0" eaLnBrk="1" hangingPunct="1">
              <a:buClr>
                <a:srgbClr val="800000"/>
              </a:buClr>
            </a:pPr>
            <a:r>
              <a:rPr lang="en-US" altLang="en-US" sz="1600" dirty="0">
                <a:latin typeface="Book Antiqua" pitchFamily="18" charset="0"/>
              </a:rPr>
              <a:t> </a:t>
            </a:r>
            <a:r>
              <a:rPr lang="en-US" altLang="en-US" sz="1600" dirty="0" smtClean="0">
                <a:latin typeface="Book Antiqua" pitchFamily="18" charset="0"/>
              </a:rPr>
              <a:t>        -   Convenient location </a:t>
            </a:r>
          </a:p>
          <a:p>
            <a:pPr marL="0" indent="0" algn="just" rtl="0" eaLnBrk="1" hangingPunct="1">
              <a:buClr>
                <a:srgbClr val="800000"/>
              </a:buClr>
            </a:pPr>
            <a:r>
              <a:rPr lang="en-US" altLang="en-US" sz="1600" dirty="0">
                <a:latin typeface="Book Antiqua" pitchFamily="18" charset="0"/>
              </a:rPr>
              <a:t> </a:t>
            </a:r>
            <a:r>
              <a:rPr lang="en-US" altLang="en-US" sz="1600" dirty="0" smtClean="0">
                <a:latin typeface="Book Antiqua" pitchFamily="18" charset="0"/>
              </a:rPr>
              <a:t>        -   Advertising</a:t>
            </a:r>
          </a:p>
          <a:p>
            <a:pPr marL="0" indent="0" algn="just" rtl="0" eaLnBrk="1" hangingPunct="1">
              <a:buClr>
                <a:srgbClr val="800000"/>
              </a:buClr>
            </a:pPr>
            <a:endParaRPr lang="en-US" altLang="en-US" sz="1600" dirty="0" smtClean="0">
              <a:latin typeface="Book Antiqua" pitchFamily="18" charset="0"/>
            </a:endParaRPr>
          </a:p>
          <a:p>
            <a:pPr algn="just" rtl="0" eaLnBrk="1" hangingPunct="1">
              <a:buClr>
                <a:srgbClr val="800000"/>
              </a:buClr>
              <a:buFont typeface="Wingdings" pitchFamily="2" charset="2"/>
              <a:buChar char="v"/>
            </a:pPr>
            <a:endParaRPr lang="en-US" altLang="en-US" sz="1600" dirty="0">
              <a:latin typeface="Book Antiqua" pitchFamily="18" charset="0"/>
            </a:endParaRPr>
          </a:p>
        </p:txBody>
      </p:sp>
      <p:sp>
        <p:nvSpPr>
          <p:cNvPr id="7" name="Rectangle 9"/>
          <p:cNvSpPr>
            <a:spLocks noChangeArrowheads="1"/>
          </p:cNvSpPr>
          <p:nvPr/>
        </p:nvSpPr>
        <p:spPr bwMode="auto">
          <a:xfrm>
            <a:off x="2133600" y="304800"/>
            <a:ext cx="4800600" cy="685800"/>
          </a:xfrm>
          <a:prstGeom prst="rect">
            <a:avLst/>
          </a:prstGeom>
          <a:gradFill rotWithShape="1">
            <a:gsLst>
              <a:gs pos="0">
                <a:srgbClr val="003366">
                  <a:gamma/>
                  <a:shade val="46275"/>
                  <a:invGamma/>
                </a:srgbClr>
              </a:gs>
              <a:gs pos="50000">
                <a:srgbClr val="003366"/>
              </a:gs>
              <a:gs pos="100000">
                <a:srgbClr val="003366">
                  <a:gamma/>
                  <a:shade val="46275"/>
                  <a:invGamma/>
                </a:srgbClr>
              </a:gs>
            </a:gsLst>
            <a:lin ang="5400000" scaled="1"/>
          </a:gradFill>
          <a:ln w="9525">
            <a:noFill/>
            <a:miter lim="800000"/>
            <a:headEnd/>
            <a:tailEnd/>
          </a:ln>
          <a:effectLst/>
        </p:spPr>
        <p:txBody>
          <a:bodyPr anchor="ctr"/>
          <a:lstStyle>
            <a:lvl1pPr defTabSz="114300">
              <a:defRPr>
                <a:solidFill>
                  <a:schemeClr val="tx1"/>
                </a:solidFill>
                <a:latin typeface="Arial" charset="0"/>
                <a:cs typeface="Arial" charset="0"/>
              </a:defRPr>
            </a:lvl1pPr>
            <a:lvl2pPr marL="742950" indent="-285750" defTabSz="114300">
              <a:defRPr>
                <a:solidFill>
                  <a:schemeClr val="tx1"/>
                </a:solidFill>
                <a:latin typeface="Arial" charset="0"/>
                <a:cs typeface="Arial" charset="0"/>
              </a:defRPr>
            </a:lvl2pPr>
            <a:lvl3pPr marL="1143000" indent="-228600" defTabSz="114300">
              <a:defRPr>
                <a:solidFill>
                  <a:schemeClr val="tx1"/>
                </a:solidFill>
                <a:latin typeface="Arial" charset="0"/>
                <a:cs typeface="Arial" charset="0"/>
              </a:defRPr>
            </a:lvl3pPr>
            <a:lvl4pPr marL="1600200" indent="-228600" defTabSz="114300">
              <a:defRPr>
                <a:solidFill>
                  <a:schemeClr val="tx1"/>
                </a:solidFill>
                <a:latin typeface="Arial" charset="0"/>
                <a:cs typeface="Arial" charset="0"/>
              </a:defRPr>
            </a:lvl4pPr>
            <a:lvl5pPr marL="2057400" indent="-228600" defTabSz="114300">
              <a:defRPr>
                <a:solidFill>
                  <a:schemeClr val="tx1"/>
                </a:solidFill>
                <a:latin typeface="Arial" charset="0"/>
                <a:cs typeface="Arial" charset="0"/>
              </a:defRPr>
            </a:lvl5pPr>
            <a:lvl6pPr marL="2514600" indent="-228600" algn="r" defTabSz="114300" rtl="1" fontAlgn="base">
              <a:spcBef>
                <a:spcPct val="0"/>
              </a:spcBef>
              <a:spcAft>
                <a:spcPct val="0"/>
              </a:spcAft>
              <a:defRPr>
                <a:solidFill>
                  <a:schemeClr val="tx1"/>
                </a:solidFill>
                <a:latin typeface="Arial" charset="0"/>
                <a:cs typeface="Arial" charset="0"/>
              </a:defRPr>
            </a:lvl6pPr>
            <a:lvl7pPr marL="2971800" indent="-228600" algn="r" defTabSz="114300" rtl="1" fontAlgn="base">
              <a:spcBef>
                <a:spcPct val="0"/>
              </a:spcBef>
              <a:spcAft>
                <a:spcPct val="0"/>
              </a:spcAft>
              <a:defRPr>
                <a:solidFill>
                  <a:schemeClr val="tx1"/>
                </a:solidFill>
                <a:latin typeface="Arial" charset="0"/>
                <a:cs typeface="Arial" charset="0"/>
              </a:defRPr>
            </a:lvl7pPr>
            <a:lvl8pPr marL="3429000" indent="-228600" algn="r" defTabSz="114300" rtl="1" fontAlgn="base">
              <a:spcBef>
                <a:spcPct val="0"/>
              </a:spcBef>
              <a:spcAft>
                <a:spcPct val="0"/>
              </a:spcAft>
              <a:defRPr>
                <a:solidFill>
                  <a:schemeClr val="tx1"/>
                </a:solidFill>
                <a:latin typeface="Arial" charset="0"/>
                <a:cs typeface="Arial" charset="0"/>
              </a:defRPr>
            </a:lvl8pPr>
            <a:lvl9pPr marL="3886200" indent="-228600" algn="r" defTabSz="114300" rtl="1" fontAlgn="base">
              <a:spcBef>
                <a:spcPct val="0"/>
              </a:spcBef>
              <a:spcAft>
                <a:spcPct val="0"/>
              </a:spcAft>
              <a:defRPr>
                <a:solidFill>
                  <a:schemeClr val="tx1"/>
                </a:solidFill>
                <a:latin typeface="Arial" charset="0"/>
                <a:cs typeface="Arial" charset="0"/>
              </a:defRPr>
            </a:lvl9pPr>
          </a:lstStyle>
          <a:p>
            <a:pPr algn="ctr" rtl="0">
              <a:defRPr/>
            </a:pPr>
            <a:r>
              <a:rPr lang="en-US" altLang="en-US" b="1" dirty="0" smtClean="0">
                <a:solidFill>
                  <a:schemeClr val="bg1"/>
                </a:solidFill>
                <a:effectLst>
                  <a:outerShdw blurRad="38100" dist="38100" dir="2700000" algn="tl">
                    <a:srgbClr val="000000"/>
                  </a:outerShdw>
                </a:effectLst>
                <a:latin typeface="Verdana" pitchFamily="34" charset="0"/>
              </a:rPr>
              <a:t>MULTI-DIMENSIONAL MAPPING</a:t>
            </a:r>
            <a:br>
              <a:rPr lang="en-US" altLang="en-US" b="1" dirty="0" smtClean="0">
                <a:solidFill>
                  <a:schemeClr val="bg1"/>
                </a:solidFill>
                <a:effectLst>
                  <a:outerShdw blurRad="38100" dist="38100" dir="2700000" algn="tl">
                    <a:srgbClr val="000000"/>
                  </a:outerShdw>
                </a:effectLst>
                <a:latin typeface="Verdana" pitchFamily="34" charset="0"/>
              </a:rPr>
            </a:br>
            <a:r>
              <a:rPr lang="en-US" altLang="en-US" b="1" dirty="0" smtClean="0">
                <a:solidFill>
                  <a:schemeClr val="bg1"/>
                </a:solidFill>
                <a:effectLst>
                  <a:outerShdw blurRad="38100" dist="38100" dir="2700000" algn="tl">
                    <a:srgbClr val="000000"/>
                  </a:outerShdw>
                </a:effectLst>
                <a:latin typeface="Verdana" pitchFamily="34" charset="0"/>
              </a:rPr>
              <a:t>CORRESPONDENCE ANALYSIS </a:t>
            </a:r>
            <a:endParaRPr lang="en-US" altLang="en-US" b="1" dirty="0" smtClean="0">
              <a:solidFill>
                <a:schemeClr val="tx2"/>
              </a:solidFill>
              <a:effectLst>
                <a:outerShdw blurRad="38100" dist="38100" dir="2700000" algn="tl">
                  <a:srgbClr val="FFFFFF"/>
                </a:outerShdw>
              </a:effectLst>
              <a:latin typeface="Verdana" pitchFamily="34" charset="0"/>
            </a:endParaRPr>
          </a:p>
        </p:txBody>
      </p:sp>
      <p:sp>
        <p:nvSpPr>
          <p:cNvPr id="8" name="Rectangle 3"/>
          <p:cNvSpPr>
            <a:spLocks noChangeArrowheads="1"/>
          </p:cNvSpPr>
          <p:nvPr/>
        </p:nvSpPr>
        <p:spPr bwMode="auto">
          <a:xfrm>
            <a:off x="0" y="1066800"/>
            <a:ext cx="9144000" cy="692727"/>
          </a:xfrm>
          <a:prstGeom prst="rect">
            <a:avLst/>
          </a:prstGeom>
          <a:noFill/>
          <a:ln>
            <a:noFill/>
          </a:ln>
          <a:effectLst/>
          <a:extLst/>
        </p:spPr>
        <p:txBody>
          <a:bodyPr anchor="ctr"/>
          <a:lstStyle/>
          <a:p>
            <a:pPr algn="ctr" rtl="0">
              <a:lnSpc>
                <a:spcPct val="85000"/>
              </a:lnSpc>
              <a:defRPr/>
            </a:pPr>
            <a:r>
              <a:rPr lang="en-US" altLang="en-US" b="1" dirty="0" smtClean="0">
                <a:solidFill>
                  <a:srgbClr val="800000"/>
                </a:solidFill>
                <a:effectLst>
                  <a:outerShdw blurRad="38100" dist="38100" dir="2700000" algn="tl">
                    <a:srgbClr val="C0C0C0"/>
                  </a:outerShdw>
                </a:effectLst>
                <a:latin typeface="Verdana" pitchFamily="34" charset="0"/>
              </a:rPr>
              <a:t>Satisfaction of Fashion and Footwear stores</a:t>
            </a:r>
            <a:endParaRPr lang="en-US" altLang="en-US" b="1" dirty="0">
              <a:solidFill>
                <a:srgbClr val="800000"/>
              </a:solidFill>
              <a:effectLst>
                <a:outerShdw blurRad="38100" dist="38100" dir="2700000" algn="tl">
                  <a:srgbClr val="C0C0C0"/>
                </a:outerShdw>
              </a:effectLst>
              <a:latin typeface="Verdana" pitchFamily="34" charset="0"/>
            </a:endParaRPr>
          </a:p>
          <a:p>
            <a:pPr algn="ctr" rtl="0">
              <a:lnSpc>
                <a:spcPct val="85000"/>
              </a:lnSpc>
              <a:defRPr/>
            </a:pPr>
            <a:r>
              <a:rPr lang="en-US" altLang="en-US" b="1" dirty="0">
                <a:solidFill>
                  <a:srgbClr val="000066"/>
                </a:solidFill>
                <a:latin typeface="Verdana" pitchFamily="34" charset="0"/>
              </a:rPr>
              <a:t>(Based on Usage/Visit)</a:t>
            </a:r>
          </a:p>
        </p:txBody>
      </p:sp>
    </p:spTree>
    <p:extLst>
      <p:ext uri="{BB962C8B-B14F-4D97-AF65-F5344CB8AC3E}">
        <p14:creationId xmlns="" xmlns:p14="http://schemas.microsoft.com/office/powerpoint/2010/main" val="3217766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145232" y="2813"/>
            <a:ext cx="7315200" cy="523875"/>
          </a:xfrm>
          <a:prstGeom prst="rect">
            <a:avLst/>
          </a:prstGeom>
          <a:noFill/>
          <a:ln w="9525">
            <a:noFill/>
            <a:miter lim="800000"/>
            <a:headEnd/>
            <a:tailEnd/>
          </a:ln>
          <a:effectLst>
            <a:outerShdw dist="45791" dir="2021404" algn="ctr" rotWithShape="0">
              <a:schemeClr val="bg2"/>
            </a:outerShdw>
          </a:effectLst>
        </p:spPr>
        <p:txBody>
          <a:bodyPr>
            <a:spAutoFit/>
          </a:bodyPr>
          <a:lstStyle/>
          <a:p>
            <a:pPr>
              <a:defRPr/>
            </a:pPr>
            <a:r>
              <a:rPr lang="en-US" sz="2800" b="1" dirty="0">
                <a:solidFill>
                  <a:srgbClr val="660033"/>
                </a:solidFill>
                <a:effectLst>
                  <a:outerShdw blurRad="38100" dist="38100" dir="2700000" algn="tl">
                    <a:srgbClr val="000000"/>
                  </a:outerShdw>
                </a:effectLst>
                <a:latin typeface="Bookman Old Style" pitchFamily="18" charset="0"/>
                <a:cs typeface="+mn-cs"/>
              </a:rPr>
              <a:t>III. </a:t>
            </a:r>
            <a:r>
              <a:rPr lang="en-US" sz="2800" b="1" dirty="0" smtClean="0">
                <a:solidFill>
                  <a:srgbClr val="660033"/>
                </a:solidFill>
                <a:effectLst>
                  <a:outerShdw blurRad="38100" dist="38100" dir="2700000" algn="tl">
                    <a:srgbClr val="000000"/>
                  </a:outerShdw>
                </a:effectLst>
                <a:latin typeface="Bookman Old Style" pitchFamily="18" charset="0"/>
                <a:cs typeface="+mn-cs"/>
              </a:rPr>
              <a:t>Information Needs</a:t>
            </a:r>
            <a:endParaRPr lang="en-US" sz="2800" b="1" dirty="0">
              <a:solidFill>
                <a:srgbClr val="660033"/>
              </a:solidFill>
              <a:effectLst>
                <a:outerShdw blurRad="38100" dist="38100" dir="2700000" algn="tl">
                  <a:srgbClr val="000000"/>
                </a:outerShdw>
              </a:effectLst>
              <a:latin typeface="Bookman Old Style" pitchFamily="18" charset="0"/>
              <a:cs typeface="+mn-cs"/>
            </a:endParaRPr>
          </a:p>
        </p:txBody>
      </p:sp>
      <p:sp>
        <p:nvSpPr>
          <p:cNvPr id="5" name="Text Box 5"/>
          <p:cNvSpPr txBox="1">
            <a:spLocks noChangeArrowheads="1"/>
          </p:cNvSpPr>
          <p:nvPr/>
        </p:nvSpPr>
        <p:spPr bwMode="auto">
          <a:xfrm>
            <a:off x="1145232" y="601811"/>
            <a:ext cx="7315200" cy="253915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en-US" sz="1600" dirty="0">
                <a:latin typeface="Bookman Old Style" pitchFamily="18" charset="0"/>
              </a:rPr>
              <a:t>The detailed objectives of the study are as follows:</a:t>
            </a:r>
          </a:p>
          <a:p>
            <a:pPr>
              <a:defRPr/>
            </a:pPr>
            <a:r>
              <a:rPr lang="en-US" sz="500" b="1" dirty="0">
                <a:latin typeface="Bookman Old Style" pitchFamily="18" charset="0"/>
              </a:rPr>
              <a:t> </a:t>
            </a:r>
          </a:p>
          <a:p>
            <a:pPr>
              <a:defRPr/>
            </a:pPr>
            <a:endParaRPr lang="en-US" sz="500" dirty="0">
              <a:latin typeface="Bookman Old Style" pitchFamily="18" charset="0"/>
            </a:endParaRPr>
          </a:p>
          <a:p>
            <a:pPr>
              <a:defRPr/>
            </a:pPr>
            <a:r>
              <a:rPr lang="en-US" sz="1600" b="1" dirty="0">
                <a:latin typeface="Bookman Old Style" pitchFamily="18" charset="0"/>
              </a:rPr>
              <a:t>1.  </a:t>
            </a:r>
            <a:r>
              <a:rPr lang="en-US" sz="1600" b="1" u="sng" dirty="0">
                <a:latin typeface="Bookman Old Style" pitchFamily="18" charset="0"/>
              </a:rPr>
              <a:t>Awareness Level (Share-of-Mind Analysis)</a:t>
            </a:r>
            <a:endParaRPr lang="en-US" sz="1600" dirty="0">
              <a:latin typeface="Bookman Old Style" pitchFamily="18" charset="0"/>
            </a:endParaRPr>
          </a:p>
          <a:p>
            <a:pPr>
              <a:defRPr/>
            </a:pPr>
            <a:r>
              <a:rPr lang="en-US" sz="1600" dirty="0" smtClean="0">
                <a:latin typeface="Bookman Old Style" pitchFamily="18" charset="0"/>
              </a:rPr>
              <a:t>      </a:t>
            </a:r>
            <a:r>
              <a:rPr lang="en-US" sz="1600" dirty="0">
                <a:latin typeface="Bookman Old Style" pitchFamily="18" charset="0"/>
              </a:rPr>
              <a:t>Awareness of </a:t>
            </a:r>
            <a:r>
              <a:rPr lang="en-US" sz="1600" b="1" dirty="0" smtClean="0">
                <a:latin typeface="Bookman Old Style" pitchFamily="18" charset="0"/>
              </a:rPr>
              <a:t>NSC</a:t>
            </a:r>
            <a:r>
              <a:rPr lang="en-US" sz="1600" dirty="0" smtClean="0">
                <a:latin typeface="Bookman Old Style" pitchFamily="18" charset="0"/>
              </a:rPr>
              <a:t> in </a:t>
            </a:r>
            <a:r>
              <a:rPr lang="en-US" sz="1600" dirty="0">
                <a:latin typeface="Bookman Old Style" pitchFamily="18" charset="0"/>
              </a:rPr>
              <a:t>terms of:</a:t>
            </a:r>
          </a:p>
          <a:p>
            <a:pPr>
              <a:defRPr/>
            </a:pPr>
            <a:r>
              <a:rPr lang="en-US" sz="1600" dirty="0">
                <a:latin typeface="Bookman Old Style" pitchFamily="18" charset="0"/>
              </a:rPr>
              <a:t>      </a:t>
            </a:r>
            <a:r>
              <a:rPr lang="en-US" sz="1600" dirty="0">
                <a:latin typeface="Bookman Old Style" pitchFamily="18" charset="0"/>
                <a:sym typeface="Wingdings" pitchFamily="2" charset="2"/>
              </a:rPr>
              <a:t>   </a:t>
            </a:r>
            <a:r>
              <a:rPr lang="en-US" sz="1600" dirty="0">
                <a:latin typeface="Bookman Old Style" pitchFamily="18" charset="0"/>
              </a:rPr>
              <a:t>Spontaneous Awareness</a:t>
            </a:r>
          </a:p>
          <a:p>
            <a:pPr marL="1084263" lvl="3" indent="-274638">
              <a:buFont typeface="Arial" pitchFamily="34" charset="0"/>
              <a:buChar char="•"/>
              <a:defRPr/>
            </a:pPr>
            <a:r>
              <a:rPr lang="en-US" sz="1600" dirty="0" smtClean="0">
                <a:latin typeface="Bookman Old Style" pitchFamily="18" charset="0"/>
              </a:rPr>
              <a:t>Top-of-mind</a:t>
            </a:r>
            <a:endParaRPr lang="en-US" sz="1600" dirty="0">
              <a:latin typeface="Bookman Old Style" pitchFamily="18" charset="0"/>
            </a:endParaRPr>
          </a:p>
          <a:p>
            <a:pPr marL="1084263" lvl="3" indent="-274638">
              <a:buFont typeface="Arial" pitchFamily="34" charset="0"/>
              <a:buChar char="•"/>
              <a:defRPr/>
            </a:pPr>
            <a:r>
              <a:rPr lang="en-US" sz="1600" dirty="0" smtClean="0">
                <a:latin typeface="Bookman Old Style" pitchFamily="18" charset="0"/>
              </a:rPr>
              <a:t>Other </a:t>
            </a:r>
            <a:r>
              <a:rPr lang="en-US" sz="1600" dirty="0">
                <a:latin typeface="Bookman Old Style" pitchFamily="18" charset="0"/>
              </a:rPr>
              <a:t>mentions</a:t>
            </a:r>
          </a:p>
          <a:p>
            <a:pPr>
              <a:defRPr/>
            </a:pPr>
            <a:r>
              <a:rPr lang="en-US" sz="1600" dirty="0">
                <a:latin typeface="Bookman Old Style" pitchFamily="18" charset="0"/>
                <a:sym typeface="Wingdings" pitchFamily="2" charset="2"/>
              </a:rPr>
              <a:t>         </a:t>
            </a:r>
            <a:r>
              <a:rPr lang="en-US" sz="1600" dirty="0">
                <a:latin typeface="Bookman Old Style" pitchFamily="18" charset="0"/>
              </a:rPr>
              <a:t>Aided Awareness</a:t>
            </a:r>
          </a:p>
          <a:p>
            <a:pPr>
              <a:defRPr/>
            </a:pPr>
            <a:r>
              <a:rPr lang="en-US" sz="1600" dirty="0">
                <a:latin typeface="Bookman Old Style" pitchFamily="18" charset="0"/>
              </a:rPr>
              <a:t>      </a:t>
            </a:r>
            <a:r>
              <a:rPr lang="en-US" sz="1600" dirty="0">
                <a:latin typeface="Bookman Old Style" pitchFamily="18" charset="0"/>
                <a:sym typeface="Wingdings" pitchFamily="2" charset="2"/>
              </a:rPr>
              <a:t>   </a:t>
            </a:r>
            <a:r>
              <a:rPr lang="en-US" sz="1600" dirty="0">
                <a:latin typeface="Bookman Old Style" pitchFamily="18" charset="0"/>
              </a:rPr>
              <a:t>Total Awareness</a:t>
            </a:r>
          </a:p>
          <a:p>
            <a:pPr>
              <a:defRPr/>
            </a:pPr>
            <a:r>
              <a:rPr lang="en-US" sz="1600" dirty="0">
                <a:latin typeface="Bookman Old Style" pitchFamily="18" charset="0"/>
              </a:rPr>
              <a:t>      </a:t>
            </a:r>
            <a:r>
              <a:rPr lang="en-US" sz="1600" dirty="0">
                <a:latin typeface="Bookman Old Style" pitchFamily="18" charset="0"/>
                <a:sym typeface="Wingdings" pitchFamily="2" charset="2"/>
              </a:rPr>
              <a:t>  </a:t>
            </a:r>
            <a:r>
              <a:rPr lang="en-US" sz="1600" dirty="0" smtClean="0">
                <a:latin typeface="Bookman Old Style" pitchFamily="18" charset="0"/>
                <a:sym typeface="Wingdings" pitchFamily="2" charset="2"/>
              </a:rPr>
              <a:t> </a:t>
            </a:r>
            <a:r>
              <a:rPr lang="en-US" sz="1600" dirty="0" smtClean="0">
                <a:latin typeface="Bookman Old Style" pitchFamily="18" charset="0"/>
              </a:rPr>
              <a:t>Advertising </a:t>
            </a:r>
            <a:r>
              <a:rPr lang="en-US" sz="1600" dirty="0" smtClean="0">
                <a:latin typeface="Bookman Old Style" pitchFamily="18" charset="0"/>
                <a:sym typeface="Wingdings" pitchFamily="2" charset="2"/>
              </a:rPr>
              <a:t>Exposure/Recall      </a:t>
            </a:r>
            <a:endParaRPr lang="en-US" sz="1600" dirty="0">
              <a:latin typeface="Bookman Old Style" pitchFamily="18" charset="0"/>
              <a:sym typeface="Wingdings" pitchFamily="2" charset="2"/>
            </a:endParaRPr>
          </a:p>
          <a:p>
            <a:pPr>
              <a:defRPr/>
            </a:pPr>
            <a:endParaRPr lang="en-US" sz="500" dirty="0">
              <a:latin typeface="Bookman Old Style" pitchFamily="18" charset="0"/>
              <a:sym typeface="Wingdings" pitchFamily="2" charset="2"/>
            </a:endParaRPr>
          </a:p>
        </p:txBody>
      </p:sp>
      <p:sp>
        <p:nvSpPr>
          <p:cNvPr id="6" name="Text Box 5"/>
          <p:cNvSpPr txBox="1">
            <a:spLocks noChangeArrowheads="1"/>
          </p:cNvSpPr>
          <p:nvPr/>
        </p:nvSpPr>
        <p:spPr bwMode="auto">
          <a:xfrm>
            <a:off x="1187624" y="3048000"/>
            <a:ext cx="7848872" cy="350865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marL="342900" indent="-342900">
              <a:buAutoNum type="arabicPeriod" startAt="2"/>
              <a:defRPr/>
            </a:pPr>
            <a:r>
              <a:rPr lang="en-US" sz="1600" b="1" u="sng" dirty="0" smtClean="0">
                <a:latin typeface="Bookman Old Style" pitchFamily="18" charset="0"/>
              </a:rPr>
              <a:t>Incidence </a:t>
            </a:r>
            <a:r>
              <a:rPr lang="en-US" sz="1600" b="1" u="sng" dirty="0">
                <a:latin typeface="Bookman Old Style" pitchFamily="18" charset="0"/>
              </a:rPr>
              <a:t>of having </a:t>
            </a:r>
            <a:r>
              <a:rPr lang="en-US" sz="1600" b="1" u="sng" dirty="0" smtClean="0">
                <a:latin typeface="Bookman Old Style" pitchFamily="18" charset="0"/>
              </a:rPr>
              <a:t>visited/dealt with Branded Fashion &amp; Footwear stores:</a:t>
            </a:r>
            <a:endParaRPr lang="en-US" sz="1600" dirty="0">
              <a:latin typeface="Bookman Old Style" pitchFamily="18" charset="0"/>
            </a:endParaRPr>
          </a:p>
          <a:p>
            <a:pPr marL="339725" lvl="2">
              <a:defRPr/>
            </a:pPr>
            <a:r>
              <a:rPr lang="en-US" sz="1600" dirty="0">
                <a:latin typeface="Bookman Old Style" pitchFamily="18" charset="0"/>
                <a:sym typeface="Wingdings" pitchFamily="2" charset="2"/>
              </a:rPr>
              <a:t>  </a:t>
            </a:r>
            <a:r>
              <a:rPr lang="en-US" sz="1600" dirty="0" smtClean="0">
                <a:latin typeface="Bookman Old Style" pitchFamily="18" charset="0"/>
                <a:sym typeface="Wingdings" pitchFamily="2" charset="2"/>
              </a:rPr>
              <a:t> E</a:t>
            </a:r>
            <a:r>
              <a:rPr lang="en-US" sz="1600" dirty="0" smtClean="0">
                <a:latin typeface="Bookman Old Style" pitchFamily="18" charset="0"/>
              </a:rPr>
              <a:t>ver visited/dealt </a:t>
            </a:r>
            <a:endParaRPr lang="en-US" sz="1600" dirty="0">
              <a:latin typeface="Bookman Old Style" pitchFamily="18" charset="0"/>
            </a:endParaRPr>
          </a:p>
          <a:p>
            <a:pPr marL="339725" lvl="2">
              <a:buFont typeface="Wingdings" pitchFamily="2" charset="2"/>
              <a:buChar char="à"/>
              <a:defRPr/>
            </a:pPr>
            <a:r>
              <a:rPr lang="en-US" sz="1600" dirty="0">
                <a:latin typeface="Bookman Old Style" pitchFamily="18" charset="0"/>
              </a:rPr>
              <a:t>  </a:t>
            </a:r>
            <a:r>
              <a:rPr lang="en-US" sz="1600" dirty="0" smtClean="0">
                <a:latin typeface="Bookman Old Style" pitchFamily="18" charset="0"/>
              </a:rPr>
              <a:t> Visited/dealt  </a:t>
            </a:r>
            <a:r>
              <a:rPr lang="en-US" sz="1600" dirty="0">
                <a:latin typeface="Bookman Old Style" pitchFamily="18" charset="0"/>
              </a:rPr>
              <a:t>in the last </a:t>
            </a:r>
            <a:r>
              <a:rPr lang="en-US" sz="1600" dirty="0" smtClean="0">
                <a:latin typeface="Bookman Old Style" pitchFamily="18" charset="0"/>
              </a:rPr>
              <a:t>6 months </a:t>
            </a:r>
          </a:p>
          <a:p>
            <a:pPr marL="339725" lvl="2">
              <a:buFont typeface="Wingdings" pitchFamily="2" charset="2"/>
              <a:buChar char="à"/>
              <a:defRPr/>
            </a:pPr>
            <a:r>
              <a:rPr lang="en-US" sz="1600" dirty="0" smtClean="0">
                <a:latin typeface="Bookman Old Style" pitchFamily="18" charset="0"/>
              </a:rPr>
              <a:t>   Visited/dealt in the last 3 months </a:t>
            </a:r>
          </a:p>
          <a:p>
            <a:pPr marL="339725" lvl="2">
              <a:buFont typeface="Wingdings" pitchFamily="2" charset="2"/>
              <a:buChar char="à"/>
              <a:defRPr/>
            </a:pPr>
            <a:r>
              <a:rPr lang="en-US" sz="1600" dirty="0">
                <a:latin typeface="Bookman Old Style" pitchFamily="18" charset="0"/>
              </a:rPr>
              <a:t> </a:t>
            </a:r>
            <a:r>
              <a:rPr lang="en-US" sz="1600" dirty="0" smtClean="0">
                <a:latin typeface="Bookman Old Style" pitchFamily="18" charset="0"/>
              </a:rPr>
              <a:t>  Store used Most Often  </a:t>
            </a:r>
            <a:endParaRPr lang="en-US" sz="1600" dirty="0">
              <a:latin typeface="Bookman Old Style" pitchFamily="18" charset="0"/>
            </a:endParaRPr>
          </a:p>
          <a:p>
            <a:pPr marL="339725" lvl="2">
              <a:defRPr/>
            </a:pPr>
            <a:endParaRPr lang="en-US" sz="400" dirty="0">
              <a:latin typeface="Bookman Old Style" pitchFamily="18" charset="0"/>
            </a:endParaRPr>
          </a:p>
          <a:p>
            <a:pPr algn="just">
              <a:defRPr/>
            </a:pPr>
            <a:endParaRPr lang="en-US" sz="500" dirty="0">
              <a:latin typeface="Bookman Old Style" pitchFamily="18" charset="0"/>
            </a:endParaRPr>
          </a:p>
          <a:p>
            <a:pPr algn="just">
              <a:defRPr/>
            </a:pPr>
            <a:endParaRPr lang="en-US" sz="500" dirty="0">
              <a:latin typeface="Bookman Old Style" pitchFamily="18" charset="0"/>
            </a:endParaRPr>
          </a:p>
          <a:p>
            <a:pPr algn="just">
              <a:defRPr/>
            </a:pPr>
            <a:r>
              <a:rPr lang="en-US" sz="1600" dirty="0">
                <a:latin typeface="Bookman Old Style" pitchFamily="18" charset="0"/>
              </a:rPr>
              <a:t>Based on the above </a:t>
            </a:r>
            <a:r>
              <a:rPr lang="en-US" sz="1600" dirty="0" smtClean="0">
                <a:latin typeface="Bookman Old Style" pitchFamily="18" charset="0"/>
              </a:rPr>
              <a:t>we were able </a:t>
            </a:r>
            <a:r>
              <a:rPr lang="en-US" sz="1600" dirty="0">
                <a:latin typeface="Bookman Old Style" pitchFamily="18" charset="0"/>
              </a:rPr>
              <a:t>to identify </a:t>
            </a:r>
            <a:r>
              <a:rPr lang="en-US" sz="1600" u="sng" dirty="0">
                <a:latin typeface="Bookman Old Style" pitchFamily="18" charset="0"/>
              </a:rPr>
              <a:t>4 main segments </a:t>
            </a:r>
            <a:r>
              <a:rPr lang="en-US" sz="1600" dirty="0">
                <a:latin typeface="Bookman Old Style" pitchFamily="18" charset="0"/>
              </a:rPr>
              <a:t>for </a:t>
            </a:r>
            <a:r>
              <a:rPr lang="en-US" sz="1600" b="1" dirty="0" smtClean="0">
                <a:latin typeface="Bookman Old Style" pitchFamily="18" charset="0"/>
              </a:rPr>
              <a:t>NSC</a:t>
            </a:r>
            <a:r>
              <a:rPr lang="en-US" sz="1600" dirty="0" smtClean="0">
                <a:latin typeface="Bookman Old Style" pitchFamily="18" charset="0"/>
              </a:rPr>
              <a:t> </a:t>
            </a:r>
            <a:r>
              <a:rPr lang="en-US" sz="1600" b="1" dirty="0" smtClean="0">
                <a:latin typeface="Bookman Old Style" pitchFamily="18" charset="0"/>
              </a:rPr>
              <a:t> </a:t>
            </a:r>
            <a:r>
              <a:rPr lang="en-US" sz="1600" dirty="0" smtClean="0">
                <a:latin typeface="Bookman Old Style" pitchFamily="18" charset="0"/>
              </a:rPr>
              <a:t> </a:t>
            </a:r>
            <a:r>
              <a:rPr lang="en-US" sz="1600" dirty="0">
                <a:latin typeface="Bookman Old Style" pitchFamily="18" charset="0"/>
              </a:rPr>
              <a:t>namely:</a:t>
            </a:r>
          </a:p>
          <a:p>
            <a:pPr algn="just">
              <a:buFontTx/>
              <a:buChar char="-"/>
              <a:defRPr/>
            </a:pPr>
            <a:r>
              <a:rPr lang="en-US" sz="1600" dirty="0">
                <a:latin typeface="Bookman Old Style" pitchFamily="18" charset="0"/>
              </a:rPr>
              <a:t>  Those who are not aware of </a:t>
            </a:r>
            <a:r>
              <a:rPr lang="en-US" sz="1600" b="1" dirty="0" smtClean="0">
                <a:latin typeface="Bookman Old Style" pitchFamily="18" charset="0"/>
              </a:rPr>
              <a:t>NSC</a:t>
            </a:r>
            <a:r>
              <a:rPr lang="en-US" sz="1600" dirty="0" smtClean="0">
                <a:latin typeface="Bookman Old Style" pitchFamily="18" charset="0"/>
              </a:rPr>
              <a:t> </a:t>
            </a:r>
            <a:endParaRPr lang="en-US" sz="1600" b="1" dirty="0">
              <a:latin typeface="Bookman Old Style" pitchFamily="18" charset="0"/>
            </a:endParaRPr>
          </a:p>
          <a:p>
            <a:pPr algn="just">
              <a:buFontTx/>
              <a:buChar char="-"/>
              <a:defRPr/>
            </a:pPr>
            <a:r>
              <a:rPr lang="en-US" sz="1600" dirty="0">
                <a:latin typeface="Bookman Old Style" pitchFamily="18" charset="0"/>
              </a:rPr>
              <a:t>  Those who have not visited </a:t>
            </a:r>
            <a:r>
              <a:rPr lang="en-US" sz="1600" b="1" dirty="0" smtClean="0">
                <a:latin typeface="Bookman Old Style" pitchFamily="18" charset="0"/>
              </a:rPr>
              <a:t>NSC</a:t>
            </a:r>
            <a:r>
              <a:rPr lang="en-US" sz="1600" dirty="0" smtClean="0">
                <a:latin typeface="Bookman Old Style" pitchFamily="18" charset="0"/>
              </a:rPr>
              <a:t> despite </a:t>
            </a:r>
            <a:r>
              <a:rPr lang="en-US" sz="1600" dirty="0">
                <a:latin typeface="Bookman Old Style" pitchFamily="18" charset="0"/>
              </a:rPr>
              <a:t>being </a:t>
            </a:r>
            <a:r>
              <a:rPr lang="en-US" sz="1600" dirty="0" smtClean="0">
                <a:latin typeface="Bookman Old Style" pitchFamily="18" charset="0"/>
              </a:rPr>
              <a:t>aware </a:t>
            </a:r>
            <a:r>
              <a:rPr lang="en-US" sz="1600" dirty="0">
                <a:latin typeface="Bookman Old Style" pitchFamily="18" charset="0"/>
              </a:rPr>
              <a:t>(</a:t>
            </a:r>
            <a:r>
              <a:rPr lang="en-US" sz="1600" b="1" dirty="0">
                <a:latin typeface="Bookman Old Style" pitchFamily="18" charset="0"/>
              </a:rPr>
              <a:t>Non Users)</a:t>
            </a:r>
          </a:p>
          <a:p>
            <a:pPr algn="just">
              <a:buFontTx/>
              <a:buChar char="-"/>
              <a:defRPr/>
            </a:pPr>
            <a:r>
              <a:rPr lang="en-US" sz="1600" dirty="0">
                <a:latin typeface="Bookman Old Style" pitchFamily="18" charset="0"/>
              </a:rPr>
              <a:t>  Those who have visited </a:t>
            </a:r>
            <a:r>
              <a:rPr lang="en-US" sz="1600" dirty="0" smtClean="0">
                <a:latin typeface="Bookman Old Style" pitchFamily="18" charset="0"/>
              </a:rPr>
              <a:t> </a:t>
            </a:r>
            <a:r>
              <a:rPr lang="en-US" sz="1600" b="1" dirty="0" smtClean="0">
                <a:latin typeface="Bookman Old Style" pitchFamily="18" charset="0"/>
              </a:rPr>
              <a:t>NSC</a:t>
            </a:r>
            <a:r>
              <a:rPr lang="en-US" sz="1600" dirty="0" smtClean="0">
                <a:latin typeface="Bookman Old Style" pitchFamily="18" charset="0"/>
              </a:rPr>
              <a:t> only </a:t>
            </a:r>
            <a:r>
              <a:rPr lang="en-US" sz="1600" dirty="0">
                <a:latin typeface="Bookman Old Style" pitchFamily="18" charset="0"/>
              </a:rPr>
              <a:t>once but stopped </a:t>
            </a:r>
            <a:r>
              <a:rPr lang="en-US" sz="1600" dirty="0" smtClean="0">
                <a:latin typeface="Bookman Old Style" pitchFamily="18" charset="0"/>
              </a:rPr>
              <a:t>visiting thereafter </a:t>
            </a:r>
          </a:p>
          <a:p>
            <a:pPr algn="just">
              <a:defRPr/>
            </a:pPr>
            <a:r>
              <a:rPr lang="en-US" sz="1600" dirty="0">
                <a:latin typeface="Bookman Old Style" pitchFamily="18" charset="0"/>
              </a:rPr>
              <a:t> </a:t>
            </a:r>
            <a:r>
              <a:rPr lang="en-US" sz="1600" dirty="0" smtClean="0">
                <a:latin typeface="Bookman Old Style" pitchFamily="18" charset="0"/>
              </a:rPr>
              <a:t>   (</a:t>
            </a:r>
            <a:r>
              <a:rPr lang="en-US" sz="1600" b="1" dirty="0">
                <a:latin typeface="Bookman Old Style" pitchFamily="18" charset="0"/>
              </a:rPr>
              <a:t>Lapsed Users)</a:t>
            </a:r>
          </a:p>
          <a:p>
            <a:pPr algn="just">
              <a:buFontTx/>
              <a:buChar char="-"/>
              <a:defRPr/>
            </a:pPr>
            <a:r>
              <a:rPr lang="en-US" sz="1600" dirty="0">
                <a:latin typeface="Bookman Old Style" pitchFamily="18" charset="0"/>
              </a:rPr>
              <a:t>  Those who continue to visit </a:t>
            </a:r>
            <a:r>
              <a:rPr lang="en-US" sz="1600" b="1" dirty="0" smtClean="0">
                <a:latin typeface="Bookman Old Style" pitchFamily="18" charset="0"/>
              </a:rPr>
              <a:t>NSC</a:t>
            </a:r>
            <a:r>
              <a:rPr lang="en-US" sz="1600" dirty="0" smtClean="0">
                <a:latin typeface="Bookman Old Style" pitchFamily="18" charset="0"/>
              </a:rPr>
              <a:t> frequently </a:t>
            </a:r>
            <a:r>
              <a:rPr lang="en-US" sz="1600" dirty="0">
                <a:latin typeface="Bookman Old Style" pitchFamily="18" charset="0"/>
              </a:rPr>
              <a:t>(</a:t>
            </a:r>
            <a:r>
              <a:rPr lang="en-US" sz="1600" b="1" dirty="0">
                <a:latin typeface="Bookman Old Style" pitchFamily="18" charset="0"/>
              </a:rPr>
              <a:t>Loyal Users)</a:t>
            </a:r>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5</a:t>
            </a:fld>
            <a:endParaRPr lang="en-GB">
              <a:solidFill>
                <a:schemeClr val="bg1"/>
              </a:solidFill>
            </a:endParaRPr>
          </a:p>
        </p:txBody>
      </p:sp>
    </p:spTree>
    <p:extLst>
      <p:ext uri="{BB962C8B-B14F-4D97-AF65-F5344CB8AC3E}">
        <p14:creationId xmlns="" xmlns:p14="http://schemas.microsoft.com/office/powerpoint/2010/main" val="19799589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6" name="Object 4"/>
          <p:cNvGraphicFramePr>
            <a:graphicFrameLocks noChangeAspect="1"/>
          </p:cNvGraphicFramePr>
          <p:nvPr>
            <p:ph/>
          </p:nvPr>
        </p:nvGraphicFramePr>
        <p:xfrm>
          <a:off x="133350" y="1746250"/>
          <a:ext cx="8910638" cy="4832350"/>
        </p:xfrm>
        <a:graphic>
          <a:graphicData uri="http://schemas.openxmlformats.org/presentationml/2006/ole">
            <p:oleObj spid="_x0000_s235522" name="Chart" r:id="rId3" imgW="9801149" imgH="5315102" progId="Excel.Sheet.8">
              <p:embed/>
            </p:oleObj>
          </a:graphicData>
        </a:graphic>
      </p:graphicFrame>
      <p:sp>
        <p:nvSpPr>
          <p:cNvPr id="3078" name="Rectangle 6"/>
          <p:cNvSpPr>
            <a:spLocks noChangeArrowheads="1"/>
          </p:cNvSpPr>
          <p:nvPr/>
        </p:nvSpPr>
        <p:spPr bwMode="auto">
          <a:xfrm>
            <a:off x="7620000" y="3962400"/>
            <a:ext cx="893763" cy="244475"/>
          </a:xfrm>
          <a:prstGeom prst="rect">
            <a:avLst/>
          </a:prstGeom>
          <a:noFill/>
          <a:ln w="9525">
            <a:noFill/>
            <a:miter lim="800000"/>
            <a:headEnd/>
            <a:tailEnd/>
          </a:ln>
          <a:effectLst/>
        </p:spPr>
        <p:txBody>
          <a:bodyPr wrap="none">
            <a:spAutoFit/>
          </a:bodyPr>
          <a:lstStyle/>
          <a:p>
            <a:r>
              <a:rPr lang="en-US" sz="1000">
                <a:solidFill>
                  <a:srgbClr val="9900FF"/>
                </a:solidFill>
              </a:rPr>
              <a:t>Brand Name</a:t>
            </a:r>
          </a:p>
        </p:txBody>
      </p:sp>
      <p:sp>
        <p:nvSpPr>
          <p:cNvPr id="3079" name="Rectangle 7"/>
          <p:cNvSpPr>
            <a:spLocks noChangeArrowheads="1"/>
          </p:cNvSpPr>
          <p:nvPr/>
        </p:nvSpPr>
        <p:spPr bwMode="auto">
          <a:xfrm>
            <a:off x="5422900" y="3794125"/>
            <a:ext cx="1130300" cy="244475"/>
          </a:xfrm>
          <a:prstGeom prst="rect">
            <a:avLst/>
          </a:prstGeom>
          <a:noFill/>
          <a:ln w="9525">
            <a:noFill/>
            <a:miter lim="800000"/>
            <a:headEnd/>
            <a:tailEnd/>
          </a:ln>
          <a:effectLst/>
        </p:spPr>
        <p:txBody>
          <a:bodyPr wrap="none">
            <a:spAutoFit/>
          </a:bodyPr>
          <a:lstStyle/>
          <a:p>
            <a:r>
              <a:rPr lang="en-US" sz="1000">
                <a:solidFill>
                  <a:srgbClr val="800000"/>
                </a:solidFill>
              </a:rPr>
              <a:t>Store Reputation</a:t>
            </a:r>
          </a:p>
        </p:txBody>
      </p:sp>
      <p:sp>
        <p:nvSpPr>
          <p:cNvPr id="3080" name="Rectangle 8"/>
          <p:cNvSpPr>
            <a:spLocks noChangeArrowheads="1"/>
          </p:cNvSpPr>
          <p:nvPr/>
        </p:nvSpPr>
        <p:spPr bwMode="auto">
          <a:xfrm>
            <a:off x="3352800" y="4784725"/>
            <a:ext cx="1333500" cy="244475"/>
          </a:xfrm>
          <a:prstGeom prst="rect">
            <a:avLst/>
          </a:prstGeom>
          <a:noFill/>
          <a:ln w="9525">
            <a:noFill/>
            <a:miter lim="800000"/>
            <a:headEnd/>
            <a:tailEnd/>
          </a:ln>
          <a:effectLst/>
        </p:spPr>
        <p:txBody>
          <a:bodyPr wrap="none">
            <a:spAutoFit/>
          </a:bodyPr>
          <a:lstStyle/>
          <a:p>
            <a:r>
              <a:rPr lang="en-US" sz="1000">
                <a:solidFill>
                  <a:srgbClr val="0033CC"/>
                </a:solidFill>
              </a:rPr>
              <a:t>Convenient Location</a:t>
            </a:r>
          </a:p>
        </p:txBody>
      </p:sp>
      <p:sp>
        <p:nvSpPr>
          <p:cNvPr id="3081" name="Rectangle 9"/>
          <p:cNvSpPr>
            <a:spLocks noChangeArrowheads="1"/>
          </p:cNvSpPr>
          <p:nvPr/>
        </p:nvSpPr>
        <p:spPr bwMode="auto">
          <a:xfrm>
            <a:off x="5210175" y="3962400"/>
            <a:ext cx="1190625" cy="244475"/>
          </a:xfrm>
          <a:prstGeom prst="rect">
            <a:avLst/>
          </a:prstGeom>
          <a:noFill/>
          <a:ln w="9525">
            <a:noFill/>
            <a:miter lim="800000"/>
            <a:headEnd/>
            <a:tailEnd/>
          </a:ln>
          <a:effectLst/>
        </p:spPr>
        <p:txBody>
          <a:bodyPr wrap="none">
            <a:spAutoFit/>
          </a:bodyPr>
          <a:lstStyle/>
          <a:p>
            <a:r>
              <a:rPr lang="en-US" sz="1000">
                <a:solidFill>
                  <a:srgbClr val="800000"/>
                </a:solidFill>
              </a:rPr>
              <a:t>Customer Service</a:t>
            </a:r>
          </a:p>
        </p:txBody>
      </p:sp>
      <p:sp>
        <p:nvSpPr>
          <p:cNvPr id="3082" name="Rectangle 10"/>
          <p:cNvSpPr>
            <a:spLocks noChangeArrowheads="1"/>
          </p:cNvSpPr>
          <p:nvPr/>
        </p:nvSpPr>
        <p:spPr bwMode="auto">
          <a:xfrm>
            <a:off x="5486400" y="3048000"/>
            <a:ext cx="746125" cy="244475"/>
          </a:xfrm>
          <a:prstGeom prst="rect">
            <a:avLst/>
          </a:prstGeom>
          <a:noFill/>
          <a:ln w="9525">
            <a:noFill/>
            <a:miter lim="800000"/>
            <a:headEnd/>
            <a:tailEnd/>
          </a:ln>
          <a:effectLst/>
        </p:spPr>
        <p:txBody>
          <a:bodyPr wrap="none">
            <a:spAutoFit/>
          </a:bodyPr>
          <a:lstStyle/>
          <a:p>
            <a:r>
              <a:rPr lang="en-US" sz="1000">
                <a:solidFill>
                  <a:srgbClr val="800000"/>
                </a:solidFill>
              </a:rPr>
              <a:t>Ambience</a:t>
            </a:r>
          </a:p>
        </p:txBody>
      </p:sp>
      <p:sp>
        <p:nvSpPr>
          <p:cNvPr id="3083" name="Rectangle 11"/>
          <p:cNvSpPr>
            <a:spLocks noChangeArrowheads="1"/>
          </p:cNvSpPr>
          <p:nvPr/>
        </p:nvSpPr>
        <p:spPr bwMode="auto">
          <a:xfrm>
            <a:off x="1509713" y="4479925"/>
            <a:ext cx="1538287" cy="244475"/>
          </a:xfrm>
          <a:prstGeom prst="rect">
            <a:avLst/>
          </a:prstGeom>
          <a:noFill/>
          <a:ln w="9525">
            <a:noFill/>
            <a:miter lim="800000"/>
            <a:headEnd/>
            <a:tailEnd/>
          </a:ln>
          <a:effectLst/>
        </p:spPr>
        <p:txBody>
          <a:bodyPr wrap="none">
            <a:spAutoFit/>
          </a:bodyPr>
          <a:lstStyle/>
          <a:p>
            <a:r>
              <a:rPr lang="en-US" sz="1000">
                <a:solidFill>
                  <a:srgbClr val="0033CC"/>
                </a:solidFill>
              </a:rPr>
              <a:t>Sale\Promotions offered</a:t>
            </a:r>
          </a:p>
        </p:txBody>
      </p:sp>
      <p:sp>
        <p:nvSpPr>
          <p:cNvPr id="3084" name="Rectangle 12"/>
          <p:cNvSpPr>
            <a:spLocks noChangeArrowheads="1"/>
          </p:cNvSpPr>
          <p:nvPr/>
        </p:nvSpPr>
        <p:spPr bwMode="auto">
          <a:xfrm>
            <a:off x="2286000" y="5943600"/>
            <a:ext cx="1244600" cy="244475"/>
          </a:xfrm>
          <a:prstGeom prst="rect">
            <a:avLst/>
          </a:prstGeom>
          <a:noFill/>
          <a:ln w="9525">
            <a:noFill/>
            <a:miter lim="800000"/>
            <a:headEnd/>
            <a:tailEnd/>
          </a:ln>
          <a:effectLst/>
        </p:spPr>
        <p:txBody>
          <a:bodyPr wrap="none">
            <a:spAutoFit/>
          </a:bodyPr>
          <a:lstStyle/>
          <a:p>
            <a:r>
              <a:rPr lang="en-US" sz="1000">
                <a:solidFill>
                  <a:srgbClr val="FF0000"/>
                </a:solidFill>
              </a:rPr>
              <a:t>Reasonable Prices</a:t>
            </a:r>
          </a:p>
        </p:txBody>
      </p:sp>
      <p:sp>
        <p:nvSpPr>
          <p:cNvPr id="3085" name="Rectangle 13"/>
          <p:cNvSpPr>
            <a:spLocks noChangeArrowheads="1"/>
          </p:cNvSpPr>
          <p:nvPr/>
        </p:nvSpPr>
        <p:spPr bwMode="auto">
          <a:xfrm>
            <a:off x="6172200" y="4343400"/>
            <a:ext cx="1092200" cy="244475"/>
          </a:xfrm>
          <a:prstGeom prst="rect">
            <a:avLst/>
          </a:prstGeom>
          <a:noFill/>
          <a:ln w="9525">
            <a:noFill/>
            <a:miter lim="800000"/>
            <a:headEnd/>
            <a:tailEnd/>
          </a:ln>
          <a:effectLst/>
        </p:spPr>
        <p:txBody>
          <a:bodyPr wrap="none">
            <a:spAutoFit/>
          </a:bodyPr>
          <a:lstStyle/>
          <a:p>
            <a:r>
              <a:rPr lang="en-US" sz="1000">
                <a:solidFill>
                  <a:srgbClr val="9900FF"/>
                </a:solidFill>
              </a:rPr>
              <a:t>New Collections</a:t>
            </a:r>
          </a:p>
        </p:txBody>
      </p:sp>
      <p:sp>
        <p:nvSpPr>
          <p:cNvPr id="3086" name="Rectangle 14"/>
          <p:cNvSpPr>
            <a:spLocks noChangeArrowheads="1"/>
          </p:cNvSpPr>
          <p:nvPr/>
        </p:nvSpPr>
        <p:spPr bwMode="auto">
          <a:xfrm>
            <a:off x="5943600" y="4556125"/>
            <a:ext cx="609600" cy="244475"/>
          </a:xfrm>
          <a:prstGeom prst="rect">
            <a:avLst/>
          </a:prstGeom>
          <a:noFill/>
          <a:ln w="9525">
            <a:noFill/>
            <a:miter lim="800000"/>
            <a:headEnd/>
            <a:tailEnd/>
          </a:ln>
          <a:effectLst/>
        </p:spPr>
        <p:txBody>
          <a:bodyPr>
            <a:spAutoFit/>
          </a:bodyPr>
          <a:lstStyle/>
          <a:p>
            <a:r>
              <a:rPr lang="en-US" sz="1000">
                <a:solidFill>
                  <a:srgbClr val="9900FF"/>
                </a:solidFill>
              </a:rPr>
              <a:t>Quality</a:t>
            </a:r>
          </a:p>
        </p:txBody>
      </p:sp>
      <p:sp>
        <p:nvSpPr>
          <p:cNvPr id="3087" name="Rectangle 15"/>
          <p:cNvSpPr>
            <a:spLocks noChangeArrowheads="1"/>
          </p:cNvSpPr>
          <p:nvPr/>
        </p:nvSpPr>
        <p:spPr bwMode="auto">
          <a:xfrm>
            <a:off x="7373938" y="4327525"/>
            <a:ext cx="1127125" cy="244475"/>
          </a:xfrm>
          <a:prstGeom prst="rect">
            <a:avLst/>
          </a:prstGeom>
          <a:noFill/>
          <a:ln w="9525">
            <a:noFill/>
            <a:miter lim="800000"/>
            <a:headEnd/>
            <a:tailEnd/>
          </a:ln>
          <a:effectLst/>
        </p:spPr>
        <p:txBody>
          <a:bodyPr wrap="none">
            <a:spAutoFit/>
          </a:bodyPr>
          <a:lstStyle/>
          <a:p>
            <a:r>
              <a:rPr lang="en-US" sz="1000">
                <a:solidFill>
                  <a:srgbClr val="9900FF"/>
                </a:solidFill>
              </a:rPr>
              <a:t>Modern (Trendy)</a:t>
            </a:r>
          </a:p>
        </p:txBody>
      </p:sp>
      <p:sp>
        <p:nvSpPr>
          <p:cNvPr id="3088" name="Rectangle 16"/>
          <p:cNvSpPr>
            <a:spLocks noChangeArrowheads="1"/>
          </p:cNvSpPr>
          <p:nvPr/>
        </p:nvSpPr>
        <p:spPr bwMode="auto">
          <a:xfrm>
            <a:off x="4572000" y="3565525"/>
            <a:ext cx="1144588" cy="244475"/>
          </a:xfrm>
          <a:prstGeom prst="rect">
            <a:avLst/>
          </a:prstGeom>
          <a:noFill/>
          <a:ln w="9525">
            <a:noFill/>
            <a:miter lim="800000"/>
            <a:headEnd/>
            <a:tailEnd/>
          </a:ln>
          <a:effectLst/>
        </p:spPr>
        <p:txBody>
          <a:bodyPr wrap="none">
            <a:spAutoFit/>
          </a:bodyPr>
          <a:lstStyle/>
          <a:p>
            <a:r>
              <a:rPr lang="en-US" sz="1000">
                <a:solidFill>
                  <a:srgbClr val="800000"/>
                </a:solidFill>
              </a:rPr>
              <a:t>Speed of Service</a:t>
            </a:r>
          </a:p>
        </p:txBody>
      </p:sp>
      <p:sp>
        <p:nvSpPr>
          <p:cNvPr id="3089" name="Rectangle 17"/>
          <p:cNvSpPr>
            <a:spLocks noChangeArrowheads="1"/>
          </p:cNvSpPr>
          <p:nvPr/>
        </p:nvSpPr>
        <p:spPr bwMode="auto">
          <a:xfrm>
            <a:off x="1676400" y="3733800"/>
            <a:ext cx="809625" cy="244475"/>
          </a:xfrm>
          <a:prstGeom prst="rect">
            <a:avLst/>
          </a:prstGeom>
          <a:noFill/>
          <a:ln w="9525">
            <a:noFill/>
            <a:miter lim="800000"/>
            <a:headEnd/>
            <a:tailEnd/>
          </a:ln>
          <a:effectLst/>
        </p:spPr>
        <p:txBody>
          <a:bodyPr wrap="none">
            <a:spAutoFit/>
          </a:bodyPr>
          <a:lstStyle/>
          <a:p>
            <a:r>
              <a:rPr lang="en-US" sz="1000">
                <a:solidFill>
                  <a:srgbClr val="006600"/>
                </a:solidFill>
              </a:rPr>
              <a:t>Advertising</a:t>
            </a:r>
          </a:p>
        </p:txBody>
      </p:sp>
      <p:sp>
        <p:nvSpPr>
          <p:cNvPr id="3090" name="Rectangle 18"/>
          <p:cNvSpPr>
            <a:spLocks noChangeArrowheads="1"/>
          </p:cNvSpPr>
          <p:nvPr/>
        </p:nvSpPr>
        <p:spPr bwMode="auto">
          <a:xfrm>
            <a:off x="3525838" y="3260725"/>
            <a:ext cx="1274762" cy="244475"/>
          </a:xfrm>
          <a:prstGeom prst="rect">
            <a:avLst/>
          </a:prstGeom>
          <a:noFill/>
          <a:ln w="9525">
            <a:noFill/>
            <a:miter lim="800000"/>
            <a:headEnd/>
            <a:tailEnd/>
          </a:ln>
          <a:effectLst/>
        </p:spPr>
        <p:txBody>
          <a:bodyPr wrap="none">
            <a:spAutoFit/>
          </a:bodyPr>
          <a:lstStyle/>
          <a:p>
            <a:r>
              <a:rPr lang="en-US" sz="1000">
                <a:solidFill>
                  <a:srgbClr val="800000"/>
                </a:solidFill>
              </a:rPr>
              <a:t>Family Atmosphere</a:t>
            </a:r>
          </a:p>
        </p:txBody>
      </p:sp>
      <p:sp>
        <p:nvSpPr>
          <p:cNvPr id="3091" name="Rectangle 19"/>
          <p:cNvSpPr>
            <a:spLocks noChangeArrowheads="1"/>
          </p:cNvSpPr>
          <p:nvPr/>
        </p:nvSpPr>
        <p:spPr bwMode="auto">
          <a:xfrm>
            <a:off x="3200400" y="4175125"/>
            <a:ext cx="1300163" cy="244475"/>
          </a:xfrm>
          <a:prstGeom prst="rect">
            <a:avLst/>
          </a:prstGeom>
          <a:noFill/>
          <a:ln w="9525">
            <a:noFill/>
            <a:miter lim="800000"/>
            <a:headEnd/>
            <a:tailEnd/>
          </a:ln>
          <a:effectLst/>
        </p:spPr>
        <p:txBody>
          <a:bodyPr wrap="none">
            <a:spAutoFit/>
          </a:bodyPr>
          <a:lstStyle/>
          <a:p>
            <a:r>
              <a:rPr lang="en-US" sz="1000">
                <a:solidFill>
                  <a:srgbClr val="006600"/>
                </a:solidFill>
              </a:rPr>
              <a:t>Friendliness of Staff</a:t>
            </a:r>
          </a:p>
        </p:txBody>
      </p:sp>
      <p:sp>
        <p:nvSpPr>
          <p:cNvPr id="3092" name="Rectangle 20"/>
          <p:cNvSpPr>
            <a:spLocks noChangeArrowheads="1"/>
          </p:cNvSpPr>
          <p:nvPr/>
        </p:nvSpPr>
        <p:spPr bwMode="auto">
          <a:xfrm>
            <a:off x="1143000" y="1889125"/>
            <a:ext cx="1160463" cy="244475"/>
          </a:xfrm>
          <a:prstGeom prst="rect">
            <a:avLst/>
          </a:prstGeom>
          <a:noFill/>
          <a:ln w="9525">
            <a:noFill/>
            <a:miter lim="800000"/>
            <a:headEnd/>
            <a:tailEnd/>
          </a:ln>
          <a:effectLst/>
        </p:spPr>
        <p:txBody>
          <a:bodyPr wrap="none">
            <a:spAutoFit/>
          </a:bodyPr>
          <a:lstStyle/>
          <a:p>
            <a:r>
              <a:rPr lang="en-US" sz="1000">
                <a:solidFill>
                  <a:srgbClr val="800000"/>
                </a:solidFill>
              </a:rPr>
              <a:t>Play area for kids</a:t>
            </a:r>
          </a:p>
        </p:txBody>
      </p:sp>
      <p:sp>
        <p:nvSpPr>
          <p:cNvPr id="3093" name="Rectangle 21"/>
          <p:cNvSpPr>
            <a:spLocks noChangeArrowheads="1"/>
          </p:cNvSpPr>
          <p:nvPr/>
        </p:nvSpPr>
        <p:spPr bwMode="auto">
          <a:xfrm>
            <a:off x="6324600" y="4114800"/>
            <a:ext cx="1441450" cy="244475"/>
          </a:xfrm>
          <a:prstGeom prst="rect">
            <a:avLst/>
          </a:prstGeom>
          <a:noFill/>
          <a:ln w="9525">
            <a:noFill/>
            <a:miter lim="800000"/>
            <a:headEnd/>
            <a:tailEnd/>
          </a:ln>
          <a:effectLst/>
        </p:spPr>
        <p:txBody>
          <a:bodyPr wrap="none">
            <a:spAutoFit/>
          </a:bodyPr>
          <a:lstStyle/>
          <a:p>
            <a:r>
              <a:rPr lang="en-US" sz="1000">
                <a:solidFill>
                  <a:srgbClr val="9900FF"/>
                </a:solidFill>
              </a:rPr>
              <a:t>Ideal Profile of Visitors</a:t>
            </a:r>
          </a:p>
        </p:txBody>
      </p:sp>
      <p:sp>
        <p:nvSpPr>
          <p:cNvPr id="3094" name="Rectangle 22"/>
          <p:cNvSpPr>
            <a:spLocks noChangeArrowheads="1"/>
          </p:cNvSpPr>
          <p:nvPr/>
        </p:nvSpPr>
        <p:spPr bwMode="auto">
          <a:xfrm>
            <a:off x="4267200" y="4327525"/>
            <a:ext cx="1541463" cy="244475"/>
          </a:xfrm>
          <a:prstGeom prst="rect">
            <a:avLst/>
          </a:prstGeom>
          <a:noFill/>
          <a:ln w="9525">
            <a:noFill/>
            <a:miter lim="800000"/>
            <a:headEnd/>
            <a:tailEnd/>
          </a:ln>
          <a:effectLst/>
        </p:spPr>
        <p:txBody>
          <a:bodyPr wrap="none">
            <a:spAutoFit/>
          </a:bodyPr>
          <a:lstStyle/>
          <a:p>
            <a:r>
              <a:rPr lang="en-US" sz="1000">
                <a:solidFill>
                  <a:srgbClr val="006600"/>
                </a:solidFill>
              </a:rPr>
              <a:t>Cleanliness of Premises</a:t>
            </a:r>
          </a:p>
        </p:txBody>
      </p:sp>
      <p:sp>
        <p:nvSpPr>
          <p:cNvPr id="3095" name="Rectangle 23"/>
          <p:cNvSpPr>
            <a:spLocks noChangeArrowheads="1"/>
          </p:cNvSpPr>
          <p:nvPr/>
        </p:nvSpPr>
        <p:spPr bwMode="auto">
          <a:xfrm>
            <a:off x="3352800" y="3962400"/>
            <a:ext cx="1571625" cy="244475"/>
          </a:xfrm>
          <a:prstGeom prst="rect">
            <a:avLst/>
          </a:prstGeom>
          <a:noFill/>
          <a:ln w="9525">
            <a:noFill/>
            <a:miter lim="800000"/>
            <a:headEnd/>
            <a:tailEnd/>
          </a:ln>
          <a:effectLst/>
        </p:spPr>
        <p:txBody>
          <a:bodyPr>
            <a:spAutoFit/>
          </a:bodyPr>
          <a:lstStyle/>
          <a:p>
            <a:r>
              <a:rPr lang="en-US" sz="1000">
                <a:solidFill>
                  <a:srgbClr val="006600"/>
                </a:solidFill>
              </a:rPr>
              <a:t>Available of sizes</a:t>
            </a:r>
          </a:p>
        </p:txBody>
      </p:sp>
      <p:sp>
        <p:nvSpPr>
          <p:cNvPr id="3096" name="Rectangle 24"/>
          <p:cNvSpPr>
            <a:spLocks noChangeArrowheads="1"/>
          </p:cNvSpPr>
          <p:nvPr/>
        </p:nvSpPr>
        <p:spPr bwMode="auto">
          <a:xfrm>
            <a:off x="609600" y="4175125"/>
            <a:ext cx="1557338" cy="244475"/>
          </a:xfrm>
          <a:prstGeom prst="rect">
            <a:avLst/>
          </a:prstGeom>
          <a:noFill/>
          <a:ln w="9525">
            <a:noFill/>
            <a:miter lim="800000"/>
            <a:headEnd/>
            <a:tailEnd/>
          </a:ln>
          <a:effectLst/>
        </p:spPr>
        <p:txBody>
          <a:bodyPr wrap="none">
            <a:spAutoFit/>
          </a:bodyPr>
          <a:lstStyle/>
          <a:p>
            <a:r>
              <a:rPr lang="en-US" sz="1000">
                <a:solidFill>
                  <a:srgbClr val="0033CC"/>
                </a:solidFill>
              </a:rPr>
              <a:t>Adequate Parking space</a:t>
            </a:r>
          </a:p>
        </p:txBody>
      </p:sp>
      <p:sp>
        <p:nvSpPr>
          <p:cNvPr id="3097" name="Rectangle 25"/>
          <p:cNvSpPr>
            <a:spLocks noChangeArrowheads="1"/>
          </p:cNvSpPr>
          <p:nvPr/>
        </p:nvSpPr>
        <p:spPr bwMode="auto">
          <a:xfrm>
            <a:off x="3048000" y="3048000"/>
            <a:ext cx="1293813" cy="244475"/>
          </a:xfrm>
          <a:prstGeom prst="rect">
            <a:avLst/>
          </a:prstGeom>
          <a:noFill/>
          <a:ln w="9525">
            <a:noFill/>
            <a:miter lim="800000"/>
            <a:headEnd/>
            <a:tailEnd/>
          </a:ln>
          <a:effectLst/>
        </p:spPr>
        <p:txBody>
          <a:bodyPr wrap="none">
            <a:spAutoFit/>
          </a:bodyPr>
          <a:lstStyle/>
          <a:p>
            <a:r>
              <a:rPr lang="en-US" sz="1000">
                <a:solidFill>
                  <a:srgbClr val="800000"/>
                </a:solidFill>
              </a:rPr>
              <a:t> Display of products</a:t>
            </a:r>
          </a:p>
        </p:txBody>
      </p:sp>
      <p:sp>
        <p:nvSpPr>
          <p:cNvPr id="486409" name="Rectangle 9"/>
          <p:cNvSpPr>
            <a:spLocks noChangeArrowheads="1"/>
          </p:cNvSpPr>
          <p:nvPr/>
        </p:nvSpPr>
        <p:spPr bwMode="auto">
          <a:xfrm>
            <a:off x="2438400" y="152400"/>
            <a:ext cx="4419600" cy="685800"/>
          </a:xfrm>
          <a:prstGeom prst="rect">
            <a:avLst/>
          </a:prstGeom>
          <a:gradFill rotWithShape="1">
            <a:gsLst>
              <a:gs pos="0">
                <a:srgbClr val="003366">
                  <a:gamma/>
                  <a:shade val="46275"/>
                  <a:invGamma/>
                </a:srgbClr>
              </a:gs>
              <a:gs pos="50000">
                <a:srgbClr val="003366"/>
              </a:gs>
              <a:gs pos="100000">
                <a:srgbClr val="003366">
                  <a:gamma/>
                  <a:shade val="46275"/>
                  <a:invGamma/>
                </a:srgbClr>
              </a:gs>
            </a:gsLst>
            <a:lin ang="5400000" scaled="1"/>
          </a:gradFill>
          <a:ln w="9525">
            <a:noFill/>
            <a:miter lim="800000"/>
            <a:headEnd/>
            <a:tailEnd/>
          </a:ln>
          <a:effectLst/>
        </p:spPr>
        <p:txBody>
          <a:bodyPr anchor="ctr"/>
          <a:lstStyle/>
          <a:p>
            <a:pPr algn="ctr" defTabSz="114300">
              <a:defRPr/>
            </a:pPr>
            <a:r>
              <a:rPr lang="en-US" sz="1600" b="1">
                <a:solidFill>
                  <a:schemeClr val="bg1"/>
                </a:solidFill>
                <a:effectLst>
                  <a:outerShdw blurRad="38100" dist="38100" dir="2700000" algn="tl">
                    <a:srgbClr val="000000"/>
                  </a:outerShdw>
                </a:effectLst>
                <a:latin typeface="Verdana" pitchFamily="34" charset="0"/>
              </a:rPr>
              <a:t>MULTI-DIMENSIONAL MAPPING</a:t>
            </a:r>
            <a:br>
              <a:rPr lang="en-US" sz="1600" b="1">
                <a:solidFill>
                  <a:schemeClr val="bg1"/>
                </a:solidFill>
                <a:effectLst>
                  <a:outerShdw blurRad="38100" dist="38100" dir="2700000" algn="tl">
                    <a:srgbClr val="000000"/>
                  </a:outerShdw>
                </a:effectLst>
                <a:latin typeface="Verdana" pitchFamily="34" charset="0"/>
              </a:rPr>
            </a:br>
            <a:r>
              <a:rPr lang="en-US" sz="1600" b="1">
                <a:solidFill>
                  <a:schemeClr val="bg1"/>
                </a:solidFill>
                <a:effectLst>
                  <a:outerShdw blurRad="38100" dist="38100" dir="2700000" algn="tl">
                    <a:srgbClr val="000000"/>
                  </a:outerShdw>
                </a:effectLst>
                <a:latin typeface="Verdana" pitchFamily="34" charset="0"/>
              </a:rPr>
              <a:t>CORRESPONDENCE ANALYSIS </a:t>
            </a:r>
            <a:endParaRPr lang="en-US" sz="1600" b="1">
              <a:solidFill>
                <a:schemeClr val="tx2"/>
              </a:solidFill>
              <a:effectLst>
                <a:outerShdw blurRad="38100" dist="38100" dir="2700000" algn="tl">
                  <a:srgbClr val="FFFFFF"/>
                </a:outerShdw>
              </a:effectLst>
              <a:latin typeface="Verdana" pitchFamily="34" charset="0"/>
            </a:endParaRPr>
          </a:p>
        </p:txBody>
      </p:sp>
      <p:sp>
        <p:nvSpPr>
          <p:cNvPr id="3099" name="Oval 5"/>
          <p:cNvSpPr>
            <a:spLocks noChangeArrowheads="1"/>
          </p:cNvSpPr>
          <p:nvPr/>
        </p:nvSpPr>
        <p:spPr bwMode="auto">
          <a:xfrm rot="-21859332">
            <a:off x="1905000" y="5407025"/>
            <a:ext cx="2282825" cy="839788"/>
          </a:xfrm>
          <a:prstGeom prst="ellipse">
            <a:avLst/>
          </a:prstGeom>
          <a:noFill/>
          <a:ln w="12700">
            <a:solidFill>
              <a:srgbClr val="FF0000"/>
            </a:solidFill>
            <a:round/>
            <a:headEnd/>
            <a:tailEnd/>
          </a:ln>
        </p:spPr>
        <p:txBody>
          <a:bodyPr vert="eaVert" wrap="none" anchor="ctr"/>
          <a:lstStyle/>
          <a:p>
            <a:endParaRPr lang="en-US"/>
          </a:p>
        </p:txBody>
      </p:sp>
      <p:sp>
        <p:nvSpPr>
          <p:cNvPr id="3100" name="Oval 18"/>
          <p:cNvSpPr>
            <a:spLocks noChangeArrowheads="1"/>
          </p:cNvSpPr>
          <p:nvPr/>
        </p:nvSpPr>
        <p:spPr bwMode="auto">
          <a:xfrm rot="16854214">
            <a:off x="2357438" y="2373313"/>
            <a:ext cx="609600" cy="4565650"/>
          </a:xfrm>
          <a:prstGeom prst="ellipse">
            <a:avLst/>
          </a:prstGeom>
          <a:noFill/>
          <a:ln w="12700">
            <a:solidFill>
              <a:srgbClr val="0000FF"/>
            </a:solidFill>
            <a:round/>
            <a:headEnd/>
            <a:tailEnd/>
          </a:ln>
        </p:spPr>
        <p:txBody>
          <a:bodyPr rot="10800000" wrap="none" anchor="ctr"/>
          <a:lstStyle/>
          <a:p>
            <a:endParaRPr lang="en-US"/>
          </a:p>
        </p:txBody>
      </p:sp>
      <p:sp>
        <p:nvSpPr>
          <p:cNvPr id="3101" name="Oval 19"/>
          <p:cNvSpPr>
            <a:spLocks noChangeArrowheads="1"/>
          </p:cNvSpPr>
          <p:nvPr/>
        </p:nvSpPr>
        <p:spPr bwMode="auto">
          <a:xfrm rot="38488480">
            <a:off x="3316288" y="1944688"/>
            <a:ext cx="687387" cy="4414837"/>
          </a:xfrm>
          <a:prstGeom prst="ellipse">
            <a:avLst/>
          </a:prstGeom>
          <a:noFill/>
          <a:ln w="12700">
            <a:solidFill>
              <a:srgbClr val="008000"/>
            </a:solidFill>
            <a:round/>
            <a:headEnd/>
            <a:tailEnd/>
          </a:ln>
        </p:spPr>
        <p:txBody>
          <a:bodyPr vert="eaVert" wrap="none" anchor="ctr"/>
          <a:lstStyle/>
          <a:p>
            <a:pPr algn="ctr"/>
            <a:endParaRPr lang="en-US">
              <a:solidFill>
                <a:srgbClr val="33CC33"/>
              </a:solidFill>
            </a:endParaRPr>
          </a:p>
        </p:txBody>
      </p:sp>
      <p:sp>
        <p:nvSpPr>
          <p:cNvPr id="3103" name="Oval 19"/>
          <p:cNvSpPr>
            <a:spLocks noChangeArrowheads="1"/>
          </p:cNvSpPr>
          <p:nvPr/>
        </p:nvSpPr>
        <p:spPr bwMode="auto">
          <a:xfrm rot="1051923">
            <a:off x="893763" y="2224088"/>
            <a:ext cx="6113462" cy="1582737"/>
          </a:xfrm>
          <a:prstGeom prst="ellipse">
            <a:avLst/>
          </a:prstGeom>
          <a:noFill/>
          <a:ln w="12700">
            <a:solidFill>
              <a:srgbClr val="800000"/>
            </a:solidFill>
            <a:round/>
            <a:headEnd/>
            <a:tailEnd/>
          </a:ln>
        </p:spPr>
        <p:txBody>
          <a:bodyPr wrap="none" anchor="ctr"/>
          <a:lstStyle/>
          <a:p>
            <a:pPr algn="ctr"/>
            <a:endParaRPr lang="en-US">
              <a:solidFill>
                <a:srgbClr val="A50021"/>
              </a:solidFill>
            </a:endParaRPr>
          </a:p>
        </p:txBody>
      </p:sp>
      <p:sp>
        <p:nvSpPr>
          <p:cNvPr id="3104" name="Oval 19"/>
          <p:cNvSpPr>
            <a:spLocks noChangeArrowheads="1"/>
          </p:cNvSpPr>
          <p:nvPr/>
        </p:nvSpPr>
        <p:spPr bwMode="auto">
          <a:xfrm>
            <a:off x="5865813" y="3956050"/>
            <a:ext cx="3043237" cy="1300163"/>
          </a:xfrm>
          <a:prstGeom prst="ellipse">
            <a:avLst/>
          </a:prstGeom>
          <a:noFill/>
          <a:ln w="12700">
            <a:solidFill>
              <a:srgbClr val="CC99FF"/>
            </a:solidFill>
            <a:round/>
            <a:headEnd/>
            <a:tailEnd/>
          </a:ln>
        </p:spPr>
        <p:txBody>
          <a:bodyPr wrap="none" anchor="ctr"/>
          <a:lstStyle/>
          <a:p>
            <a:pPr algn="ctr"/>
            <a:endParaRPr lang="en-US">
              <a:solidFill>
                <a:srgbClr val="33CC33"/>
              </a:solidFill>
            </a:endParaRPr>
          </a:p>
        </p:txBody>
      </p:sp>
      <p:sp>
        <p:nvSpPr>
          <p:cNvPr id="30" name="Rectangle 3"/>
          <p:cNvSpPr>
            <a:spLocks noChangeArrowheads="1"/>
          </p:cNvSpPr>
          <p:nvPr/>
        </p:nvSpPr>
        <p:spPr bwMode="auto">
          <a:xfrm>
            <a:off x="0" y="1066800"/>
            <a:ext cx="9144000" cy="692727"/>
          </a:xfrm>
          <a:prstGeom prst="rect">
            <a:avLst/>
          </a:prstGeom>
          <a:noFill/>
          <a:ln>
            <a:noFill/>
          </a:ln>
          <a:effectLst/>
          <a:extLst/>
        </p:spPr>
        <p:txBody>
          <a:bodyPr anchor="ctr"/>
          <a:lstStyle/>
          <a:p>
            <a:pPr algn="ctr" rtl="0">
              <a:lnSpc>
                <a:spcPct val="85000"/>
              </a:lnSpc>
              <a:defRPr/>
            </a:pPr>
            <a:r>
              <a:rPr lang="en-US" altLang="en-US" b="1" dirty="0" smtClean="0">
                <a:solidFill>
                  <a:srgbClr val="800000"/>
                </a:solidFill>
                <a:effectLst>
                  <a:outerShdw blurRad="38100" dist="38100" dir="2700000" algn="tl">
                    <a:srgbClr val="C0C0C0"/>
                  </a:outerShdw>
                </a:effectLst>
                <a:latin typeface="Verdana" pitchFamily="34" charset="0"/>
              </a:rPr>
              <a:t>Satisfaction of Stores – Based on Top Box</a:t>
            </a:r>
            <a:endParaRPr lang="en-US" altLang="en-US" b="1" dirty="0">
              <a:solidFill>
                <a:srgbClr val="800000"/>
              </a:solidFill>
              <a:effectLst>
                <a:outerShdw blurRad="38100" dist="38100" dir="2700000" algn="tl">
                  <a:srgbClr val="C0C0C0"/>
                </a:outerShdw>
              </a:effectLst>
              <a:latin typeface="Verdana" pitchFamily="34" charset="0"/>
            </a:endParaRPr>
          </a:p>
          <a:p>
            <a:pPr algn="ctr" rtl="0">
              <a:lnSpc>
                <a:spcPct val="85000"/>
              </a:lnSpc>
              <a:defRPr/>
            </a:pPr>
            <a:r>
              <a:rPr lang="en-US" altLang="en-US" b="1" dirty="0">
                <a:solidFill>
                  <a:srgbClr val="000066"/>
                </a:solidFill>
                <a:latin typeface="Verdana" pitchFamily="34" charset="0"/>
              </a:rPr>
              <a:t>(Based on Usage/Visit)</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4"/>
          <p:cNvSpPr>
            <a:spLocks noChangeArrowheads="1"/>
          </p:cNvSpPr>
          <p:nvPr/>
        </p:nvSpPr>
        <p:spPr bwMode="auto">
          <a:xfrm>
            <a:off x="1143000" y="4572000"/>
            <a:ext cx="3429000" cy="18288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000" b="1" dirty="0">
                <a:solidFill>
                  <a:srgbClr val="006600"/>
                </a:solidFill>
                <a:effectLst>
                  <a:outerShdw blurRad="38100" dist="38100" dir="2700000" algn="tl">
                    <a:srgbClr val="000000"/>
                  </a:outerShdw>
                </a:effectLst>
                <a:latin typeface="Tahoma" pitchFamily="34" charset="0"/>
                <a:cs typeface="Arial" charset="0"/>
              </a:rPr>
              <a:t>                                  </a:t>
            </a:r>
            <a:r>
              <a:rPr lang="en-US" sz="1400" b="1" u="sng" dirty="0">
                <a:solidFill>
                  <a:srgbClr val="9900FF"/>
                </a:solidFill>
                <a:effectLst>
                  <a:outerShdw blurRad="38100" dist="38100" dir="2700000" algn="tl">
                    <a:srgbClr val="000000"/>
                  </a:outerShdw>
                </a:effectLst>
                <a:latin typeface="Tahoma" pitchFamily="34" charset="0"/>
                <a:cs typeface="Arial" charset="0"/>
              </a:rPr>
              <a:t>H&amp;M</a:t>
            </a:r>
            <a:endParaRPr lang="en-US" sz="1200" b="1" dirty="0">
              <a:solidFill>
                <a:srgbClr val="9900FF"/>
              </a:solidFill>
              <a:effectLst>
                <a:outerShdw blurRad="38100" dist="38100" dir="2700000" algn="tl">
                  <a:srgbClr val="000000"/>
                </a:outerShdw>
              </a:effectLst>
              <a:latin typeface="Tahoma" pitchFamily="34" charset="0"/>
              <a:cs typeface="Arial" charset="0"/>
            </a:endParaRPr>
          </a:p>
          <a:p>
            <a:pPr marL="166688" indent="-166688"/>
            <a:endParaRPr lang="en-US" sz="1200" b="1" dirty="0">
              <a:solidFill>
                <a:srgbClr val="9900FF"/>
              </a:solidFill>
              <a:effectLst>
                <a:outerShdw blurRad="38100" dist="38100" dir="2700000" algn="tl">
                  <a:srgbClr val="000000"/>
                </a:outerShdw>
              </a:effectLst>
              <a:latin typeface="Tahoma" pitchFamily="34" charset="0"/>
              <a:cs typeface="Arial" charset="0"/>
            </a:endParaRPr>
          </a:p>
          <a:p>
            <a:pPr marL="166688" indent="-166688">
              <a:buFontTx/>
              <a:buChar char="-"/>
            </a:pPr>
            <a:r>
              <a:rPr lang="en-US" sz="1000" dirty="0">
                <a:solidFill>
                  <a:srgbClr val="9900FF"/>
                </a:solidFill>
                <a:latin typeface="Tahoma" pitchFamily="34" charset="0"/>
                <a:cs typeface="Arial" charset="0"/>
              </a:rPr>
              <a:t>Ideal profile of visitors</a:t>
            </a:r>
          </a:p>
          <a:p>
            <a:pPr marL="166688" indent="-166688">
              <a:buFontTx/>
              <a:buChar char="-"/>
            </a:pPr>
            <a:r>
              <a:rPr lang="en-US" sz="1000" dirty="0" smtClean="0">
                <a:solidFill>
                  <a:srgbClr val="9900FF"/>
                </a:solidFill>
                <a:latin typeface="Tahoma" pitchFamily="34" charset="0"/>
                <a:cs typeface="Arial" charset="0"/>
              </a:rPr>
              <a:t>Brand name</a:t>
            </a:r>
          </a:p>
          <a:p>
            <a:pPr marL="166688" indent="-166688">
              <a:buFontTx/>
              <a:buChar char="-"/>
            </a:pPr>
            <a:r>
              <a:rPr lang="en-US" sz="1000" dirty="0" smtClean="0">
                <a:solidFill>
                  <a:srgbClr val="9900FF"/>
                </a:solidFill>
                <a:latin typeface="Tahoma" pitchFamily="34" charset="0"/>
                <a:cs typeface="Arial" charset="0"/>
              </a:rPr>
              <a:t>Modern(Trendy)</a:t>
            </a:r>
          </a:p>
          <a:p>
            <a:pPr marL="166688" indent="-166688">
              <a:buFontTx/>
              <a:buChar char="-"/>
            </a:pPr>
            <a:r>
              <a:rPr lang="en-US" sz="1000" dirty="0" smtClean="0">
                <a:solidFill>
                  <a:srgbClr val="9900FF"/>
                </a:solidFill>
                <a:latin typeface="Tahoma" pitchFamily="34" charset="0"/>
                <a:cs typeface="Arial" charset="0"/>
              </a:rPr>
              <a:t>New collections</a:t>
            </a:r>
          </a:p>
          <a:p>
            <a:pPr marL="166688" indent="-166688">
              <a:buFontTx/>
              <a:buChar char="-"/>
            </a:pPr>
            <a:r>
              <a:rPr lang="en-US" sz="1000" dirty="0" smtClean="0">
                <a:solidFill>
                  <a:srgbClr val="9900FF"/>
                </a:solidFill>
                <a:latin typeface="Tahoma" pitchFamily="34" charset="0"/>
                <a:cs typeface="Arial" charset="0"/>
              </a:rPr>
              <a:t>Quality</a:t>
            </a:r>
            <a:endParaRPr lang="en-US" sz="1000" dirty="0">
              <a:solidFill>
                <a:srgbClr val="9900FF"/>
              </a:solidFill>
              <a:latin typeface="Tahoma" pitchFamily="34" charset="0"/>
              <a:cs typeface="Arial" charset="0"/>
            </a:endParaRPr>
          </a:p>
        </p:txBody>
      </p:sp>
      <p:sp>
        <p:nvSpPr>
          <p:cNvPr id="9" name="AutoShape 24"/>
          <p:cNvSpPr>
            <a:spLocks noChangeArrowheads="1"/>
          </p:cNvSpPr>
          <p:nvPr/>
        </p:nvSpPr>
        <p:spPr bwMode="auto">
          <a:xfrm>
            <a:off x="5562600" y="1066800"/>
            <a:ext cx="3352800" cy="16764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400" b="1" dirty="0">
                <a:solidFill>
                  <a:srgbClr val="CC0000"/>
                </a:solidFill>
                <a:effectLst>
                  <a:outerShdw blurRad="38100" dist="38100" dir="2700000" algn="tl">
                    <a:srgbClr val="000000"/>
                  </a:outerShdw>
                </a:effectLst>
                <a:latin typeface="Tahoma" pitchFamily="34" charset="0"/>
                <a:cs typeface="Arial" charset="0"/>
              </a:rPr>
              <a:t>           </a:t>
            </a:r>
            <a:r>
              <a:rPr lang="en-US" sz="1400" b="1" u="sng" dirty="0">
                <a:solidFill>
                  <a:srgbClr val="006600"/>
                </a:solidFill>
                <a:effectLst>
                  <a:outerShdw blurRad="38100" dist="38100" dir="2700000" algn="tl">
                    <a:srgbClr val="000000"/>
                  </a:outerShdw>
                </a:effectLst>
                <a:latin typeface="Tahoma" pitchFamily="34" charset="0"/>
                <a:cs typeface="Arial" charset="0"/>
              </a:rPr>
              <a:t>NASSER SPORTS</a:t>
            </a:r>
            <a:endParaRPr lang="en-US" sz="1200" b="1" dirty="0">
              <a:solidFill>
                <a:srgbClr val="006600"/>
              </a:solidFill>
              <a:effectLst>
                <a:outerShdw blurRad="38100" dist="38100" dir="2700000" algn="tl">
                  <a:srgbClr val="000000"/>
                </a:outerShdw>
              </a:effectLst>
              <a:latin typeface="Tahoma" pitchFamily="34" charset="0"/>
              <a:cs typeface="Arial" charset="0"/>
            </a:endParaRPr>
          </a:p>
          <a:p>
            <a:pPr marL="166688" indent="-166688"/>
            <a:endParaRPr lang="en-US" sz="1200" dirty="0">
              <a:solidFill>
                <a:srgbClr val="006600"/>
              </a:solidFill>
              <a:latin typeface="Tahoma" pitchFamily="34" charset="0"/>
              <a:cs typeface="Arial" charset="0"/>
            </a:endParaRPr>
          </a:p>
          <a:p>
            <a:pPr marL="166688" indent="-166688">
              <a:buFontTx/>
              <a:buChar char="-"/>
            </a:pPr>
            <a:r>
              <a:rPr lang="en-US" sz="1000" dirty="0" smtClean="0">
                <a:solidFill>
                  <a:srgbClr val="006600"/>
                </a:solidFill>
                <a:latin typeface="Tahoma" pitchFamily="34" charset="0"/>
                <a:cs typeface="Arial" charset="0"/>
              </a:rPr>
              <a:t>Availability  </a:t>
            </a:r>
            <a:r>
              <a:rPr lang="en-US" sz="1000" dirty="0">
                <a:solidFill>
                  <a:srgbClr val="006600"/>
                </a:solidFill>
                <a:latin typeface="Tahoma" pitchFamily="34" charset="0"/>
                <a:cs typeface="Arial" charset="0"/>
              </a:rPr>
              <a:t>of sizes</a:t>
            </a:r>
          </a:p>
          <a:p>
            <a:pPr marL="166688" indent="-166688">
              <a:buFontTx/>
              <a:buChar char="-"/>
            </a:pPr>
            <a:r>
              <a:rPr lang="en-US" sz="1000" dirty="0">
                <a:solidFill>
                  <a:srgbClr val="006600"/>
                </a:solidFill>
                <a:latin typeface="Tahoma" pitchFamily="34" charset="0"/>
                <a:cs typeface="Arial" charset="0"/>
              </a:rPr>
              <a:t>Cleanliness of premises</a:t>
            </a:r>
          </a:p>
          <a:p>
            <a:pPr marL="166688" indent="-166688">
              <a:buFontTx/>
              <a:buChar char="-"/>
            </a:pPr>
            <a:r>
              <a:rPr lang="en-US" sz="1000" dirty="0">
                <a:solidFill>
                  <a:srgbClr val="006600"/>
                </a:solidFill>
                <a:latin typeface="Tahoma" pitchFamily="34" charset="0"/>
                <a:cs typeface="Arial" charset="0"/>
              </a:rPr>
              <a:t>Friendliness of staff</a:t>
            </a:r>
          </a:p>
          <a:p>
            <a:pPr marL="166688" indent="-166688">
              <a:buFontTx/>
              <a:buChar char="-"/>
            </a:pPr>
            <a:r>
              <a:rPr lang="en-US" sz="1000" dirty="0">
                <a:solidFill>
                  <a:srgbClr val="006600"/>
                </a:solidFill>
                <a:latin typeface="Tahoma" pitchFamily="34" charset="0"/>
                <a:cs typeface="Arial" charset="0"/>
              </a:rPr>
              <a:t>Convenient location</a:t>
            </a:r>
          </a:p>
          <a:p>
            <a:pPr marL="166688" indent="-166688">
              <a:buFontTx/>
              <a:buChar char="-"/>
            </a:pPr>
            <a:r>
              <a:rPr lang="en-US" sz="1000" dirty="0">
                <a:solidFill>
                  <a:srgbClr val="006600"/>
                </a:solidFill>
                <a:latin typeface="Tahoma" pitchFamily="34" charset="0"/>
                <a:cs typeface="Arial" charset="0"/>
              </a:rPr>
              <a:t>Advertising</a:t>
            </a:r>
          </a:p>
          <a:p>
            <a:pPr marL="166688" indent="-166688">
              <a:buFontTx/>
              <a:buChar char="-"/>
            </a:pPr>
            <a:endParaRPr lang="en-US" sz="1000" dirty="0">
              <a:solidFill>
                <a:srgbClr val="006600"/>
              </a:solidFill>
              <a:latin typeface="Tahoma" pitchFamily="34" charset="0"/>
              <a:cs typeface="Arial" charset="0"/>
            </a:endParaRPr>
          </a:p>
        </p:txBody>
      </p:sp>
      <p:sp>
        <p:nvSpPr>
          <p:cNvPr id="10" name="AutoShape 24"/>
          <p:cNvSpPr>
            <a:spLocks noChangeArrowheads="1"/>
          </p:cNvSpPr>
          <p:nvPr/>
        </p:nvSpPr>
        <p:spPr bwMode="auto">
          <a:xfrm>
            <a:off x="1371600" y="914400"/>
            <a:ext cx="3200400" cy="20574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000" b="1">
                <a:solidFill>
                  <a:srgbClr val="0000FF"/>
                </a:solidFill>
                <a:effectLst>
                  <a:outerShdw blurRad="38100" dist="38100" dir="2700000" algn="tl">
                    <a:srgbClr val="000000"/>
                  </a:outerShdw>
                </a:effectLst>
                <a:latin typeface="Tahoma" pitchFamily="34" charset="0"/>
                <a:cs typeface="Arial" charset="0"/>
              </a:rPr>
              <a:t>               </a:t>
            </a:r>
            <a:r>
              <a:rPr lang="en-US" sz="1400" b="1" u="sng">
                <a:solidFill>
                  <a:srgbClr val="A50021"/>
                </a:solidFill>
                <a:effectLst>
                  <a:outerShdw blurRad="38100" dist="38100" dir="2700000" algn="tl">
                    <a:srgbClr val="000000"/>
                  </a:outerShdw>
                </a:effectLst>
                <a:latin typeface="Tahoma" pitchFamily="34" charset="0"/>
                <a:cs typeface="Arial" charset="0"/>
              </a:rPr>
              <a:t>CENTER POINT</a:t>
            </a:r>
            <a:endParaRPr lang="en-US" sz="1200" b="1">
              <a:solidFill>
                <a:srgbClr val="A50021"/>
              </a:solidFill>
              <a:effectLst>
                <a:outerShdw blurRad="38100" dist="38100" dir="2700000" algn="tl">
                  <a:srgbClr val="000000"/>
                </a:outerShdw>
              </a:effectLst>
              <a:latin typeface="Tahoma" pitchFamily="34" charset="0"/>
              <a:cs typeface="Arial" charset="0"/>
            </a:endParaRPr>
          </a:p>
          <a:p>
            <a:pPr marL="166688" indent="-166688"/>
            <a:endParaRPr lang="en-US" sz="1200">
              <a:solidFill>
                <a:srgbClr val="A50021"/>
              </a:solidFill>
              <a:latin typeface="Tahoma" pitchFamily="34" charset="0"/>
              <a:cs typeface="Arial" charset="0"/>
            </a:endParaRPr>
          </a:p>
          <a:p>
            <a:pPr marL="166688" indent="-166688">
              <a:buFontTx/>
              <a:buChar char="-"/>
            </a:pPr>
            <a:endParaRPr lang="en-US" sz="1000">
              <a:solidFill>
                <a:srgbClr val="A50021"/>
              </a:solidFill>
              <a:latin typeface="Tahoma" pitchFamily="34" charset="0"/>
              <a:cs typeface="Tahoma" pitchFamily="34" charset="0"/>
            </a:endParaRPr>
          </a:p>
          <a:p>
            <a:pPr marL="166688" indent="-166688">
              <a:buFontTx/>
              <a:buChar char="-"/>
            </a:pPr>
            <a:r>
              <a:rPr lang="en-US" sz="1000">
                <a:solidFill>
                  <a:srgbClr val="A50021"/>
                </a:solidFill>
                <a:latin typeface="Tahoma" pitchFamily="34" charset="0"/>
                <a:cs typeface="Tahoma" pitchFamily="34" charset="0"/>
              </a:rPr>
              <a:t>Display of products</a:t>
            </a:r>
          </a:p>
          <a:p>
            <a:pPr marL="166688" indent="-166688">
              <a:buFontTx/>
              <a:buChar char="-"/>
            </a:pPr>
            <a:r>
              <a:rPr lang="en-US" sz="1000">
                <a:solidFill>
                  <a:srgbClr val="A50021"/>
                </a:solidFill>
                <a:latin typeface="Tahoma" pitchFamily="34" charset="0"/>
                <a:cs typeface="Tahoma" pitchFamily="34" charset="0"/>
              </a:rPr>
              <a:t>Family Atmosphere</a:t>
            </a:r>
          </a:p>
          <a:p>
            <a:pPr marL="166688" indent="-166688">
              <a:buFontTx/>
              <a:buChar char="-"/>
            </a:pPr>
            <a:r>
              <a:rPr lang="en-US" sz="1000">
                <a:solidFill>
                  <a:srgbClr val="A50021"/>
                </a:solidFill>
                <a:latin typeface="Tahoma" pitchFamily="34" charset="0"/>
                <a:cs typeface="Tahoma" pitchFamily="34" charset="0"/>
              </a:rPr>
              <a:t>Store Reputation</a:t>
            </a:r>
          </a:p>
          <a:p>
            <a:pPr marL="166688" indent="-166688">
              <a:buFontTx/>
              <a:buChar char="-"/>
            </a:pPr>
            <a:r>
              <a:rPr lang="en-US" sz="1000">
                <a:solidFill>
                  <a:srgbClr val="A50021"/>
                </a:solidFill>
                <a:latin typeface="Tahoma" pitchFamily="34" charset="0"/>
                <a:cs typeface="Tahoma" pitchFamily="34" charset="0"/>
              </a:rPr>
              <a:t>Customer Service</a:t>
            </a:r>
          </a:p>
          <a:p>
            <a:pPr marL="166688" indent="-166688">
              <a:buFontTx/>
              <a:buChar char="-"/>
            </a:pPr>
            <a:r>
              <a:rPr lang="en-US" sz="1000">
                <a:solidFill>
                  <a:srgbClr val="A50021"/>
                </a:solidFill>
                <a:latin typeface="Tahoma" pitchFamily="34" charset="0"/>
                <a:cs typeface="Tahoma" pitchFamily="34" charset="0"/>
              </a:rPr>
              <a:t>Speed of Service</a:t>
            </a:r>
          </a:p>
          <a:p>
            <a:pPr marL="166688" indent="-166688">
              <a:buFontTx/>
              <a:buChar char="-"/>
            </a:pPr>
            <a:r>
              <a:rPr lang="en-US" sz="1000">
                <a:solidFill>
                  <a:srgbClr val="A50021"/>
                </a:solidFill>
                <a:latin typeface="Tahoma" pitchFamily="34" charset="0"/>
                <a:cs typeface="Tahoma" pitchFamily="34" charset="0"/>
              </a:rPr>
              <a:t>Ambience</a:t>
            </a:r>
          </a:p>
          <a:p>
            <a:pPr marL="166688" indent="-166688">
              <a:buFontTx/>
              <a:buChar char="-"/>
            </a:pPr>
            <a:r>
              <a:rPr lang="en-US" sz="1000">
                <a:solidFill>
                  <a:srgbClr val="A50021"/>
                </a:solidFill>
                <a:latin typeface="Tahoma" pitchFamily="34" charset="0"/>
                <a:cs typeface="Tahoma" pitchFamily="34" charset="0"/>
              </a:rPr>
              <a:t>Play area for kids</a:t>
            </a:r>
          </a:p>
        </p:txBody>
      </p:sp>
      <p:sp>
        <p:nvSpPr>
          <p:cNvPr id="11" name="AutoShape 24"/>
          <p:cNvSpPr>
            <a:spLocks noChangeArrowheads="1"/>
          </p:cNvSpPr>
          <p:nvPr/>
        </p:nvSpPr>
        <p:spPr bwMode="auto">
          <a:xfrm>
            <a:off x="5486400" y="4724400"/>
            <a:ext cx="3429000" cy="17526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400" b="1">
                <a:solidFill>
                  <a:srgbClr val="006600"/>
                </a:solidFill>
                <a:effectLst>
                  <a:outerShdw blurRad="38100" dist="38100" dir="2700000" algn="tl">
                    <a:srgbClr val="000000"/>
                  </a:outerShdw>
                </a:effectLst>
                <a:latin typeface="Tahoma" pitchFamily="34" charset="0"/>
                <a:cs typeface="Arial" charset="0"/>
              </a:rPr>
              <a:t>                     </a:t>
            </a:r>
            <a:r>
              <a:rPr lang="en-US" sz="1400" b="1" u="sng">
                <a:solidFill>
                  <a:srgbClr val="0033CC"/>
                </a:solidFill>
                <a:effectLst>
                  <a:outerShdw blurRad="38100" dist="38100" dir="2700000" algn="tl">
                    <a:srgbClr val="000000"/>
                  </a:outerShdw>
                </a:effectLst>
                <a:latin typeface="Tahoma" pitchFamily="34" charset="0"/>
                <a:cs typeface="Arial" charset="0"/>
              </a:rPr>
              <a:t>MAX</a:t>
            </a:r>
            <a:endParaRPr lang="en-US" sz="1200" b="1">
              <a:solidFill>
                <a:srgbClr val="0033CC"/>
              </a:solidFill>
              <a:effectLst>
                <a:outerShdw blurRad="38100" dist="38100" dir="2700000" algn="tl">
                  <a:srgbClr val="000000"/>
                </a:outerShdw>
              </a:effectLst>
              <a:latin typeface="Tahoma" pitchFamily="34" charset="0"/>
              <a:cs typeface="Arial" charset="0"/>
            </a:endParaRPr>
          </a:p>
          <a:p>
            <a:pPr marL="166688" indent="-166688"/>
            <a:endParaRPr lang="en-US" sz="1200">
              <a:solidFill>
                <a:srgbClr val="0033CC"/>
              </a:solidFill>
              <a:latin typeface="Tahoma" pitchFamily="34" charset="0"/>
              <a:cs typeface="Arial" charset="0"/>
            </a:endParaRPr>
          </a:p>
          <a:p>
            <a:pPr marL="166688" indent="-166688">
              <a:buFontTx/>
              <a:buChar char="-"/>
            </a:pPr>
            <a:r>
              <a:rPr lang="en-US" sz="1000">
                <a:solidFill>
                  <a:srgbClr val="0033CC"/>
                </a:solidFill>
                <a:latin typeface="Tahoma" pitchFamily="34" charset="0"/>
                <a:cs typeface="Arial" charset="0"/>
              </a:rPr>
              <a:t>Sale/promotion offered</a:t>
            </a:r>
          </a:p>
          <a:p>
            <a:pPr marL="166688" indent="-166688">
              <a:buFontTx/>
              <a:buChar char="-"/>
            </a:pPr>
            <a:r>
              <a:rPr lang="en-US" sz="1000">
                <a:solidFill>
                  <a:srgbClr val="0033CC"/>
                </a:solidFill>
                <a:latin typeface="Tahoma" pitchFamily="34" charset="0"/>
                <a:cs typeface="Arial" charset="0"/>
              </a:rPr>
              <a:t>Convenient location</a:t>
            </a:r>
          </a:p>
          <a:p>
            <a:pPr marL="166688" indent="-166688">
              <a:buFontTx/>
              <a:buChar char="-"/>
            </a:pPr>
            <a:r>
              <a:rPr lang="en-US" sz="1000">
                <a:solidFill>
                  <a:srgbClr val="0033CC"/>
                </a:solidFill>
                <a:latin typeface="Tahoma" pitchFamily="34" charset="0"/>
                <a:cs typeface="Arial" charset="0"/>
              </a:rPr>
              <a:t>Adequate parking space</a:t>
            </a:r>
          </a:p>
        </p:txBody>
      </p:sp>
      <p:sp>
        <p:nvSpPr>
          <p:cNvPr id="2" name="AutoShape 24"/>
          <p:cNvSpPr>
            <a:spLocks noChangeArrowheads="1"/>
          </p:cNvSpPr>
          <p:nvPr/>
        </p:nvSpPr>
        <p:spPr bwMode="auto">
          <a:xfrm>
            <a:off x="3962400" y="2971800"/>
            <a:ext cx="2667000" cy="16764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p>
            <a:pPr marL="166688" indent="-166688"/>
            <a:r>
              <a:rPr lang="en-US" sz="1400" b="1">
                <a:solidFill>
                  <a:srgbClr val="CC0000"/>
                </a:solidFill>
                <a:effectLst>
                  <a:outerShdw blurRad="38100" dist="38100" dir="2700000" algn="tl">
                    <a:srgbClr val="000000"/>
                  </a:outerShdw>
                </a:effectLst>
                <a:latin typeface="Tahoma" pitchFamily="34" charset="0"/>
                <a:cs typeface="Arial" charset="0"/>
              </a:rPr>
              <a:t>             </a:t>
            </a:r>
            <a:r>
              <a:rPr lang="en-US" sz="1400" b="1" u="sng">
                <a:solidFill>
                  <a:srgbClr val="CC0000"/>
                </a:solidFill>
                <a:effectLst>
                  <a:outerShdw blurRad="38100" dist="38100" dir="2700000" algn="tl">
                    <a:srgbClr val="000000"/>
                  </a:outerShdw>
                </a:effectLst>
                <a:latin typeface="Tahoma" pitchFamily="34" charset="0"/>
                <a:cs typeface="Arial" charset="0"/>
              </a:rPr>
              <a:t>RED TAG</a:t>
            </a:r>
            <a:endParaRPr lang="en-US" sz="1200" b="1">
              <a:solidFill>
                <a:srgbClr val="CC0000"/>
              </a:solidFill>
              <a:effectLst>
                <a:outerShdw blurRad="38100" dist="38100" dir="2700000" algn="tl">
                  <a:srgbClr val="000000"/>
                </a:outerShdw>
              </a:effectLst>
              <a:latin typeface="Tahoma" pitchFamily="34" charset="0"/>
              <a:cs typeface="Arial" charset="0"/>
            </a:endParaRPr>
          </a:p>
          <a:p>
            <a:pPr marL="166688" indent="-166688"/>
            <a:endParaRPr lang="en-US" sz="1200">
              <a:solidFill>
                <a:srgbClr val="CC0000"/>
              </a:solidFill>
              <a:latin typeface="Tahoma" pitchFamily="34" charset="0"/>
              <a:cs typeface="Arial" charset="0"/>
            </a:endParaRPr>
          </a:p>
          <a:p>
            <a:pPr marL="166688" indent="-166688">
              <a:buFontTx/>
              <a:buChar char="-"/>
            </a:pPr>
            <a:r>
              <a:rPr lang="en-US" sz="1000">
                <a:solidFill>
                  <a:srgbClr val="CC0000"/>
                </a:solidFill>
                <a:latin typeface="Tahoma" pitchFamily="34" charset="0"/>
                <a:cs typeface="Arial" charset="0"/>
              </a:rPr>
              <a:t>Reasonable prices</a:t>
            </a:r>
          </a:p>
        </p:txBody>
      </p:sp>
      <p:sp>
        <p:nvSpPr>
          <p:cNvPr id="12" name="Rectangle 3"/>
          <p:cNvSpPr>
            <a:spLocks noChangeArrowheads="1"/>
          </p:cNvSpPr>
          <p:nvPr/>
        </p:nvSpPr>
        <p:spPr bwMode="auto">
          <a:xfrm>
            <a:off x="0" y="228600"/>
            <a:ext cx="9144000" cy="692727"/>
          </a:xfrm>
          <a:prstGeom prst="rect">
            <a:avLst/>
          </a:prstGeom>
          <a:noFill/>
          <a:ln>
            <a:noFill/>
          </a:ln>
          <a:effectLst/>
          <a:extLst/>
        </p:spPr>
        <p:txBody>
          <a:bodyPr anchor="ctr"/>
          <a:lstStyle/>
          <a:p>
            <a:pPr algn="ctr" rtl="0">
              <a:lnSpc>
                <a:spcPct val="85000"/>
              </a:lnSpc>
              <a:defRPr/>
            </a:pPr>
            <a:r>
              <a:rPr lang="en-US" altLang="en-US" b="1" dirty="0" smtClean="0">
                <a:solidFill>
                  <a:srgbClr val="800000"/>
                </a:solidFill>
                <a:effectLst>
                  <a:outerShdw blurRad="38100" dist="38100" dir="2700000" algn="tl">
                    <a:srgbClr val="C0C0C0"/>
                  </a:outerShdw>
                </a:effectLst>
                <a:latin typeface="Verdana" pitchFamily="34" charset="0"/>
              </a:rPr>
              <a:t>Satisfaction of Stores – Based on Top Box</a:t>
            </a:r>
            <a:endParaRPr lang="en-US" altLang="en-US" b="1" dirty="0">
              <a:solidFill>
                <a:srgbClr val="800000"/>
              </a:solidFill>
              <a:effectLst>
                <a:outerShdw blurRad="38100" dist="38100" dir="2700000" algn="tl">
                  <a:srgbClr val="C0C0C0"/>
                </a:outerShdw>
              </a:effectLst>
              <a:latin typeface="Verdana" pitchFamily="34" charset="0"/>
            </a:endParaRPr>
          </a:p>
          <a:p>
            <a:pPr algn="ctr" rtl="0">
              <a:lnSpc>
                <a:spcPct val="85000"/>
              </a:lnSpc>
              <a:defRPr/>
            </a:pPr>
            <a:r>
              <a:rPr lang="en-US" altLang="en-US" b="1" dirty="0" smtClean="0">
                <a:solidFill>
                  <a:srgbClr val="000066"/>
                </a:solidFill>
                <a:latin typeface="Verdana" pitchFamily="34" charset="0"/>
              </a:rPr>
              <a:t>(Descending order of priority)</a:t>
            </a:r>
            <a:endParaRPr lang="en-US" altLang="en-US" b="1" dirty="0">
              <a:solidFill>
                <a:srgbClr val="000066"/>
              </a:solidFill>
              <a:latin typeface="Verdana"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9"/>
          <p:cNvSpPr txBox="1">
            <a:spLocks noChangeArrowheads="1"/>
          </p:cNvSpPr>
          <p:nvPr/>
        </p:nvSpPr>
        <p:spPr bwMode="auto">
          <a:xfrm>
            <a:off x="0" y="304800"/>
            <a:ext cx="9144000" cy="646331"/>
          </a:xfrm>
          <a:prstGeom prst="rect">
            <a:avLst/>
          </a:prstGeom>
          <a:noFill/>
          <a:ln w="9525">
            <a:noFill/>
            <a:miter lim="800000"/>
            <a:headEnd/>
            <a:tailEnd/>
          </a:ln>
          <a:effectLst/>
        </p:spPr>
        <p:txBody>
          <a:bodyPr>
            <a:spAutoFit/>
          </a:bodyPr>
          <a:lstStyle/>
          <a:p>
            <a:pPr algn="ctr" rtl="0">
              <a:defRPr/>
            </a:pPr>
            <a:r>
              <a:rPr lang="en-US" b="1" dirty="0" smtClean="0">
                <a:solidFill>
                  <a:srgbClr val="800000"/>
                </a:solidFill>
                <a:effectLst>
                  <a:outerShdw blurRad="38100" dist="38100" dir="2700000" algn="tl">
                    <a:srgbClr val="C0C0C0"/>
                  </a:outerShdw>
                </a:effectLst>
                <a:latin typeface="Bookman Old Style" pitchFamily="18" charset="0"/>
              </a:rPr>
              <a:t>Weaknesses of Nasser Sports Center </a:t>
            </a:r>
          </a:p>
          <a:p>
            <a:pPr algn="ctr" rtl="0">
              <a:defRPr/>
            </a:pPr>
            <a:r>
              <a:rPr lang="en-US" b="1" dirty="0" smtClean="0">
                <a:solidFill>
                  <a:srgbClr val="800000"/>
                </a:solidFill>
                <a:effectLst>
                  <a:outerShdw blurRad="38100" dist="38100" dir="2700000" algn="tl">
                    <a:srgbClr val="C0C0C0"/>
                  </a:outerShdw>
                </a:effectLst>
                <a:latin typeface="Bookman Old Style" pitchFamily="18" charset="0"/>
              </a:rPr>
              <a:t>(Based on Satisfaction) </a:t>
            </a:r>
            <a:endParaRPr lang="en-US" b="1" dirty="0">
              <a:solidFill>
                <a:srgbClr val="800000"/>
              </a:solidFill>
              <a:effectLst>
                <a:outerShdw blurRad="38100" dist="38100" dir="2700000" algn="tl">
                  <a:srgbClr val="C0C0C0"/>
                </a:outerShdw>
              </a:effectLst>
              <a:latin typeface="Bookman Old Style" pitchFamily="18" charset="0"/>
            </a:endParaRPr>
          </a:p>
        </p:txBody>
      </p:sp>
      <p:sp>
        <p:nvSpPr>
          <p:cNvPr id="7175" name="AutoShape 4"/>
          <p:cNvSpPr>
            <a:spLocks noChangeArrowheads="1"/>
          </p:cNvSpPr>
          <p:nvPr/>
        </p:nvSpPr>
        <p:spPr bwMode="auto">
          <a:xfrm>
            <a:off x="2819400" y="1828800"/>
            <a:ext cx="4038600" cy="2438400"/>
          </a:xfrm>
          <a:prstGeom prst="octagon">
            <a:avLst>
              <a:gd name="adj" fmla="val 29287"/>
            </a:avLst>
          </a:prstGeom>
          <a:gradFill rotWithShape="1">
            <a:gsLst>
              <a:gs pos="0">
                <a:srgbClr val="FFCC99"/>
              </a:gs>
              <a:gs pos="50000">
                <a:srgbClr val="FFFFCC"/>
              </a:gs>
              <a:gs pos="100000">
                <a:srgbClr val="FFCC99"/>
              </a:gs>
            </a:gsLst>
            <a:lin ang="27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FFFFCC"/>
            </a:extrusionClr>
          </a:sp3d>
        </p:spPr>
        <p:txBody>
          <a:bodyPr wrap="none" anchor="ctr">
            <a:flatTx/>
          </a:bodyPr>
          <a:lstStyle>
            <a:lvl1pPr marL="53975" indent="-539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tLang="en-US" sz="1600" b="1" u="sng" dirty="0">
                <a:solidFill>
                  <a:srgbClr val="006600"/>
                </a:solidFill>
                <a:latin typeface="Tahoma" pitchFamily="34" charset="0"/>
              </a:rPr>
              <a:t>NASSER </a:t>
            </a:r>
            <a:r>
              <a:rPr lang="en-US" altLang="en-US" sz="1600" b="1" u="sng" dirty="0" smtClean="0">
                <a:solidFill>
                  <a:srgbClr val="006600"/>
                </a:solidFill>
                <a:latin typeface="Tahoma" pitchFamily="34" charset="0"/>
              </a:rPr>
              <a:t>SPORTS </a:t>
            </a:r>
            <a:r>
              <a:rPr lang="en-US" altLang="en-US" sz="1600" b="1" u="sng" dirty="0">
                <a:solidFill>
                  <a:srgbClr val="006600"/>
                </a:solidFill>
                <a:latin typeface="Tahoma" pitchFamily="34" charset="0"/>
              </a:rPr>
              <a:t>CENTER</a:t>
            </a:r>
          </a:p>
          <a:p>
            <a:pPr algn="l" rtl="0" eaLnBrk="1" hangingPunct="1"/>
            <a:endParaRPr lang="en-US" altLang="en-US" sz="1100" u="sng" dirty="0">
              <a:solidFill>
                <a:srgbClr val="006600"/>
              </a:solidFill>
              <a:latin typeface="Tahoma" pitchFamily="34" charset="0"/>
            </a:endParaRPr>
          </a:p>
          <a:p>
            <a:pPr algn="l" rtl="0" eaLnBrk="1" hangingPunct="1">
              <a:buFontTx/>
              <a:buChar char="-"/>
            </a:pPr>
            <a:r>
              <a:rPr lang="en-US" altLang="en-US" sz="1100" dirty="0" smtClean="0">
                <a:solidFill>
                  <a:srgbClr val="006600"/>
                </a:solidFill>
                <a:latin typeface="Tahoma" pitchFamily="34" charset="0"/>
              </a:rPr>
              <a:t> No play area for Kids </a:t>
            </a:r>
          </a:p>
          <a:p>
            <a:pPr algn="l" rtl="0" eaLnBrk="1" hangingPunct="1">
              <a:buFontTx/>
              <a:buChar char="-"/>
            </a:pPr>
            <a:r>
              <a:rPr lang="en-US" altLang="en-US" sz="1100" dirty="0">
                <a:solidFill>
                  <a:srgbClr val="006600"/>
                </a:solidFill>
                <a:latin typeface="Tahoma" pitchFamily="34" charset="0"/>
              </a:rPr>
              <a:t> </a:t>
            </a:r>
            <a:r>
              <a:rPr lang="en-US" altLang="en-US" sz="1100" dirty="0" smtClean="0">
                <a:solidFill>
                  <a:srgbClr val="006600"/>
                </a:solidFill>
                <a:latin typeface="Tahoma" pitchFamily="34" charset="0"/>
              </a:rPr>
              <a:t>Reasonable </a:t>
            </a:r>
            <a:r>
              <a:rPr lang="en-US" altLang="en-US" sz="1100" dirty="0" smtClean="0">
                <a:solidFill>
                  <a:srgbClr val="006600"/>
                </a:solidFill>
                <a:latin typeface="Tahoma" pitchFamily="34" charset="0"/>
              </a:rPr>
              <a:t>prices</a:t>
            </a:r>
          </a:p>
          <a:p>
            <a:pPr algn="l" rtl="0" eaLnBrk="1" hangingPunct="1">
              <a:buFontTx/>
              <a:buChar char="-"/>
            </a:pPr>
            <a:r>
              <a:rPr lang="en-US" altLang="en-US" sz="1100" dirty="0" smtClean="0">
                <a:solidFill>
                  <a:srgbClr val="006600"/>
                </a:solidFill>
                <a:latin typeface="Tahoma" pitchFamily="34" charset="0"/>
              </a:rPr>
              <a:t> Ambiance</a:t>
            </a:r>
          </a:p>
          <a:p>
            <a:pPr algn="l" rtl="0" eaLnBrk="1" hangingPunct="1">
              <a:buFontTx/>
              <a:buChar char="-"/>
            </a:pPr>
            <a:r>
              <a:rPr lang="en-US" altLang="en-US" sz="1100" dirty="0" smtClean="0">
                <a:solidFill>
                  <a:srgbClr val="006600"/>
                </a:solidFill>
                <a:latin typeface="Tahoma" pitchFamily="34" charset="0"/>
              </a:rPr>
              <a:t> Not modern(Trendy)</a:t>
            </a:r>
          </a:p>
          <a:p>
            <a:pPr algn="l" rtl="0" eaLnBrk="1" hangingPunct="1">
              <a:buFontTx/>
              <a:buChar char="-"/>
            </a:pPr>
            <a:r>
              <a:rPr lang="en-US" altLang="en-US" sz="1100" dirty="0" smtClean="0">
                <a:solidFill>
                  <a:srgbClr val="006600"/>
                </a:solidFill>
                <a:latin typeface="Tahoma" pitchFamily="34" charset="0"/>
              </a:rPr>
              <a:t> Product display</a:t>
            </a:r>
          </a:p>
        </p:txBody>
      </p:sp>
      <p:sp>
        <p:nvSpPr>
          <p:cNvPr id="9" name="Slide Number Placeholder 1"/>
          <p:cNvSpPr>
            <a:spLocks noGrp="1"/>
          </p:cNvSpPr>
          <p:nvPr>
            <p:ph type="sldNum" sz="quarter" idx="12"/>
          </p:nvPr>
        </p:nvSpPr>
        <p:spPr>
          <a:xfrm>
            <a:off x="7010400" y="6629400"/>
            <a:ext cx="2133600" cy="30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52</a:t>
            </a:fld>
            <a:endParaRPr lang="en-GB" altLang="en-US" sz="1000" dirty="0" smtClean="0">
              <a:solidFill>
                <a:schemeClr val="bg1"/>
              </a:solidFill>
            </a:endParaRPr>
          </a:p>
        </p:txBody>
      </p:sp>
    </p:spTree>
    <p:extLst>
      <p:ext uri="{BB962C8B-B14F-4D97-AF65-F5344CB8AC3E}">
        <p14:creationId xmlns="" xmlns:p14="http://schemas.microsoft.com/office/powerpoint/2010/main" val="5649175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53</a:t>
            </a:fld>
            <a:endParaRPr lang="en-GB" dirty="0">
              <a:solidFill>
                <a:schemeClr val="bg1"/>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982892148"/>
              </p:ext>
            </p:extLst>
          </p:nvPr>
        </p:nvGraphicFramePr>
        <p:xfrm>
          <a:off x="0" y="990600"/>
          <a:ext cx="8813800" cy="5181600"/>
        </p:xfrm>
        <a:graphic>
          <a:graphicData uri="http://schemas.openxmlformats.org/presentationml/2006/ole">
            <p:oleObj spid="_x0000_s237570" name="Chart" r:id="rId3" imgW="8810600" imgH="5181645" progId="MSGraph.Chart.8">
              <p:embed followColorScheme="full"/>
            </p:oleObj>
          </a:graphicData>
        </a:graphic>
      </p:graphicFrame>
      <p:sp>
        <p:nvSpPr>
          <p:cNvPr id="6" name="TextBox 26"/>
          <p:cNvSpPr txBox="1">
            <a:spLocks noChangeArrowheads="1"/>
          </p:cNvSpPr>
          <p:nvPr/>
        </p:nvSpPr>
        <p:spPr bwMode="auto">
          <a:xfrm>
            <a:off x="30163" y="990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Rectangle 6"/>
          <p:cNvSpPr>
            <a:spLocks noChangeArrowheads="1"/>
          </p:cNvSpPr>
          <p:nvPr/>
        </p:nvSpPr>
        <p:spPr bwMode="auto">
          <a:xfrm>
            <a:off x="381000" y="685800"/>
            <a:ext cx="8534400" cy="342900"/>
          </a:xfrm>
          <a:prstGeom prst="rect">
            <a:avLst/>
          </a:prstGeom>
          <a:noFill/>
          <a:ln w="9525">
            <a:noFill/>
            <a:miter lim="800000"/>
            <a:headEnd/>
            <a:tailEnd/>
          </a:ln>
          <a:effectLst/>
        </p:spPr>
        <p:txBody>
          <a:bodyPr anchor="ctr"/>
          <a:lstStyle/>
          <a:p>
            <a:pPr algn="ctr">
              <a:defRPr/>
            </a:pPr>
            <a:r>
              <a:rPr lang="en-US" sz="1600" b="1" dirty="0" smtClean="0">
                <a:solidFill>
                  <a:srgbClr val="800000"/>
                </a:solidFill>
                <a:latin typeface="Verdana" pitchFamily="34" charset="0"/>
                <a:cs typeface="Arial" charset="0"/>
              </a:rPr>
              <a:t>“Influencing Factors vs. Satisfaction of Nasser Sports Center”</a:t>
            </a:r>
            <a:endParaRPr lang="en-US" sz="1600" b="1" dirty="0">
              <a:solidFill>
                <a:srgbClr val="800000"/>
              </a:solidFill>
              <a:latin typeface="Verdana" pitchFamily="34" charset="0"/>
              <a:cs typeface="Arial" charset="0"/>
            </a:endParaRPr>
          </a:p>
        </p:txBody>
      </p:sp>
      <p:sp>
        <p:nvSpPr>
          <p:cNvPr id="8" name="AutoShape 10"/>
          <p:cNvSpPr>
            <a:spLocks noChangeArrowheads="1"/>
          </p:cNvSpPr>
          <p:nvPr/>
        </p:nvSpPr>
        <p:spPr bwMode="gray">
          <a:xfrm>
            <a:off x="1371600" y="76200"/>
            <a:ext cx="6705600" cy="457200"/>
          </a:xfrm>
          <a:prstGeom prst="roundRect">
            <a:avLst>
              <a:gd name="adj" fmla="val 49106"/>
            </a:avLst>
          </a:prstGeom>
          <a:solidFill>
            <a:srgbClr val="800000"/>
          </a:solidFill>
          <a:ln w="28575">
            <a:solidFill>
              <a:schemeClr val="bg1"/>
            </a:solidFill>
            <a:round/>
            <a:headEnd/>
            <a:tailEnd/>
          </a:ln>
          <a:effectLst>
            <a:outerShdw dist="107763" dir="2700000" algn="ctr" rotWithShape="0">
              <a:schemeClr val="bg2">
                <a:alpha val="50000"/>
              </a:schemeClr>
            </a:outerShdw>
          </a:effectLst>
        </p:spPr>
        <p:txBody>
          <a:bodyPr wrap="none" anchor="ctr"/>
          <a:lstStyle/>
          <a:p>
            <a:pPr algn="ctr" eaLnBrk="1" hangingPunct="1">
              <a:spcBef>
                <a:spcPct val="10000"/>
              </a:spcBef>
              <a:buClrTx/>
              <a:buFontTx/>
              <a:buNone/>
              <a:defRPr/>
            </a:pPr>
            <a:r>
              <a:rPr lang="en-US" sz="2400" b="1" dirty="0">
                <a:solidFill>
                  <a:schemeClr val="bg1"/>
                </a:solidFill>
                <a:latin typeface="Andalus" pitchFamily="2" charset="-78"/>
                <a:cs typeface="Andalus" pitchFamily="2" charset="-78"/>
              </a:rPr>
              <a:t>Overall Performance by </a:t>
            </a:r>
            <a:r>
              <a:rPr lang="en-US" sz="2400" b="1" dirty="0" smtClean="0">
                <a:solidFill>
                  <a:schemeClr val="bg1"/>
                </a:solidFill>
                <a:latin typeface="Andalus" pitchFamily="2" charset="-78"/>
                <a:cs typeface="Andalus" pitchFamily="2" charset="-78"/>
              </a:rPr>
              <a:t>Factor- Wave 1 Vs Wave 2 </a:t>
            </a:r>
            <a:endParaRPr lang="en-US" sz="2400" b="1" dirty="0">
              <a:solidFill>
                <a:schemeClr val="bg1"/>
              </a:solidFill>
              <a:latin typeface="Andalus" pitchFamily="2" charset="-78"/>
              <a:cs typeface="Andalus" pitchFamily="2" charset="-78"/>
            </a:endParaRPr>
          </a:p>
        </p:txBody>
      </p:sp>
    </p:spTree>
    <p:extLst>
      <p:ext uri="{BB962C8B-B14F-4D97-AF65-F5344CB8AC3E}">
        <p14:creationId xmlns="" xmlns:p14="http://schemas.microsoft.com/office/powerpoint/2010/main" val="20195157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34200" y="6629400"/>
            <a:ext cx="2133600" cy="228600"/>
          </a:xfrm>
        </p:spPr>
        <p:txBody>
          <a:bodyPr/>
          <a:lstStyle/>
          <a:p>
            <a:fld id="{0BA33941-609D-495C-9701-7F9ED25D8032}" type="slidenum">
              <a:rPr lang="en-GB" smtClean="0">
                <a:solidFill>
                  <a:schemeClr val="bg1"/>
                </a:solidFill>
              </a:rPr>
              <a:pPr/>
              <a:t>54</a:t>
            </a:fld>
            <a:endParaRPr lang="en-GB" dirty="0">
              <a:solidFill>
                <a:schemeClr val="bg1"/>
              </a:solidFill>
            </a:endParaRPr>
          </a:p>
        </p:txBody>
      </p:sp>
      <p:graphicFrame>
        <p:nvGraphicFramePr>
          <p:cNvPr id="4" name="Object 3"/>
          <p:cNvGraphicFramePr>
            <a:graphicFrameLocks noChangeAspect="1"/>
          </p:cNvGraphicFramePr>
          <p:nvPr>
            <p:extLst>
              <p:ext uri="{D42A27DB-BD31-4B8C-83A1-F6EECF244321}">
                <p14:modId xmlns="" xmlns:p14="http://schemas.microsoft.com/office/powerpoint/2010/main" val="982892148"/>
              </p:ext>
            </p:extLst>
          </p:nvPr>
        </p:nvGraphicFramePr>
        <p:xfrm>
          <a:off x="0" y="990600"/>
          <a:ext cx="8813800" cy="5181600"/>
        </p:xfrm>
        <a:graphic>
          <a:graphicData uri="http://schemas.openxmlformats.org/presentationml/2006/ole">
            <p:oleObj spid="_x0000_s248834" name="Chart" r:id="rId3" imgW="8820048" imgH="5181645" progId="MSGraph.Chart.8">
              <p:embed followColorScheme="full"/>
            </p:oleObj>
          </a:graphicData>
        </a:graphic>
      </p:graphicFrame>
      <p:sp>
        <p:nvSpPr>
          <p:cNvPr id="6" name="TextBox 26"/>
          <p:cNvSpPr txBox="1">
            <a:spLocks noChangeArrowheads="1"/>
          </p:cNvSpPr>
          <p:nvPr/>
        </p:nvSpPr>
        <p:spPr bwMode="auto">
          <a:xfrm>
            <a:off x="30163" y="990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Rectangle 6"/>
          <p:cNvSpPr>
            <a:spLocks noChangeArrowheads="1"/>
          </p:cNvSpPr>
          <p:nvPr/>
        </p:nvSpPr>
        <p:spPr bwMode="auto">
          <a:xfrm>
            <a:off x="381000" y="685800"/>
            <a:ext cx="8534400" cy="342900"/>
          </a:xfrm>
          <a:prstGeom prst="rect">
            <a:avLst/>
          </a:prstGeom>
          <a:noFill/>
          <a:ln w="9525">
            <a:noFill/>
            <a:miter lim="800000"/>
            <a:headEnd/>
            <a:tailEnd/>
          </a:ln>
          <a:effectLst/>
        </p:spPr>
        <p:txBody>
          <a:bodyPr anchor="ctr"/>
          <a:lstStyle/>
          <a:p>
            <a:pPr algn="ctr">
              <a:defRPr/>
            </a:pPr>
            <a:r>
              <a:rPr lang="en-US" sz="1600" b="1" dirty="0" smtClean="0">
                <a:solidFill>
                  <a:srgbClr val="800000"/>
                </a:solidFill>
                <a:latin typeface="Verdana" pitchFamily="34" charset="0"/>
                <a:cs typeface="Arial" charset="0"/>
              </a:rPr>
              <a:t>“Influencing Factors vs. Satisfaction of Nasser Sports Center”</a:t>
            </a:r>
            <a:endParaRPr lang="en-US" sz="1600" b="1" dirty="0">
              <a:solidFill>
                <a:srgbClr val="800000"/>
              </a:solidFill>
              <a:latin typeface="Verdana" pitchFamily="34" charset="0"/>
              <a:cs typeface="Arial" charset="0"/>
            </a:endParaRPr>
          </a:p>
        </p:txBody>
      </p:sp>
      <p:sp>
        <p:nvSpPr>
          <p:cNvPr id="8" name="AutoShape 10"/>
          <p:cNvSpPr>
            <a:spLocks noChangeArrowheads="1"/>
          </p:cNvSpPr>
          <p:nvPr/>
        </p:nvSpPr>
        <p:spPr bwMode="gray">
          <a:xfrm>
            <a:off x="1371600" y="76200"/>
            <a:ext cx="6705600" cy="457200"/>
          </a:xfrm>
          <a:prstGeom prst="roundRect">
            <a:avLst>
              <a:gd name="adj" fmla="val 49106"/>
            </a:avLst>
          </a:prstGeom>
          <a:solidFill>
            <a:srgbClr val="800000"/>
          </a:solidFill>
          <a:ln w="28575">
            <a:solidFill>
              <a:schemeClr val="bg1"/>
            </a:solidFill>
            <a:round/>
            <a:headEnd/>
            <a:tailEnd/>
          </a:ln>
          <a:effectLst>
            <a:outerShdw dist="107763" dir="2700000" algn="ctr" rotWithShape="0">
              <a:schemeClr val="bg2">
                <a:alpha val="50000"/>
              </a:schemeClr>
            </a:outerShdw>
          </a:effectLst>
        </p:spPr>
        <p:txBody>
          <a:bodyPr wrap="none" anchor="ctr"/>
          <a:lstStyle/>
          <a:p>
            <a:pPr algn="ctr" eaLnBrk="1" hangingPunct="1">
              <a:spcBef>
                <a:spcPct val="10000"/>
              </a:spcBef>
              <a:buClrTx/>
              <a:buFontTx/>
              <a:buNone/>
              <a:defRPr/>
            </a:pPr>
            <a:r>
              <a:rPr lang="en-US" sz="2400" b="1" dirty="0">
                <a:solidFill>
                  <a:schemeClr val="bg1"/>
                </a:solidFill>
                <a:latin typeface="Andalus" pitchFamily="2" charset="-78"/>
                <a:cs typeface="Andalus" pitchFamily="2" charset="-78"/>
              </a:rPr>
              <a:t>Overall Performance by </a:t>
            </a:r>
            <a:r>
              <a:rPr lang="en-US" sz="2400" b="1" dirty="0" smtClean="0">
                <a:solidFill>
                  <a:schemeClr val="bg1"/>
                </a:solidFill>
                <a:latin typeface="Andalus" pitchFamily="2" charset="-78"/>
                <a:cs typeface="Andalus" pitchFamily="2" charset="-78"/>
              </a:rPr>
              <a:t>Factor- Wave 1 Vs Wave 2 </a:t>
            </a:r>
            <a:endParaRPr lang="en-US" sz="2400" b="1" dirty="0">
              <a:solidFill>
                <a:schemeClr val="bg1"/>
              </a:solidFill>
              <a:latin typeface="Andalus" pitchFamily="2" charset="-78"/>
              <a:cs typeface="Andalus" pitchFamily="2" charset="-78"/>
            </a:endParaRPr>
          </a:p>
        </p:txBody>
      </p:sp>
    </p:spTree>
    <p:extLst>
      <p:ext uri="{BB962C8B-B14F-4D97-AF65-F5344CB8AC3E}">
        <p14:creationId xmlns="" xmlns:p14="http://schemas.microsoft.com/office/powerpoint/2010/main" val="20195157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 xmlns:p14="http://schemas.microsoft.com/office/powerpoint/2010/main" val="4194315117"/>
              </p:ext>
            </p:extLst>
          </p:nvPr>
        </p:nvGraphicFramePr>
        <p:xfrm>
          <a:off x="161925" y="1296988"/>
          <a:ext cx="9017000" cy="4953000"/>
        </p:xfrm>
        <a:graphic>
          <a:graphicData uri="http://schemas.openxmlformats.org/presentationml/2006/ole">
            <p:oleObj spid="_x0000_s147546" name="Chart" r:id="rId3" imgW="8334424" imgH="4581583" progId="MSGraph.Chart.8">
              <p:embed followColorScheme="full"/>
            </p:oleObj>
          </a:graphicData>
        </a:graphic>
      </p:graphicFrame>
      <p:sp>
        <p:nvSpPr>
          <p:cNvPr id="4" name="Text Box 3"/>
          <p:cNvSpPr txBox="1">
            <a:spLocks noChangeArrowheads="1"/>
          </p:cNvSpPr>
          <p:nvPr/>
        </p:nvSpPr>
        <p:spPr bwMode="auto">
          <a:xfrm>
            <a:off x="277813" y="76200"/>
            <a:ext cx="871378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Incidence of visiting Nasser Sports Center in the future – </a:t>
            </a:r>
            <a:r>
              <a:rPr lang="en-US" altLang="en-US" sz="1600" b="1" dirty="0" smtClean="0">
                <a:solidFill>
                  <a:srgbClr val="C00000"/>
                </a:solidFill>
                <a:latin typeface="Calibri" pitchFamily="34" charset="0"/>
              </a:rPr>
              <a:t>By</a:t>
            </a:r>
            <a:r>
              <a:rPr lang="en-US" altLang="en-US" sz="1600" b="1" dirty="0" smtClean="0">
                <a:solidFill>
                  <a:srgbClr val="000099"/>
                </a:solidFill>
                <a:latin typeface="Calibri" pitchFamily="34" charset="0"/>
              </a:rPr>
              <a:t> </a:t>
            </a:r>
            <a:r>
              <a:rPr lang="en-US" altLang="en-US" sz="1400" b="1" dirty="0" smtClean="0">
                <a:solidFill>
                  <a:srgbClr val="A50021"/>
                </a:solidFill>
                <a:latin typeface="Calibri" pitchFamily="34" charset="0"/>
              </a:rPr>
              <a:t>Total Sample, Gender &amp; Nationality  </a:t>
            </a:r>
            <a:endParaRPr lang="en-US" altLang="en-US" sz="1400" b="1" dirty="0">
              <a:solidFill>
                <a:srgbClr val="A50021"/>
              </a:solidFill>
              <a:latin typeface="Calibri" pitchFamily="34" charset="0"/>
            </a:endParaRPr>
          </a:p>
        </p:txBody>
      </p:sp>
      <p:sp>
        <p:nvSpPr>
          <p:cNvPr id="5" name="Text Box 12"/>
          <p:cNvSpPr txBox="1">
            <a:spLocks noChangeArrowheads="1"/>
          </p:cNvSpPr>
          <p:nvPr/>
        </p:nvSpPr>
        <p:spPr bwMode="auto">
          <a:xfrm>
            <a:off x="3539294" y="6400800"/>
            <a:ext cx="26329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Aware of Nasser Sports  </a:t>
            </a:r>
            <a:r>
              <a:rPr lang="en-US" altLang="en-US" sz="1000" b="1" i="1" dirty="0">
                <a:solidFill>
                  <a:srgbClr val="C00000"/>
                </a:solidFill>
              </a:rPr>
              <a:t>= </a:t>
            </a:r>
            <a:r>
              <a:rPr lang="en-US" altLang="en-US" sz="1000" b="1" i="1" dirty="0" smtClean="0">
                <a:solidFill>
                  <a:srgbClr val="C00000"/>
                </a:solidFill>
              </a:rPr>
              <a:t>527</a:t>
            </a:r>
            <a:endParaRPr lang="en-US" altLang="en-US" sz="1000" b="1" i="1" dirty="0">
              <a:solidFill>
                <a:srgbClr val="C00000"/>
              </a:solidFill>
            </a:endParaRPr>
          </a:p>
        </p:txBody>
      </p:sp>
      <p:sp>
        <p:nvSpPr>
          <p:cNvPr id="6" name="TextBox 26"/>
          <p:cNvSpPr txBox="1">
            <a:spLocks noChangeArrowheads="1"/>
          </p:cNvSpPr>
          <p:nvPr/>
        </p:nvSpPr>
        <p:spPr bwMode="auto">
          <a:xfrm>
            <a:off x="387350" y="2192337"/>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7" name="Text Box 7"/>
          <p:cNvSpPr txBox="1">
            <a:spLocks noChangeArrowheads="1"/>
          </p:cNvSpPr>
          <p:nvPr/>
        </p:nvSpPr>
        <p:spPr bwMode="auto">
          <a:xfrm>
            <a:off x="152400" y="344269"/>
            <a:ext cx="8763000" cy="1015663"/>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aware of Nasser Sports Center were asked for their incidence of visiting the store in the future. Majority (87%) have expressed their intention to visit in the future. Higher </a:t>
            </a:r>
            <a:r>
              <a:rPr kumimoji="1" lang="en-US" sz="1200" dirty="0">
                <a:latin typeface="Book Antiqua" pitchFamily="18" charset="0"/>
              </a:rPr>
              <a:t>percentage </a:t>
            </a:r>
            <a:r>
              <a:rPr kumimoji="1" lang="en-US" sz="1200" dirty="0" smtClean="0">
                <a:latin typeface="Book Antiqua" pitchFamily="18" charset="0"/>
              </a:rPr>
              <a:t>Females (88%) have expressed a higher intention to visit as opposed to Males(86%). Also higher percentage of Arab Expats &amp; Non Arabs  have expressed their intention to visit Nasser Sports Center.  </a:t>
            </a:r>
            <a:endParaRPr kumimoji="1" lang="en-US" sz="1200" dirty="0">
              <a:latin typeface="Book Antiqua" pitchFamily="18" charset="0"/>
              <a:cs typeface="Arial" charset="0"/>
            </a:endParaRPr>
          </a:p>
        </p:txBody>
      </p:sp>
      <p:sp>
        <p:nvSpPr>
          <p:cNvPr id="8" name="Slide Number Placeholder 1"/>
          <p:cNvSpPr>
            <a:spLocks noGrp="1"/>
          </p:cNvSpPr>
          <p:nvPr>
            <p:ph type="sldNum" sz="quarter" idx="12"/>
          </p:nvPr>
        </p:nvSpPr>
        <p:spPr>
          <a:xfrm>
            <a:off x="7010400" y="6629400"/>
            <a:ext cx="2133600" cy="30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55</a:t>
            </a:fld>
            <a:endParaRPr lang="en-GB" altLang="en-US" sz="1000" dirty="0" smtClean="0">
              <a:solidFill>
                <a:schemeClr val="bg1"/>
              </a:solidFill>
            </a:endParaRPr>
          </a:p>
        </p:txBody>
      </p:sp>
    </p:spTree>
    <p:extLst>
      <p:ext uri="{BB962C8B-B14F-4D97-AF65-F5344CB8AC3E}">
        <p14:creationId xmlns="" xmlns:p14="http://schemas.microsoft.com/office/powerpoint/2010/main" val="108243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xmlns="" val="4194315117"/>
              </p:ext>
            </p:extLst>
          </p:nvPr>
        </p:nvGraphicFramePr>
        <p:xfrm>
          <a:off x="176213" y="1295400"/>
          <a:ext cx="8967787" cy="5200650"/>
        </p:xfrm>
        <a:graphic>
          <a:graphicData uri="http://schemas.openxmlformats.org/presentationml/2006/ole">
            <p:oleObj spid="_x0000_s216066" name="Chart" r:id="rId3" imgW="8334424" imgH="4838829" progId="MSGraph.Chart.8">
              <p:embed followColorScheme="full"/>
            </p:oleObj>
          </a:graphicData>
        </a:graphic>
      </p:graphicFrame>
      <p:sp>
        <p:nvSpPr>
          <p:cNvPr id="4" name="Text Box 3"/>
          <p:cNvSpPr txBox="1">
            <a:spLocks noChangeArrowheads="1"/>
          </p:cNvSpPr>
          <p:nvPr/>
        </p:nvSpPr>
        <p:spPr bwMode="auto">
          <a:xfrm>
            <a:off x="277813" y="76200"/>
            <a:ext cx="871378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Incidence of visiting Nasser Sports Center in the future – Wave 1 Vs Wave 2 Comparison</a:t>
            </a:r>
          </a:p>
          <a:p>
            <a:pPr eaLnBrk="1" hangingPunct="1"/>
            <a:r>
              <a:rPr lang="en-US" altLang="en-US" sz="1600" b="1" dirty="0" smtClean="0">
                <a:solidFill>
                  <a:srgbClr val="C00000"/>
                </a:solidFill>
                <a:latin typeface="Calibri" pitchFamily="34" charset="0"/>
              </a:rPr>
              <a:t>By</a:t>
            </a:r>
            <a:r>
              <a:rPr lang="en-US" altLang="en-US" sz="1600" b="1" dirty="0" smtClean="0">
                <a:solidFill>
                  <a:srgbClr val="000099"/>
                </a:solidFill>
                <a:latin typeface="Calibri" pitchFamily="34" charset="0"/>
              </a:rPr>
              <a:t> </a:t>
            </a:r>
            <a:r>
              <a:rPr lang="en-US" altLang="en-US" sz="1400" b="1" dirty="0" smtClean="0">
                <a:solidFill>
                  <a:srgbClr val="A50021"/>
                </a:solidFill>
                <a:latin typeface="Calibri" pitchFamily="34" charset="0"/>
              </a:rPr>
              <a:t>Total Sample &amp; Nationality </a:t>
            </a:r>
            <a:endParaRPr lang="en-US" altLang="en-US" sz="1400" b="1" dirty="0">
              <a:solidFill>
                <a:srgbClr val="A50021"/>
              </a:solidFill>
              <a:latin typeface="Calibri" pitchFamily="34" charset="0"/>
            </a:endParaRPr>
          </a:p>
        </p:txBody>
      </p:sp>
      <p:sp>
        <p:nvSpPr>
          <p:cNvPr id="5" name="Text Box 12"/>
          <p:cNvSpPr txBox="1">
            <a:spLocks noChangeArrowheads="1"/>
          </p:cNvSpPr>
          <p:nvPr/>
        </p:nvSpPr>
        <p:spPr bwMode="auto">
          <a:xfrm>
            <a:off x="3539294" y="6400800"/>
            <a:ext cx="2632906"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Aware of Nasser Sports  </a:t>
            </a:r>
            <a:endParaRPr lang="en-US" altLang="en-US" sz="1000" b="1" i="1" dirty="0">
              <a:solidFill>
                <a:srgbClr val="C00000"/>
              </a:solidFill>
            </a:endParaRPr>
          </a:p>
        </p:txBody>
      </p:sp>
      <p:sp>
        <p:nvSpPr>
          <p:cNvPr id="6" name="TextBox 26"/>
          <p:cNvSpPr txBox="1">
            <a:spLocks noChangeArrowheads="1"/>
          </p:cNvSpPr>
          <p:nvPr/>
        </p:nvSpPr>
        <p:spPr bwMode="auto">
          <a:xfrm>
            <a:off x="387350" y="2192337"/>
            <a:ext cx="298450"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8" name="Slide Number Placeholder 1"/>
          <p:cNvSpPr>
            <a:spLocks noGrp="1"/>
          </p:cNvSpPr>
          <p:nvPr>
            <p:ph type="sldNum" sz="quarter" idx="12"/>
          </p:nvPr>
        </p:nvSpPr>
        <p:spPr>
          <a:xfrm>
            <a:off x="7010400" y="6629400"/>
            <a:ext cx="2133600" cy="30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56</a:t>
            </a:fld>
            <a:endParaRPr lang="en-GB" altLang="en-US" sz="1000" dirty="0" smtClean="0">
              <a:solidFill>
                <a:schemeClr val="bg1"/>
              </a:solidFill>
            </a:endParaRPr>
          </a:p>
        </p:txBody>
      </p:sp>
    </p:spTree>
    <p:extLst>
      <p:ext uri="{BB962C8B-B14F-4D97-AF65-F5344CB8AC3E}">
        <p14:creationId xmlns:p14="http://schemas.microsoft.com/office/powerpoint/2010/main" xmlns="" val="10824381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6"/>
          <p:cNvSpPr txBox="1">
            <a:spLocks noChangeArrowheads="1"/>
          </p:cNvSpPr>
          <p:nvPr/>
        </p:nvSpPr>
        <p:spPr bwMode="auto">
          <a:xfrm>
            <a:off x="4495800" y="5943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4"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7" name="Text Box 12"/>
          <p:cNvSpPr txBox="1">
            <a:spLocks noChangeArrowheads="1"/>
          </p:cNvSpPr>
          <p:nvPr/>
        </p:nvSpPr>
        <p:spPr bwMode="auto">
          <a:xfrm>
            <a:off x="3539294" y="6324600"/>
            <a:ext cx="33949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Aware of Nasser Sports  = 527</a:t>
            </a:r>
            <a:endParaRPr lang="en-US" altLang="en-US" sz="1000" b="1" i="1" dirty="0">
              <a:solidFill>
                <a:srgbClr val="C00000"/>
              </a:solidFill>
            </a:endParaRPr>
          </a:p>
        </p:txBody>
      </p:sp>
      <p:graphicFrame>
        <p:nvGraphicFramePr>
          <p:cNvPr id="8" name="Object 7"/>
          <p:cNvGraphicFramePr>
            <a:graphicFrameLocks noChangeAspect="1"/>
          </p:cNvGraphicFramePr>
          <p:nvPr>
            <p:extLst>
              <p:ext uri="{D42A27DB-BD31-4B8C-83A1-F6EECF244321}">
                <p14:modId xmlns="" xmlns:p14="http://schemas.microsoft.com/office/powerpoint/2010/main" val="3483743434"/>
              </p:ext>
            </p:extLst>
          </p:nvPr>
        </p:nvGraphicFramePr>
        <p:xfrm>
          <a:off x="28575" y="1252538"/>
          <a:ext cx="4543425" cy="5019675"/>
        </p:xfrm>
        <a:graphic>
          <a:graphicData uri="http://schemas.openxmlformats.org/presentationml/2006/ole">
            <p:oleObj spid="_x0000_s149643" name="Chart" r:id="rId3" imgW="4248059" imgH="4695765" progId="MSGraph.Chart.8">
              <p:embed followColorScheme="full"/>
            </p:oleObj>
          </a:graphicData>
        </a:graphic>
      </p:graphicFrame>
      <p:sp>
        <p:nvSpPr>
          <p:cNvPr id="9" name="Text Box 3"/>
          <p:cNvSpPr txBox="1">
            <a:spLocks noChangeArrowheads="1"/>
          </p:cNvSpPr>
          <p:nvPr/>
        </p:nvSpPr>
        <p:spPr bwMode="auto">
          <a:xfrm>
            <a:off x="117673" y="35748"/>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Improvements required to make Nasser Sports an “Ideal Place” to visit</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10" name="Text Box 7"/>
          <p:cNvSpPr txBox="1">
            <a:spLocks noChangeArrowheads="1"/>
          </p:cNvSpPr>
          <p:nvPr/>
        </p:nvSpPr>
        <p:spPr bwMode="auto">
          <a:xfrm>
            <a:off x="152400" y="344269"/>
            <a:ext cx="8763000" cy="646331"/>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then investigated on the Improvements required to make Nasser Sports Center an “Ideal Place” to visit. These are depicted in the graph below. </a:t>
            </a:r>
            <a:endParaRPr kumimoji="1" lang="en-US" sz="1200" dirty="0">
              <a:latin typeface="Book Antiqua" pitchFamily="18" charset="0"/>
              <a:cs typeface="Arial" charset="0"/>
            </a:endParaRPr>
          </a:p>
        </p:txBody>
      </p:sp>
      <p:sp>
        <p:nvSpPr>
          <p:cNvPr id="11" name="Slide Number Placeholder 1"/>
          <p:cNvSpPr>
            <a:spLocks noGrp="1"/>
          </p:cNvSpPr>
          <p:nvPr>
            <p:ph type="sldNum" sz="quarter" idx="12"/>
          </p:nvPr>
        </p:nvSpPr>
        <p:spPr>
          <a:xfrm>
            <a:off x="7010400" y="6629400"/>
            <a:ext cx="2133600" cy="30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57</a:t>
            </a:fld>
            <a:endParaRPr lang="en-GB" altLang="en-US" sz="1000" dirty="0" smtClean="0">
              <a:solidFill>
                <a:schemeClr val="bg1"/>
              </a:solidFill>
            </a:endParaRPr>
          </a:p>
        </p:txBody>
      </p:sp>
      <p:graphicFrame>
        <p:nvGraphicFramePr>
          <p:cNvPr id="149546" name="Object 42"/>
          <p:cNvGraphicFramePr>
            <a:graphicFrameLocks noChangeAspect="1"/>
          </p:cNvGraphicFramePr>
          <p:nvPr>
            <p:extLst>
              <p:ext uri="{D42A27DB-BD31-4B8C-83A1-F6EECF244321}">
                <p14:modId xmlns="" xmlns:p14="http://schemas.microsoft.com/office/powerpoint/2010/main" val="410173132"/>
              </p:ext>
            </p:extLst>
          </p:nvPr>
        </p:nvGraphicFramePr>
        <p:xfrm>
          <a:off x="4495800" y="1143000"/>
          <a:ext cx="4511675" cy="5078413"/>
        </p:xfrm>
        <a:graphic>
          <a:graphicData uri="http://schemas.openxmlformats.org/presentationml/2006/ole">
            <p:oleObj spid="_x0000_s149644" name="Chart" r:id="rId4" imgW="4219446" imgH="4752990" progId="MSGraph.Chart.8">
              <p:embed followColorScheme="full"/>
            </p:oleObj>
          </a:graphicData>
        </a:graphic>
      </p:graphicFrame>
      <p:sp>
        <p:nvSpPr>
          <p:cNvPr id="12" name="TextBox 26"/>
          <p:cNvSpPr txBox="1">
            <a:spLocks noChangeArrowheads="1"/>
          </p:cNvSpPr>
          <p:nvPr/>
        </p:nvSpPr>
        <p:spPr bwMode="auto">
          <a:xfrm>
            <a:off x="8921750" y="59436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Tree>
    <p:extLst>
      <p:ext uri="{BB962C8B-B14F-4D97-AF65-F5344CB8AC3E}">
        <p14:creationId xmlns="" xmlns:p14="http://schemas.microsoft.com/office/powerpoint/2010/main" val="15810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 xmlns:p14="http://schemas.microsoft.com/office/powerpoint/2010/main" val="3642399352"/>
              </p:ext>
            </p:extLst>
          </p:nvPr>
        </p:nvGraphicFramePr>
        <p:xfrm>
          <a:off x="176213" y="1371600"/>
          <a:ext cx="8967787" cy="5200650"/>
        </p:xfrm>
        <a:graphic>
          <a:graphicData uri="http://schemas.openxmlformats.org/presentationml/2006/ole">
            <p:oleObj spid="_x0000_s151642" name="Chart" r:id="rId3" imgW="8334424" imgH="4838829" progId="MSGraph.Chart.8">
              <p:embed followColorScheme="full"/>
            </p:oleObj>
          </a:graphicData>
        </a:graphic>
      </p:graphicFrame>
      <p:sp>
        <p:nvSpPr>
          <p:cNvPr id="5" name="Text Box 3"/>
          <p:cNvSpPr txBox="1">
            <a:spLocks noChangeArrowheads="1"/>
          </p:cNvSpPr>
          <p:nvPr/>
        </p:nvSpPr>
        <p:spPr bwMode="auto">
          <a:xfrm>
            <a:off x="277813" y="76200"/>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Should Nasser Sports  have “Stand Alone” store at the destination Malls</a:t>
            </a:r>
          </a:p>
          <a:p>
            <a:pPr eaLnBrk="1" hangingPunct="1"/>
            <a:r>
              <a:rPr lang="en-US" altLang="en-US" sz="1400" b="1" dirty="0" smtClean="0">
                <a:solidFill>
                  <a:srgbClr val="A50021"/>
                </a:solidFill>
                <a:latin typeface="Calibri" pitchFamily="34" charset="0"/>
              </a:rPr>
              <a:t>Total Sample, Gender &amp; Nationality </a:t>
            </a:r>
            <a:endParaRPr lang="en-US" altLang="en-US" sz="1400" b="1" dirty="0">
              <a:solidFill>
                <a:srgbClr val="A50021"/>
              </a:solidFill>
              <a:latin typeface="Calibri" pitchFamily="34" charset="0"/>
            </a:endParaRPr>
          </a:p>
        </p:txBody>
      </p:sp>
      <p:sp>
        <p:nvSpPr>
          <p:cNvPr id="6" name="Text Box 12"/>
          <p:cNvSpPr txBox="1">
            <a:spLocks noChangeArrowheads="1"/>
          </p:cNvSpPr>
          <p:nvPr/>
        </p:nvSpPr>
        <p:spPr bwMode="auto">
          <a:xfrm>
            <a:off x="3539294" y="6400800"/>
            <a:ext cx="263290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Aware of Nasser Sports  </a:t>
            </a:r>
            <a:r>
              <a:rPr lang="en-US" altLang="en-US" sz="1000" b="1" i="1" dirty="0">
                <a:solidFill>
                  <a:srgbClr val="C00000"/>
                </a:solidFill>
              </a:rPr>
              <a:t>= </a:t>
            </a:r>
            <a:r>
              <a:rPr lang="en-US" altLang="en-US" sz="1000" b="1" i="1" dirty="0" smtClean="0">
                <a:solidFill>
                  <a:srgbClr val="C00000"/>
                </a:solidFill>
              </a:rPr>
              <a:t>527</a:t>
            </a:r>
            <a:endParaRPr lang="en-US" altLang="en-US" sz="1000" b="1" i="1" dirty="0">
              <a:solidFill>
                <a:srgbClr val="C00000"/>
              </a:solidFill>
            </a:endParaRPr>
          </a:p>
        </p:txBody>
      </p:sp>
      <p:sp>
        <p:nvSpPr>
          <p:cNvPr id="7" name="TextBox 26"/>
          <p:cNvSpPr txBox="1">
            <a:spLocks noChangeArrowheads="1"/>
          </p:cNvSpPr>
          <p:nvPr/>
        </p:nvSpPr>
        <p:spPr bwMode="auto">
          <a:xfrm>
            <a:off x="234950" y="2268537"/>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8" name="Text Box 7"/>
          <p:cNvSpPr txBox="1">
            <a:spLocks noChangeArrowheads="1"/>
          </p:cNvSpPr>
          <p:nvPr/>
        </p:nvSpPr>
        <p:spPr bwMode="auto">
          <a:xfrm>
            <a:off x="152400" y="344269"/>
            <a:ext cx="8763000" cy="646331"/>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2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buFont typeface="Wingdings" pitchFamily="2" charset="2"/>
              <a:buChar char="Ü"/>
              <a:defRPr/>
            </a:pPr>
            <a:r>
              <a:rPr kumimoji="1" lang="en-US" sz="1200" dirty="0" smtClean="0">
                <a:latin typeface="Book Antiqua" pitchFamily="18" charset="0"/>
              </a:rPr>
              <a:t>Respondents were then investigated if Nasser Sports Center should have a “Stand Alone” store at  destination malls. About two-thirds  have mentioned “Yes”.  </a:t>
            </a:r>
            <a:endParaRPr kumimoji="1" lang="en-US" sz="1200" dirty="0">
              <a:latin typeface="Book Antiqua" pitchFamily="18" charset="0"/>
              <a:cs typeface="Arial" charset="0"/>
            </a:endParaRPr>
          </a:p>
        </p:txBody>
      </p:sp>
      <p:sp>
        <p:nvSpPr>
          <p:cNvPr id="9" name="Slide Number Placeholder 1"/>
          <p:cNvSpPr>
            <a:spLocks noGrp="1"/>
          </p:cNvSpPr>
          <p:nvPr>
            <p:ph type="sldNum" sz="quarter" idx="12"/>
          </p:nvPr>
        </p:nvSpPr>
        <p:spPr>
          <a:xfrm>
            <a:off x="7010400" y="6629400"/>
            <a:ext cx="2133600" cy="30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58</a:t>
            </a:fld>
            <a:endParaRPr lang="en-GB" altLang="en-US" sz="1000" dirty="0" smtClean="0">
              <a:solidFill>
                <a:schemeClr val="bg1"/>
              </a:solidFill>
            </a:endParaRPr>
          </a:p>
        </p:txBody>
      </p:sp>
    </p:spTree>
    <p:extLst>
      <p:ext uri="{BB962C8B-B14F-4D97-AF65-F5344CB8AC3E}">
        <p14:creationId xmlns="" xmlns:p14="http://schemas.microsoft.com/office/powerpoint/2010/main" val="256585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6"/>
          <p:cNvSpPr txBox="1">
            <a:spLocks noChangeArrowheads="1"/>
          </p:cNvSpPr>
          <p:nvPr/>
        </p:nvSpPr>
        <p:spPr bwMode="auto">
          <a:xfrm>
            <a:off x="8235950" y="5638800"/>
            <a:ext cx="298450"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000" dirty="0"/>
              <a:t>%</a:t>
            </a:r>
          </a:p>
        </p:txBody>
      </p:sp>
      <p:sp>
        <p:nvSpPr>
          <p:cNvPr id="5" name="Text Box 7"/>
          <p:cNvSpPr txBox="1">
            <a:spLocks noChangeArrowheads="1"/>
          </p:cNvSpPr>
          <p:nvPr/>
        </p:nvSpPr>
        <p:spPr bwMode="auto">
          <a:xfrm>
            <a:off x="152400" y="665163"/>
            <a:ext cx="8763000" cy="292388"/>
          </a:xfrm>
          <a:prstGeom prst="rect">
            <a:avLst/>
          </a:prstGeom>
          <a:noFill/>
          <a:ln w="12700" cap="sq">
            <a:noFill/>
            <a:miter lim="800000"/>
            <a:headEnd type="none" w="sm" len="sm"/>
            <a:tailEnd type="none" w="sm" len="sm"/>
          </a:ln>
          <a:effectLst/>
        </p:spPr>
        <p:txBody>
          <a:bodyPr>
            <a:spAutoFit/>
          </a:bodyPr>
          <a:lstStyle/>
          <a:p>
            <a:pPr marL="338138" indent="-338138" algn="just" eaLnBrk="0" hangingPunct="0">
              <a:defRPr/>
            </a:pPr>
            <a:endParaRPr kumimoji="1" lang="en-US" sz="100" b="1" dirty="0">
              <a:solidFill>
                <a:srgbClr val="CC0000"/>
              </a:solidFill>
              <a:effectLst>
                <a:outerShdw blurRad="38100" dist="38100" dir="2700000" algn="tl">
                  <a:srgbClr val="000000"/>
                </a:outerShdw>
              </a:effectLst>
              <a:latin typeface="Book Antiqua" pitchFamily="18" charset="0"/>
            </a:endParaRPr>
          </a:p>
          <a:p>
            <a:pPr marL="338138" indent="-338138" algn="just" eaLnBrk="0" hangingPunct="0">
              <a:buClr>
                <a:srgbClr val="800000"/>
              </a:buClr>
              <a:defRPr/>
            </a:pPr>
            <a:r>
              <a:rPr kumimoji="1" lang="en-US" sz="1200" dirty="0" smtClean="0">
                <a:latin typeface="Book Antiqua" pitchFamily="18" charset="0"/>
              </a:rPr>
              <a:t> </a:t>
            </a:r>
            <a:endParaRPr kumimoji="1" lang="en-US" sz="1200" dirty="0">
              <a:latin typeface="Book Antiqua" pitchFamily="18" charset="0"/>
              <a:cs typeface="Arial" charset="0"/>
            </a:endParaRPr>
          </a:p>
        </p:txBody>
      </p:sp>
      <p:sp>
        <p:nvSpPr>
          <p:cNvPr id="8" name="Text Box 12"/>
          <p:cNvSpPr txBox="1">
            <a:spLocks noChangeArrowheads="1"/>
          </p:cNvSpPr>
          <p:nvPr/>
        </p:nvSpPr>
        <p:spPr bwMode="auto">
          <a:xfrm>
            <a:off x="2514600" y="6324600"/>
            <a:ext cx="5334000"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000" b="1" i="1" dirty="0">
                <a:solidFill>
                  <a:srgbClr val="C00000"/>
                </a:solidFill>
              </a:rPr>
              <a:t>Base: </a:t>
            </a:r>
            <a:r>
              <a:rPr lang="en-US" altLang="en-US" sz="1000" b="1" i="1" dirty="0" smtClean="0">
                <a:solidFill>
                  <a:srgbClr val="C00000"/>
                </a:solidFill>
              </a:rPr>
              <a:t> Nasser Sports should have  “Stand alone” store at destination malls = 337</a:t>
            </a:r>
            <a:endParaRPr lang="en-US" altLang="en-US" sz="1000" b="1" i="1" dirty="0">
              <a:solidFill>
                <a:srgbClr val="C00000"/>
              </a:solidFill>
            </a:endParaRPr>
          </a:p>
        </p:txBody>
      </p:sp>
      <p:graphicFrame>
        <p:nvGraphicFramePr>
          <p:cNvPr id="9" name="Object 8"/>
          <p:cNvGraphicFramePr>
            <a:graphicFrameLocks noChangeAspect="1"/>
          </p:cNvGraphicFramePr>
          <p:nvPr>
            <p:extLst>
              <p:ext uri="{D42A27DB-BD31-4B8C-83A1-F6EECF244321}">
                <p14:modId xmlns="" xmlns:p14="http://schemas.microsoft.com/office/powerpoint/2010/main" val="1090083593"/>
              </p:ext>
            </p:extLst>
          </p:nvPr>
        </p:nvGraphicFramePr>
        <p:xfrm>
          <a:off x="457200" y="1143000"/>
          <a:ext cx="7881937" cy="4781550"/>
        </p:xfrm>
        <a:graphic>
          <a:graphicData uri="http://schemas.openxmlformats.org/presentationml/2006/ole">
            <p:oleObj spid="_x0000_s152666" name="Chart" r:id="rId3" imgW="7381803" imgH="4457683" progId="MSGraph.Chart.8">
              <p:embed followColorScheme="full"/>
            </p:oleObj>
          </a:graphicData>
        </a:graphic>
      </p:graphicFrame>
      <p:sp>
        <p:nvSpPr>
          <p:cNvPr id="10" name="Text Box 3"/>
          <p:cNvSpPr txBox="1">
            <a:spLocks noChangeArrowheads="1"/>
          </p:cNvSpPr>
          <p:nvPr/>
        </p:nvSpPr>
        <p:spPr bwMode="auto">
          <a:xfrm>
            <a:off x="117673" y="35748"/>
            <a:ext cx="871378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1600" b="1" dirty="0" smtClean="0">
                <a:solidFill>
                  <a:srgbClr val="000099"/>
                </a:solidFill>
                <a:latin typeface="Calibri" pitchFamily="34" charset="0"/>
              </a:rPr>
              <a:t>Reasons for Nasser Sports Center to have “Stand Alone” Store at destination Malls </a:t>
            </a:r>
          </a:p>
          <a:p>
            <a:pPr eaLnBrk="1" hangingPunct="1"/>
            <a:r>
              <a:rPr lang="en-US" altLang="en-US" sz="1400" b="1" dirty="0" smtClean="0">
                <a:solidFill>
                  <a:srgbClr val="A50021"/>
                </a:solidFill>
                <a:latin typeface="Calibri" pitchFamily="34" charset="0"/>
              </a:rPr>
              <a:t>Total Sample </a:t>
            </a:r>
            <a:endParaRPr lang="en-US" altLang="en-US" sz="1400" b="1" dirty="0">
              <a:solidFill>
                <a:srgbClr val="A50021"/>
              </a:solidFill>
              <a:latin typeface="Calibri" pitchFamily="34" charset="0"/>
            </a:endParaRPr>
          </a:p>
        </p:txBody>
      </p:sp>
      <p:sp>
        <p:nvSpPr>
          <p:cNvPr id="11" name="Slide Number Placeholder 1"/>
          <p:cNvSpPr>
            <a:spLocks noGrp="1"/>
          </p:cNvSpPr>
          <p:nvPr>
            <p:ph type="sldNum" sz="quarter" idx="12"/>
          </p:nvPr>
        </p:nvSpPr>
        <p:spPr>
          <a:xfrm>
            <a:off x="7010400" y="6629400"/>
            <a:ext cx="2133600" cy="30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0" eaLnBrk="1" hangingPunct="1"/>
            <a:fld id="{0DFE4F02-A902-48FE-89F6-314E3FFD1FAF}" type="slidenum">
              <a:rPr lang="en-GB" altLang="en-US" sz="1000" smtClean="0">
                <a:solidFill>
                  <a:schemeClr val="bg1"/>
                </a:solidFill>
              </a:rPr>
              <a:pPr algn="r" rtl="0" eaLnBrk="1" hangingPunct="1"/>
              <a:t>59</a:t>
            </a:fld>
            <a:endParaRPr lang="en-GB" altLang="en-US" sz="1000" dirty="0" smtClean="0">
              <a:solidFill>
                <a:schemeClr val="bg1"/>
              </a:solidFill>
            </a:endParaRPr>
          </a:p>
        </p:txBody>
      </p:sp>
    </p:spTree>
    <p:extLst>
      <p:ext uri="{BB962C8B-B14F-4D97-AF65-F5344CB8AC3E}">
        <p14:creationId xmlns="" xmlns:p14="http://schemas.microsoft.com/office/powerpoint/2010/main" val="207423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1187624" y="332656"/>
            <a:ext cx="7239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339725"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r>
              <a:rPr lang="en-US" altLang="en-US" sz="1600" b="1" dirty="0">
                <a:latin typeface="Bookman Old Style" pitchFamily="18" charset="0"/>
              </a:rPr>
              <a:t>3.  </a:t>
            </a:r>
            <a:r>
              <a:rPr lang="en-US" altLang="en-US" sz="1600" b="1" dirty="0" smtClean="0">
                <a:latin typeface="Bookman Old Style" pitchFamily="18" charset="0"/>
              </a:rPr>
              <a:t>Frequency of shopping/purchasing Fashion &amp; Footwear  </a:t>
            </a:r>
          </a:p>
          <a:p>
            <a:pPr eaLnBrk="1" hangingPunct="1"/>
            <a:r>
              <a:rPr lang="en-US" altLang="en-US" sz="1600" b="1" dirty="0" smtClean="0">
                <a:latin typeface="Bookman Old Style" pitchFamily="18" charset="0"/>
              </a:rPr>
              <a:t>     products </a:t>
            </a:r>
            <a:endParaRPr lang="en-US" altLang="en-US" sz="1600" dirty="0">
              <a:latin typeface="Bookman Old Style" pitchFamily="18" charset="0"/>
            </a:endParaRPr>
          </a:p>
          <a:p>
            <a:pPr lvl="2" eaLnBrk="1" hangingPunct="1"/>
            <a:endParaRPr lang="en-US" altLang="en-US" sz="1600" dirty="0">
              <a:latin typeface="Bookman Old Style" pitchFamily="18" charset="0"/>
            </a:endParaRPr>
          </a:p>
        </p:txBody>
      </p:sp>
      <p:sp>
        <p:nvSpPr>
          <p:cNvPr id="7" name="Text Box 5"/>
          <p:cNvSpPr txBox="1">
            <a:spLocks noChangeArrowheads="1"/>
          </p:cNvSpPr>
          <p:nvPr/>
        </p:nvSpPr>
        <p:spPr bwMode="auto">
          <a:xfrm>
            <a:off x="1180728" y="990600"/>
            <a:ext cx="7963272" cy="95410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marL="457200" indent="-457200">
              <a:defRPr/>
            </a:pPr>
            <a:endParaRPr lang="en-US" sz="800" dirty="0">
              <a:latin typeface="Bookman Old Style" pitchFamily="18" charset="0"/>
            </a:endParaRPr>
          </a:p>
          <a:p>
            <a:pPr marL="457200" indent="-457200">
              <a:defRPr/>
            </a:pPr>
            <a:r>
              <a:rPr lang="en-US" sz="1600" b="1" dirty="0">
                <a:latin typeface="Bookman Old Style" pitchFamily="18" charset="0"/>
              </a:rPr>
              <a:t>4.   </a:t>
            </a:r>
            <a:r>
              <a:rPr lang="en-US" sz="1600" b="1" u="sng" dirty="0" smtClean="0">
                <a:latin typeface="Bookman Old Style" pitchFamily="18" charset="0"/>
              </a:rPr>
              <a:t>Influencing </a:t>
            </a:r>
            <a:r>
              <a:rPr lang="en-US" sz="1600" b="1" u="sng" dirty="0">
                <a:latin typeface="Bookman Old Style" pitchFamily="18" charset="0"/>
              </a:rPr>
              <a:t>factors for </a:t>
            </a:r>
            <a:r>
              <a:rPr lang="en-US" sz="1600" b="1" u="sng" dirty="0" smtClean="0">
                <a:latin typeface="Bookman Old Style" pitchFamily="18" charset="0"/>
              </a:rPr>
              <a:t>choosing a particular Fashion and Footwear store to visit </a:t>
            </a:r>
            <a:endParaRPr lang="en-US" sz="1600" dirty="0">
              <a:latin typeface="Bookman Old Style" pitchFamily="18" charset="0"/>
            </a:endParaRPr>
          </a:p>
          <a:p>
            <a:pPr marL="457200" indent="-457200">
              <a:defRPr/>
            </a:pPr>
            <a:r>
              <a:rPr lang="en-US" sz="1600" dirty="0">
                <a:latin typeface="Bookman Old Style" pitchFamily="18" charset="0"/>
              </a:rPr>
              <a:t>	</a:t>
            </a:r>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6</a:t>
            </a:fld>
            <a:endParaRPr lang="en-GB">
              <a:solidFill>
                <a:schemeClr val="bg1"/>
              </a:solidFill>
            </a:endParaRPr>
          </a:p>
        </p:txBody>
      </p:sp>
      <p:sp>
        <p:nvSpPr>
          <p:cNvPr id="5" name="Rectangle 7"/>
          <p:cNvSpPr>
            <a:spLocks noChangeArrowheads="1"/>
          </p:cNvSpPr>
          <p:nvPr/>
        </p:nvSpPr>
        <p:spPr bwMode="auto">
          <a:xfrm>
            <a:off x="1524000" y="1612642"/>
            <a:ext cx="7956376" cy="526297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marL="509588" indent="-392113">
              <a:defRPr/>
            </a:pPr>
            <a:r>
              <a:rPr lang="en-US" sz="1600" dirty="0">
                <a:latin typeface="Bookman Old Style" pitchFamily="18" charset="0"/>
              </a:rPr>
              <a:t>Some of these factors </a:t>
            </a:r>
            <a:r>
              <a:rPr lang="en-US" sz="1600" dirty="0" smtClean="0">
                <a:latin typeface="Bookman Old Style" pitchFamily="18" charset="0"/>
              </a:rPr>
              <a:t>were:</a:t>
            </a:r>
            <a:endParaRPr lang="en-US" sz="1600" dirty="0">
              <a:latin typeface="Bookman Old Style" pitchFamily="18" charset="0"/>
            </a:endParaRPr>
          </a:p>
          <a:p>
            <a:pPr marL="509588" indent="-392113">
              <a:defRPr/>
            </a:pPr>
            <a:r>
              <a:rPr lang="en-US" sz="800" b="1" dirty="0">
                <a:latin typeface="Bookman Old Style" pitchFamily="18" charset="0"/>
              </a:rPr>
              <a:t> </a:t>
            </a:r>
            <a:endParaRPr lang="en-US" sz="800" dirty="0">
              <a:latin typeface="Bookman Old Style" pitchFamily="18" charset="0"/>
            </a:endParaRPr>
          </a:p>
          <a:p>
            <a:pPr marL="509588" indent="-392113">
              <a:buFont typeface="Arial" pitchFamily="34" charset="0"/>
              <a:buChar char="•"/>
              <a:defRPr/>
            </a:pPr>
            <a:r>
              <a:rPr lang="en-US" sz="1600" dirty="0" smtClean="0">
                <a:latin typeface="Bookman Old Style" pitchFamily="18" charset="0"/>
              </a:rPr>
              <a:t>Brand name</a:t>
            </a:r>
          </a:p>
          <a:p>
            <a:pPr marL="509588" indent="-392113">
              <a:buFont typeface="Arial" pitchFamily="34" charset="0"/>
              <a:buChar char="•"/>
              <a:defRPr/>
            </a:pPr>
            <a:r>
              <a:rPr lang="en-US" sz="1600" dirty="0" smtClean="0">
                <a:latin typeface="Bookman Old Style" pitchFamily="18" charset="0"/>
              </a:rPr>
              <a:t>Store reputation</a:t>
            </a:r>
          </a:p>
          <a:p>
            <a:pPr marL="509588" indent="-392113">
              <a:buFont typeface="Arial" pitchFamily="34" charset="0"/>
              <a:buChar char="•"/>
              <a:defRPr/>
            </a:pPr>
            <a:r>
              <a:rPr lang="en-US" sz="1600" dirty="0" smtClean="0">
                <a:latin typeface="Bookman Old Style" pitchFamily="18" charset="0"/>
              </a:rPr>
              <a:t>Convenient location</a:t>
            </a:r>
          </a:p>
          <a:p>
            <a:pPr marL="509588" indent="-392113">
              <a:buFont typeface="Arial" pitchFamily="34" charset="0"/>
              <a:buChar char="•"/>
              <a:defRPr/>
            </a:pPr>
            <a:r>
              <a:rPr lang="en-US" sz="1600" dirty="0" smtClean="0">
                <a:latin typeface="Bookman Old Style" pitchFamily="18" charset="0"/>
              </a:rPr>
              <a:t>Customer service</a:t>
            </a:r>
          </a:p>
          <a:p>
            <a:pPr marL="509588" indent="-392113">
              <a:buFont typeface="Arial" pitchFamily="34" charset="0"/>
              <a:buChar char="•"/>
              <a:defRPr/>
            </a:pPr>
            <a:r>
              <a:rPr lang="en-US" sz="1600" dirty="0" smtClean="0">
                <a:latin typeface="Bookman Old Style" pitchFamily="18" charset="0"/>
              </a:rPr>
              <a:t>Ambience</a:t>
            </a:r>
          </a:p>
          <a:p>
            <a:pPr marL="509588" indent="-392113">
              <a:buFont typeface="Arial" pitchFamily="34" charset="0"/>
              <a:buChar char="•"/>
              <a:defRPr/>
            </a:pPr>
            <a:r>
              <a:rPr lang="en-US" sz="1600" dirty="0" smtClean="0">
                <a:latin typeface="Bookman Old Style" pitchFamily="18" charset="0"/>
              </a:rPr>
              <a:t>Sale/promotions offered</a:t>
            </a:r>
          </a:p>
          <a:p>
            <a:pPr marL="509588" indent="-392113">
              <a:buFont typeface="Arial" pitchFamily="34" charset="0"/>
              <a:buChar char="•"/>
              <a:defRPr/>
            </a:pPr>
            <a:r>
              <a:rPr lang="en-US" sz="1600" dirty="0" smtClean="0">
                <a:latin typeface="Bookman Old Style" pitchFamily="18" charset="0"/>
              </a:rPr>
              <a:t>Reasonable prices</a:t>
            </a:r>
          </a:p>
          <a:p>
            <a:pPr marL="509588" indent="-392113">
              <a:buFont typeface="Arial" pitchFamily="34" charset="0"/>
              <a:buChar char="•"/>
              <a:defRPr/>
            </a:pPr>
            <a:r>
              <a:rPr lang="en-US" sz="1600" dirty="0" smtClean="0">
                <a:latin typeface="Bookman Old Style" pitchFamily="18" charset="0"/>
              </a:rPr>
              <a:t>New collections</a:t>
            </a:r>
          </a:p>
          <a:p>
            <a:pPr marL="509588" indent="-392113">
              <a:buFont typeface="Arial" pitchFamily="34" charset="0"/>
              <a:buChar char="•"/>
              <a:defRPr/>
            </a:pPr>
            <a:r>
              <a:rPr lang="en-US" sz="1600" dirty="0" smtClean="0">
                <a:latin typeface="Bookman Old Style" pitchFamily="18" charset="0"/>
              </a:rPr>
              <a:t>Quality</a:t>
            </a:r>
          </a:p>
          <a:p>
            <a:pPr marL="509588" indent="-392113">
              <a:buFont typeface="Arial" pitchFamily="34" charset="0"/>
              <a:buChar char="•"/>
              <a:defRPr/>
            </a:pPr>
            <a:r>
              <a:rPr lang="en-US" sz="1600" dirty="0" smtClean="0">
                <a:latin typeface="Bookman Old Style" pitchFamily="18" charset="0"/>
              </a:rPr>
              <a:t>Modern(Trendy)</a:t>
            </a:r>
          </a:p>
          <a:p>
            <a:pPr marL="509588" indent="-392113">
              <a:buFont typeface="Arial" pitchFamily="34" charset="0"/>
              <a:buChar char="•"/>
              <a:defRPr/>
            </a:pPr>
            <a:r>
              <a:rPr lang="en-US" sz="1600" dirty="0" smtClean="0">
                <a:latin typeface="Bookman Old Style" pitchFamily="18" charset="0"/>
              </a:rPr>
              <a:t>Speed of service</a:t>
            </a:r>
          </a:p>
          <a:p>
            <a:pPr marL="509588" indent="-392113">
              <a:buFont typeface="Arial" pitchFamily="34" charset="0"/>
              <a:buChar char="•"/>
              <a:defRPr/>
            </a:pPr>
            <a:r>
              <a:rPr lang="en-US" sz="1600" dirty="0" smtClean="0">
                <a:latin typeface="Bookman Old Style" pitchFamily="18" charset="0"/>
              </a:rPr>
              <a:t>Advertising</a:t>
            </a:r>
          </a:p>
          <a:p>
            <a:pPr marL="509588" indent="-392113">
              <a:buFont typeface="Arial" pitchFamily="34" charset="0"/>
              <a:buChar char="•"/>
              <a:defRPr/>
            </a:pPr>
            <a:r>
              <a:rPr lang="en-US" sz="1600" dirty="0" smtClean="0">
                <a:latin typeface="Bookman Old Style" pitchFamily="18" charset="0"/>
              </a:rPr>
              <a:t>Family atmosphere</a:t>
            </a:r>
          </a:p>
          <a:p>
            <a:pPr marL="509588" indent="-392113">
              <a:buFont typeface="Arial" pitchFamily="34" charset="0"/>
              <a:buChar char="•"/>
              <a:defRPr/>
            </a:pPr>
            <a:r>
              <a:rPr lang="en-US" sz="1600" dirty="0" smtClean="0">
                <a:latin typeface="Bookman Old Style" pitchFamily="18" charset="0"/>
              </a:rPr>
              <a:t>Friendliness of staff</a:t>
            </a:r>
          </a:p>
          <a:p>
            <a:pPr marL="509588" indent="-392113">
              <a:buFont typeface="Arial" pitchFamily="34" charset="0"/>
              <a:buChar char="•"/>
              <a:defRPr/>
            </a:pPr>
            <a:r>
              <a:rPr lang="en-US" sz="1600" dirty="0" smtClean="0">
                <a:latin typeface="Bookman Old Style" pitchFamily="18" charset="0"/>
              </a:rPr>
              <a:t>Play area for kids</a:t>
            </a:r>
          </a:p>
          <a:p>
            <a:pPr marL="509588" indent="-392113">
              <a:buFont typeface="Arial" pitchFamily="34" charset="0"/>
              <a:buChar char="•"/>
              <a:defRPr/>
            </a:pPr>
            <a:r>
              <a:rPr lang="en-US" sz="1600" dirty="0" smtClean="0">
                <a:latin typeface="Bookman Old Style" pitchFamily="18" charset="0"/>
              </a:rPr>
              <a:t>Profile of visitors</a:t>
            </a:r>
          </a:p>
          <a:p>
            <a:pPr marL="509588" indent="-392113">
              <a:buFont typeface="Arial" pitchFamily="34" charset="0"/>
              <a:buChar char="•"/>
              <a:defRPr/>
            </a:pPr>
            <a:r>
              <a:rPr lang="en-US" sz="1600" dirty="0" smtClean="0">
                <a:latin typeface="Bookman Old Style" pitchFamily="18" charset="0"/>
              </a:rPr>
              <a:t>Cleanliness of premises</a:t>
            </a:r>
          </a:p>
          <a:p>
            <a:pPr marL="509588" indent="-392113">
              <a:buFont typeface="Arial" pitchFamily="34" charset="0"/>
              <a:buChar char="•"/>
              <a:defRPr/>
            </a:pPr>
            <a:r>
              <a:rPr lang="en-US" sz="1600" dirty="0" smtClean="0">
                <a:latin typeface="Bookman Old Style" pitchFamily="18" charset="0"/>
              </a:rPr>
              <a:t>Etc</a:t>
            </a:r>
            <a:r>
              <a:rPr lang="en-US" sz="1600" dirty="0">
                <a:latin typeface="Bookman Old Style" pitchFamily="18" charset="0"/>
              </a:rPr>
              <a:t>…</a:t>
            </a:r>
          </a:p>
          <a:p>
            <a:pPr marL="509588" indent="-392113">
              <a:defRPr/>
            </a:pPr>
            <a:r>
              <a:rPr lang="en-US" sz="800" b="1" i="1" dirty="0">
                <a:latin typeface="Bookman Old Style" pitchFamily="18" charset="0"/>
              </a:rPr>
              <a:t> </a:t>
            </a:r>
            <a:endParaRPr lang="en-US" sz="800" dirty="0">
              <a:latin typeface="Bookman Old Style" pitchFamily="18" charset="0"/>
            </a:endParaRPr>
          </a:p>
          <a:p>
            <a:pPr marL="509588" indent="-392113">
              <a:defRPr/>
            </a:pPr>
            <a:endParaRPr lang="en-US" sz="1400" b="1" i="1" dirty="0">
              <a:latin typeface="Bookman Old Style" pitchFamily="18" charset="0"/>
            </a:endParaRPr>
          </a:p>
        </p:txBody>
      </p:sp>
    </p:spTree>
    <p:extLst>
      <p:ext uri="{BB962C8B-B14F-4D97-AF65-F5344CB8AC3E}">
        <p14:creationId xmlns="" xmlns:p14="http://schemas.microsoft.com/office/powerpoint/2010/main" val="1433476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263824" y="76200"/>
            <a:ext cx="7956376" cy="193899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marL="509588" indent="-392113">
              <a:defRPr/>
            </a:pPr>
            <a:r>
              <a:rPr lang="en-US" sz="800" b="1" i="1" dirty="0">
                <a:latin typeface="Bookman Old Style" pitchFamily="18" charset="0"/>
              </a:rPr>
              <a:t> </a:t>
            </a:r>
            <a:endParaRPr lang="en-US" sz="800" dirty="0">
              <a:latin typeface="Bookman Old Style" pitchFamily="18" charset="0"/>
            </a:endParaRPr>
          </a:p>
          <a:p>
            <a:pPr marL="509588" indent="-392113">
              <a:defRPr/>
            </a:pPr>
            <a:r>
              <a:rPr lang="en-US" sz="1600" b="1" dirty="0" smtClean="0">
                <a:latin typeface="Bookman Old Style" pitchFamily="18" charset="0"/>
              </a:rPr>
              <a:t>5</a:t>
            </a:r>
            <a:r>
              <a:rPr lang="en-US" sz="1600" b="1" dirty="0">
                <a:latin typeface="Bookman Old Style" pitchFamily="18" charset="0"/>
              </a:rPr>
              <a:t>.	</a:t>
            </a:r>
            <a:r>
              <a:rPr lang="en-US" sz="1600" b="1" u="sng" dirty="0">
                <a:latin typeface="Bookman Old Style" pitchFamily="18" charset="0"/>
              </a:rPr>
              <a:t>Perception towards </a:t>
            </a:r>
            <a:r>
              <a:rPr lang="en-US" sz="1600" b="1" u="sng" dirty="0" smtClean="0">
                <a:latin typeface="Bookman Old Style" pitchFamily="18" charset="0"/>
              </a:rPr>
              <a:t>NSC(Based </a:t>
            </a:r>
            <a:r>
              <a:rPr lang="en-US" sz="1600" b="1" u="sng" dirty="0">
                <a:latin typeface="Bookman Old Style" pitchFamily="18" charset="0"/>
              </a:rPr>
              <a:t>on Awareness)</a:t>
            </a:r>
            <a:endParaRPr lang="en-US" sz="1600" dirty="0">
              <a:latin typeface="Bookman Old Style" pitchFamily="18" charset="0"/>
            </a:endParaRPr>
          </a:p>
          <a:p>
            <a:pPr marL="509588" indent="-392113">
              <a:defRPr/>
            </a:pPr>
            <a:r>
              <a:rPr lang="en-US" sz="1600" dirty="0">
                <a:latin typeface="Bookman Old Style" pitchFamily="18" charset="0"/>
              </a:rPr>
              <a:t>	Based on the Awareness of </a:t>
            </a:r>
            <a:r>
              <a:rPr lang="en-US" sz="1600" b="1" dirty="0" smtClean="0">
                <a:latin typeface="Bookman Old Style" pitchFamily="18" charset="0"/>
              </a:rPr>
              <a:t>NSC, </a:t>
            </a:r>
            <a:r>
              <a:rPr lang="en-US" sz="1600" dirty="0">
                <a:latin typeface="Bookman Old Style" pitchFamily="18" charset="0"/>
              </a:rPr>
              <a:t>respondents </a:t>
            </a:r>
            <a:r>
              <a:rPr lang="en-US" sz="1600" dirty="0" smtClean="0">
                <a:latin typeface="Bookman Old Style" pitchFamily="18" charset="0"/>
              </a:rPr>
              <a:t>were </a:t>
            </a:r>
            <a:r>
              <a:rPr lang="en-US" sz="1600" dirty="0">
                <a:latin typeface="Bookman Old Style" pitchFamily="18" charset="0"/>
              </a:rPr>
              <a:t>investigated further on their perception of </a:t>
            </a:r>
            <a:r>
              <a:rPr lang="en-US" sz="1600" b="1" dirty="0" smtClean="0">
                <a:latin typeface="Bookman Old Style" pitchFamily="18" charset="0"/>
              </a:rPr>
              <a:t>NSC</a:t>
            </a:r>
            <a:r>
              <a:rPr lang="en-US" sz="1600" dirty="0" smtClean="0">
                <a:latin typeface="Bookman Old Style" pitchFamily="18" charset="0"/>
              </a:rPr>
              <a:t> based </a:t>
            </a:r>
            <a:r>
              <a:rPr lang="en-US" sz="1600" dirty="0">
                <a:latin typeface="Bookman Old Style" pitchFamily="18" charset="0"/>
              </a:rPr>
              <a:t>on a series of attributes (Identical to those mentioned in Influencing Factors). The attributes </a:t>
            </a:r>
            <a:r>
              <a:rPr lang="en-US" sz="1600" dirty="0" smtClean="0">
                <a:latin typeface="Bookman Old Style" pitchFamily="18" charset="0"/>
              </a:rPr>
              <a:t>were read to </a:t>
            </a:r>
            <a:r>
              <a:rPr lang="en-US" sz="1600" dirty="0">
                <a:latin typeface="Bookman Old Style" pitchFamily="18" charset="0"/>
              </a:rPr>
              <a:t>respondents and </a:t>
            </a:r>
            <a:r>
              <a:rPr lang="en-US" sz="1600" dirty="0" smtClean="0">
                <a:latin typeface="Bookman Old Style" pitchFamily="18" charset="0"/>
              </a:rPr>
              <a:t>were </a:t>
            </a:r>
            <a:r>
              <a:rPr lang="en-US" sz="1600" dirty="0">
                <a:latin typeface="Bookman Old Style" pitchFamily="18" charset="0"/>
              </a:rPr>
              <a:t>asked </a:t>
            </a:r>
            <a:r>
              <a:rPr lang="en-US" sz="1600" dirty="0" smtClean="0">
                <a:latin typeface="Bookman Old Style" pitchFamily="18" charset="0"/>
              </a:rPr>
              <a:t>which of the attributes applied </a:t>
            </a:r>
            <a:r>
              <a:rPr lang="en-US" sz="1600" b="1" dirty="0" smtClean="0">
                <a:latin typeface="Bookman Old Style" pitchFamily="18" charset="0"/>
              </a:rPr>
              <a:t>The Most</a:t>
            </a:r>
            <a:r>
              <a:rPr lang="en-US" sz="1600" dirty="0" smtClean="0">
                <a:latin typeface="Bookman Old Style" pitchFamily="18" charset="0"/>
              </a:rPr>
              <a:t> for </a:t>
            </a:r>
            <a:r>
              <a:rPr lang="en-US" sz="1600" b="1" dirty="0" smtClean="0">
                <a:latin typeface="Bookman Old Style" pitchFamily="18" charset="0"/>
              </a:rPr>
              <a:t>NSC</a:t>
            </a:r>
            <a:r>
              <a:rPr lang="en-US" sz="1600" dirty="0" smtClean="0">
                <a:latin typeface="Bookman Old Style" pitchFamily="18" charset="0"/>
              </a:rPr>
              <a:t> and Competition.    </a:t>
            </a:r>
            <a:endParaRPr lang="en-US" sz="1600" dirty="0">
              <a:latin typeface="Bookman Old Style" pitchFamily="18" charset="0"/>
            </a:endParaRPr>
          </a:p>
          <a:p>
            <a:pPr marL="509588" indent="-392113">
              <a:defRPr/>
            </a:pPr>
            <a:r>
              <a:rPr lang="en-US" sz="1600" dirty="0">
                <a:latin typeface="Bookman Old Style" pitchFamily="18" charset="0"/>
              </a:rPr>
              <a:t>	</a:t>
            </a:r>
            <a:endParaRPr lang="en-US" sz="1400" b="1" i="1" dirty="0">
              <a:latin typeface="Bookman Old Style" pitchFamily="18" charset="0"/>
            </a:endParaRPr>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7</a:t>
            </a:fld>
            <a:endParaRPr lang="en-GB">
              <a:solidFill>
                <a:schemeClr val="bg1"/>
              </a:solidFill>
            </a:endParaRPr>
          </a:p>
        </p:txBody>
      </p:sp>
      <p:sp>
        <p:nvSpPr>
          <p:cNvPr id="5" name="Rectangle 7"/>
          <p:cNvSpPr>
            <a:spLocks noChangeArrowheads="1"/>
          </p:cNvSpPr>
          <p:nvPr/>
        </p:nvSpPr>
        <p:spPr bwMode="auto">
          <a:xfrm>
            <a:off x="1375520" y="1841242"/>
            <a:ext cx="7539880" cy="489364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marL="342900" indent="-290513">
              <a:defRPr/>
            </a:pPr>
            <a:r>
              <a:rPr lang="en-US" sz="1600" b="1" dirty="0">
                <a:latin typeface="Bookman Old Style" pitchFamily="18" charset="0"/>
              </a:rPr>
              <a:t>6.	</a:t>
            </a:r>
            <a:r>
              <a:rPr lang="en-US" sz="1600" b="1" u="sng" dirty="0">
                <a:latin typeface="Bookman Old Style" pitchFamily="18" charset="0"/>
              </a:rPr>
              <a:t>Satisfaction towards </a:t>
            </a:r>
            <a:r>
              <a:rPr lang="en-US" sz="1600" b="1" u="sng" dirty="0" smtClean="0">
                <a:latin typeface="Bookman Old Style" pitchFamily="18" charset="0"/>
              </a:rPr>
              <a:t>NSC vs. Competition</a:t>
            </a:r>
            <a:endParaRPr lang="en-US" sz="1600" dirty="0">
              <a:latin typeface="Bookman Old Style" pitchFamily="18" charset="0"/>
            </a:endParaRPr>
          </a:p>
          <a:p>
            <a:pPr marL="342900" indent="-290513" algn="just">
              <a:defRPr/>
            </a:pPr>
            <a:r>
              <a:rPr lang="en-US" sz="1600" dirty="0">
                <a:latin typeface="Bookman Old Style" pitchFamily="18" charset="0"/>
              </a:rPr>
              <a:t>	The respondents who have visited </a:t>
            </a:r>
            <a:r>
              <a:rPr lang="en-US" sz="1600" b="1" dirty="0" smtClean="0">
                <a:latin typeface="Bookman Old Style" pitchFamily="18" charset="0"/>
              </a:rPr>
              <a:t>NSC</a:t>
            </a:r>
            <a:r>
              <a:rPr lang="en-US" sz="1600" dirty="0" smtClean="0">
                <a:latin typeface="Bookman Old Style" pitchFamily="18" charset="0"/>
              </a:rPr>
              <a:t> &amp; Competition were </a:t>
            </a:r>
            <a:r>
              <a:rPr lang="en-US" sz="1600" dirty="0">
                <a:latin typeface="Bookman Old Style" pitchFamily="18" charset="0"/>
              </a:rPr>
              <a:t>further </a:t>
            </a:r>
            <a:r>
              <a:rPr lang="en-US" sz="1600" dirty="0" smtClean="0">
                <a:latin typeface="Bookman Old Style" pitchFamily="18" charset="0"/>
              </a:rPr>
              <a:t>investigated </a:t>
            </a:r>
            <a:r>
              <a:rPr lang="en-US" sz="1600" dirty="0">
                <a:latin typeface="Bookman Old Style" pitchFamily="18" charset="0"/>
              </a:rPr>
              <a:t>for the Satisfaction of the different </a:t>
            </a:r>
            <a:r>
              <a:rPr lang="en-US" sz="1600" dirty="0" smtClean="0">
                <a:latin typeface="Bookman Old Style" pitchFamily="18" charset="0"/>
              </a:rPr>
              <a:t>attributes and </a:t>
            </a:r>
            <a:r>
              <a:rPr lang="en-US" sz="1600" dirty="0">
                <a:latin typeface="Bookman Old Style" pitchFamily="18" charset="0"/>
              </a:rPr>
              <a:t>asked to rate on a 5 point scale, where 1- </a:t>
            </a:r>
            <a:r>
              <a:rPr lang="en-US" sz="1600" dirty="0" smtClean="0">
                <a:latin typeface="Bookman Old Style" pitchFamily="18" charset="0"/>
              </a:rPr>
              <a:t>Extremely Dissatisfied </a:t>
            </a:r>
            <a:r>
              <a:rPr lang="en-US" sz="1600" dirty="0">
                <a:latin typeface="Bookman Old Style" pitchFamily="18" charset="0"/>
              </a:rPr>
              <a:t>and 5- </a:t>
            </a:r>
            <a:r>
              <a:rPr lang="en-US" sz="1600" dirty="0" smtClean="0">
                <a:latin typeface="Bookman Old Style" pitchFamily="18" charset="0"/>
              </a:rPr>
              <a:t>Extremely  </a:t>
            </a:r>
            <a:r>
              <a:rPr lang="en-US" sz="1600" dirty="0">
                <a:latin typeface="Bookman Old Style" pitchFamily="18" charset="0"/>
              </a:rPr>
              <a:t>Satisfied</a:t>
            </a:r>
          </a:p>
          <a:p>
            <a:pPr marL="342900" indent="-290513">
              <a:defRPr/>
            </a:pPr>
            <a:endParaRPr lang="en-US" sz="800" dirty="0">
              <a:latin typeface="Bookman Old Style" pitchFamily="18" charset="0"/>
            </a:endParaRPr>
          </a:p>
          <a:p>
            <a:pPr marL="342900" indent="-290513">
              <a:defRPr/>
            </a:pPr>
            <a:r>
              <a:rPr lang="en-US" sz="1600" dirty="0">
                <a:latin typeface="Bookman Old Style" pitchFamily="18" charset="0"/>
              </a:rPr>
              <a:t>	</a:t>
            </a:r>
            <a:r>
              <a:rPr lang="en-US" sz="1600" dirty="0" smtClean="0">
                <a:latin typeface="Bookman Old Style" pitchFamily="18" charset="0"/>
              </a:rPr>
              <a:t>The attributes included:</a:t>
            </a:r>
          </a:p>
          <a:p>
            <a:pPr marL="709613" indent="-392113">
              <a:buFont typeface="Arial" pitchFamily="34" charset="0"/>
              <a:buChar char="•"/>
              <a:defRPr/>
            </a:pPr>
            <a:r>
              <a:rPr lang="en-US" sz="1600" dirty="0" smtClean="0">
                <a:latin typeface="Bookman Old Style" pitchFamily="18" charset="0"/>
              </a:rPr>
              <a:t>Brand name</a:t>
            </a:r>
          </a:p>
          <a:p>
            <a:pPr marL="709613" indent="-392113">
              <a:buFont typeface="Arial" pitchFamily="34" charset="0"/>
              <a:buChar char="•"/>
              <a:defRPr/>
            </a:pPr>
            <a:r>
              <a:rPr lang="en-US" sz="1600" dirty="0" smtClean="0">
                <a:latin typeface="Bookman Old Style" pitchFamily="18" charset="0"/>
              </a:rPr>
              <a:t>Store reputation </a:t>
            </a:r>
          </a:p>
          <a:p>
            <a:pPr marL="709613" indent="-392113">
              <a:buFont typeface="Arial" pitchFamily="34" charset="0"/>
              <a:buChar char="•"/>
              <a:defRPr/>
            </a:pPr>
            <a:r>
              <a:rPr lang="en-US" sz="1600" dirty="0" smtClean="0">
                <a:latin typeface="Bookman Old Style" pitchFamily="18" charset="0"/>
              </a:rPr>
              <a:t>Convenient location</a:t>
            </a:r>
          </a:p>
          <a:p>
            <a:pPr marL="709613" indent="-392113">
              <a:buFont typeface="Arial" pitchFamily="34" charset="0"/>
              <a:buChar char="•"/>
              <a:defRPr/>
            </a:pPr>
            <a:r>
              <a:rPr lang="en-US" sz="1600" dirty="0" smtClean="0">
                <a:latin typeface="Bookman Old Style" pitchFamily="18" charset="0"/>
              </a:rPr>
              <a:t>Customer service</a:t>
            </a:r>
          </a:p>
          <a:p>
            <a:pPr marL="709613" indent="-392113">
              <a:buFont typeface="Arial" pitchFamily="34" charset="0"/>
              <a:buChar char="•"/>
              <a:defRPr/>
            </a:pPr>
            <a:r>
              <a:rPr lang="en-US" sz="1600" dirty="0" smtClean="0">
                <a:latin typeface="Bookman Old Style" pitchFamily="18" charset="0"/>
              </a:rPr>
              <a:t>Ambience</a:t>
            </a:r>
          </a:p>
          <a:p>
            <a:pPr marL="709613" indent="-392113">
              <a:buFont typeface="Arial" pitchFamily="34" charset="0"/>
              <a:buChar char="•"/>
              <a:defRPr/>
            </a:pPr>
            <a:r>
              <a:rPr lang="en-US" sz="1600" dirty="0" smtClean="0">
                <a:latin typeface="Bookman Old Style" pitchFamily="18" charset="0"/>
              </a:rPr>
              <a:t>Sale/promotions offered</a:t>
            </a:r>
          </a:p>
          <a:p>
            <a:pPr marL="709613" indent="-392113">
              <a:buFont typeface="Arial" pitchFamily="34" charset="0"/>
              <a:buChar char="•"/>
              <a:defRPr/>
            </a:pPr>
            <a:r>
              <a:rPr lang="en-US" sz="1600" dirty="0" smtClean="0">
                <a:latin typeface="Bookman Old Style" pitchFamily="18" charset="0"/>
              </a:rPr>
              <a:t>Reasonable prices</a:t>
            </a:r>
          </a:p>
          <a:p>
            <a:pPr marL="709613" indent="-392113">
              <a:buFont typeface="Arial" pitchFamily="34" charset="0"/>
              <a:buChar char="•"/>
              <a:defRPr/>
            </a:pPr>
            <a:r>
              <a:rPr lang="en-US" sz="1600" dirty="0" smtClean="0">
                <a:latin typeface="Bookman Old Style" pitchFamily="18" charset="0"/>
              </a:rPr>
              <a:t>New collections</a:t>
            </a:r>
          </a:p>
          <a:p>
            <a:pPr marL="709613" indent="-392113">
              <a:buFont typeface="Arial" pitchFamily="34" charset="0"/>
              <a:buChar char="•"/>
              <a:defRPr/>
            </a:pPr>
            <a:r>
              <a:rPr lang="en-US" sz="1600" dirty="0" smtClean="0">
                <a:latin typeface="Bookman Old Style" pitchFamily="18" charset="0"/>
              </a:rPr>
              <a:t>Quality</a:t>
            </a:r>
          </a:p>
          <a:p>
            <a:pPr marL="709613" indent="-392113">
              <a:buFont typeface="Arial" pitchFamily="34" charset="0"/>
              <a:buChar char="•"/>
              <a:defRPr/>
            </a:pPr>
            <a:r>
              <a:rPr lang="en-US" sz="1600" dirty="0" smtClean="0">
                <a:latin typeface="Bookman Old Style" pitchFamily="18" charset="0"/>
              </a:rPr>
              <a:t>Modern/Trendy</a:t>
            </a:r>
          </a:p>
          <a:p>
            <a:pPr marL="709613" indent="-392113">
              <a:buFont typeface="Arial" pitchFamily="34" charset="0"/>
              <a:buChar char="•"/>
              <a:defRPr/>
            </a:pPr>
            <a:r>
              <a:rPr lang="en-US" sz="1600" dirty="0" smtClean="0">
                <a:latin typeface="Bookman Old Style" pitchFamily="18" charset="0"/>
              </a:rPr>
              <a:t>Speed of service</a:t>
            </a:r>
          </a:p>
          <a:p>
            <a:pPr marL="709613" indent="-392113">
              <a:buFont typeface="Arial" pitchFamily="34" charset="0"/>
              <a:buChar char="•"/>
              <a:defRPr/>
            </a:pPr>
            <a:r>
              <a:rPr lang="en-US" sz="1600" dirty="0" smtClean="0">
                <a:latin typeface="Bookman Old Style" pitchFamily="18" charset="0"/>
              </a:rPr>
              <a:t>Advertising </a:t>
            </a:r>
          </a:p>
          <a:p>
            <a:pPr marL="709613" indent="-392113">
              <a:buFont typeface="Arial" pitchFamily="34" charset="0"/>
              <a:buChar char="•"/>
              <a:defRPr/>
            </a:pPr>
            <a:r>
              <a:rPr lang="en-US" sz="1600" dirty="0" smtClean="0">
                <a:latin typeface="Bookman Old Style" pitchFamily="18" charset="0"/>
              </a:rPr>
              <a:t>Etc</a:t>
            </a:r>
          </a:p>
        </p:txBody>
      </p:sp>
    </p:spTree>
    <p:extLst>
      <p:ext uri="{BB962C8B-B14F-4D97-AF65-F5344CB8AC3E}">
        <p14:creationId xmlns="" xmlns:p14="http://schemas.microsoft.com/office/powerpoint/2010/main" val="2298451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ChangeArrowheads="1"/>
          </p:cNvSpPr>
          <p:nvPr/>
        </p:nvSpPr>
        <p:spPr bwMode="auto">
          <a:xfrm>
            <a:off x="1433264" y="774918"/>
            <a:ext cx="7315200" cy="1815882"/>
          </a:xfrm>
          <a:prstGeom prst="rect">
            <a:avLst/>
          </a:prstGeom>
          <a:noFill/>
          <a:ln w="9525">
            <a:noFill/>
            <a:miter lim="800000"/>
            <a:headEnd/>
            <a:tailEnd/>
          </a:ln>
          <a:effectLst>
            <a:prstShdw prst="shdw17" dist="17961" dir="2700000">
              <a:schemeClr val="accent1">
                <a:gamma/>
                <a:shade val="60000"/>
                <a:invGamma/>
              </a:schemeClr>
            </a:prstShdw>
          </a:effectLst>
        </p:spPr>
        <p:txBody>
          <a:bodyPr anchor="ctr">
            <a:spAutoFit/>
          </a:bodyPr>
          <a:lstStyle/>
          <a:p>
            <a:pPr marL="342900" indent="-342900">
              <a:defRPr/>
            </a:pPr>
            <a:r>
              <a:rPr lang="en-US" sz="1600" b="1" dirty="0" smtClean="0">
                <a:latin typeface="Bookman Old Style" pitchFamily="18" charset="0"/>
              </a:rPr>
              <a:t>7.</a:t>
            </a:r>
            <a:r>
              <a:rPr lang="en-US" sz="1600" dirty="0" smtClean="0">
                <a:latin typeface="Bookman Old Style" pitchFamily="18" charset="0"/>
              </a:rPr>
              <a:t>  Future intention to visit/not visit </a:t>
            </a:r>
            <a:r>
              <a:rPr lang="en-US" sz="1600" b="1" dirty="0" smtClean="0">
                <a:latin typeface="Bookman Old Style" pitchFamily="18" charset="0"/>
              </a:rPr>
              <a:t>NSC</a:t>
            </a:r>
            <a:r>
              <a:rPr lang="en-US" sz="1600" dirty="0" smtClean="0">
                <a:latin typeface="Bookman Old Style" pitchFamily="18" charset="0"/>
              </a:rPr>
              <a:t> &amp; reasons for the same</a:t>
            </a:r>
          </a:p>
          <a:p>
            <a:pPr marL="342900" indent="-342900">
              <a:defRPr/>
            </a:pPr>
            <a:endParaRPr lang="en-US" sz="1600" b="1" dirty="0" smtClean="0">
              <a:latin typeface="Bookman Old Style" pitchFamily="18" charset="0"/>
            </a:endParaRPr>
          </a:p>
          <a:p>
            <a:pPr marL="342900" indent="-342900">
              <a:defRPr/>
            </a:pPr>
            <a:r>
              <a:rPr lang="en-US" sz="1600" b="1" dirty="0" smtClean="0">
                <a:latin typeface="Bookman Old Style" pitchFamily="18" charset="0"/>
              </a:rPr>
              <a:t>8.  </a:t>
            </a:r>
            <a:r>
              <a:rPr lang="en-US" sz="1600" dirty="0" smtClean="0">
                <a:latin typeface="Bookman Old Style" pitchFamily="18" charset="0"/>
              </a:rPr>
              <a:t>Aspects Liked and Disliked Most about </a:t>
            </a:r>
            <a:r>
              <a:rPr lang="en-US" sz="1600" b="1" dirty="0" smtClean="0">
                <a:latin typeface="Bookman Old Style" pitchFamily="18" charset="0"/>
              </a:rPr>
              <a:t>NSC</a:t>
            </a:r>
            <a:endParaRPr lang="en-US" sz="1600" b="1" dirty="0">
              <a:latin typeface="Bookman Old Style" pitchFamily="18" charset="0"/>
            </a:endParaRPr>
          </a:p>
          <a:p>
            <a:pPr>
              <a:defRPr/>
            </a:pPr>
            <a:endParaRPr lang="en-US" sz="1600" b="1" dirty="0" smtClean="0">
              <a:latin typeface="Bookman Old Style" pitchFamily="18" charset="0"/>
            </a:endParaRPr>
          </a:p>
          <a:p>
            <a:pPr>
              <a:defRPr/>
            </a:pPr>
            <a:r>
              <a:rPr lang="en-US" sz="1600" b="1" dirty="0" smtClean="0">
                <a:latin typeface="Bookman Old Style" pitchFamily="18" charset="0"/>
              </a:rPr>
              <a:t>9.</a:t>
            </a:r>
            <a:r>
              <a:rPr lang="en-US" sz="1600" dirty="0" smtClean="0">
                <a:latin typeface="Bookman Old Style" pitchFamily="18" charset="0"/>
              </a:rPr>
              <a:t>  Improvements would like to see in </a:t>
            </a:r>
            <a:r>
              <a:rPr lang="en-US" sz="1600" b="1" dirty="0" smtClean="0">
                <a:latin typeface="Bookman Old Style" pitchFamily="18" charset="0"/>
              </a:rPr>
              <a:t>NSC</a:t>
            </a:r>
            <a:r>
              <a:rPr lang="en-US" sz="1600" dirty="0" smtClean="0">
                <a:latin typeface="Bookman Old Style" pitchFamily="18" charset="0"/>
              </a:rPr>
              <a:t> </a:t>
            </a:r>
            <a:endParaRPr lang="en-US" sz="1600" b="1" dirty="0">
              <a:latin typeface="Bookman Old Style" pitchFamily="18" charset="0"/>
            </a:endParaRPr>
          </a:p>
          <a:p>
            <a:pPr>
              <a:defRPr/>
            </a:pPr>
            <a:endParaRPr lang="en-US" sz="1600" b="1" dirty="0" smtClean="0">
              <a:latin typeface="Bookman Old Style" pitchFamily="18" charset="0"/>
            </a:endParaRPr>
          </a:p>
          <a:p>
            <a:pPr>
              <a:defRPr/>
            </a:pPr>
            <a:r>
              <a:rPr lang="en-US" sz="1600" b="1" dirty="0" smtClean="0">
                <a:latin typeface="Bookman Old Style" pitchFamily="18" charset="0"/>
              </a:rPr>
              <a:t>10. </a:t>
            </a:r>
            <a:r>
              <a:rPr lang="en-US" sz="1600" dirty="0" smtClean="0">
                <a:latin typeface="Bookman Old Style" pitchFamily="18" charset="0"/>
              </a:rPr>
              <a:t>Extent of Liking NSC advertising campaign </a:t>
            </a:r>
            <a:endParaRPr lang="en-US" sz="1600" dirty="0">
              <a:latin typeface="Bookman Old Style" pitchFamily="18" charset="0"/>
            </a:endParaRPr>
          </a:p>
        </p:txBody>
      </p:sp>
      <p:sp>
        <p:nvSpPr>
          <p:cNvPr id="2" name="Slide Number Placeholder 1"/>
          <p:cNvSpPr>
            <a:spLocks noGrp="1"/>
          </p:cNvSpPr>
          <p:nvPr>
            <p:ph type="sldNum" sz="quarter" idx="4294967295"/>
          </p:nvPr>
        </p:nvSpPr>
        <p:spPr>
          <a:xfrm>
            <a:off x="6934200" y="6629400"/>
            <a:ext cx="2133600" cy="228600"/>
          </a:xfrm>
        </p:spPr>
        <p:txBody>
          <a:bodyPr/>
          <a:lstStyle/>
          <a:p>
            <a:fld id="{0BA33941-609D-495C-9701-7F9ED25D8032}" type="slidenum">
              <a:rPr lang="en-GB" smtClean="0">
                <a:solidFill>
                  <a:schemeClr val="bg1"/>
                </a:solidFill>
              </a:rPr>
              <a:pPr/>
              <a:t>8</a:t>
            </a:fld>
            <a:endParaRPr lang="en-GB">
              <a:solidFill>
                <a:schemeClr val="bg1"/>
              </a:solidFill>
            </a:endParaRPr>
          </a:p>
        </p:txBody>
      </p:sp>
    </p:spTree>
    <p:extLst>
      <p:ext uri="{BB962C8B-B14F-4D97-AF65-F5344CB8AC3E}">
        <p14:creationId xmlns="" xmlns:p14="http://schemas.microsoft.com/office/powerpoint/2010/main" val="40900024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otched Right Arrow 7"/>
          <p:cNvSpPr/>
          <p:nvPr/>
        </p:nvSpPr>
        <p:spPr>
          <a:xfrm>
            <a:off x="1297563" y="1628800"/>
            <a:ext cx="2302093" cy="720080"/>
          </a:xfrm>
          <a:prstGeom prst="notchedRightArrow">
            <a:avLst/>
          </a:prstGeom>
          <a:solidFill>
            <a:srgbClr val="004D86"/>
          </a:solidFill>
          <a:ln>
            <a:solidFill>
              <a:srgbClr val="06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effectLst>
                  <a:outerShdw blurRad="38100" dist="38100" dir="2700000" algn="tl">
                    <a:srgbClr val="000000">
                      <a:alpha val="43137"/>
                    </a:srgbClr>
                  </a:outerShdw>
                </a:effectLst>
              </a:rPr>
              <a:t>TARGET SEGMENT</a:t>
            </a:r>
            <a:endParaRPr lang="en-US" sz="1800" b="1" dirty="0">
              <a:solidFill>
                <a:schemeClr val="bg1"/>
              </a:solidFill>
              <a:effectLst>
                <a:outerShdw blurRad="38100" dist="38100" dir="2700000" algn="tl">
                  <a:srgbClr val="000000">
                    <a:alpha val="43137"/>
                  </a:srgbClr>
                </a:outerShdw>
              </a:effectLst>
            </a:endParaRPr>
          </a:p>
        </p:txBody>
      </p:sp>
      <p:sp>
        <p:nvSpPr>
          <p:cNvPr id="9" name="Notched Right Arrow 8"/>
          <p:cNvSpPr/>
          <p:nvPr/>
        </p:nvSpPr>
        <p:spPr>
          <a:xfrm>
            <a:off x="1297563" y="4133304"/>
            <a:ext cx="2302093" cy="720080"/>
          </a:xfrm>
          <a:prstGeom prst="notchedRightArrow">
            <a:avLst/>
          </a:prstGeom>
          <a:solidFill>
            <a:srgbClr val="004D86"/>
          </a:solidFill>
          <a:ln>
            <a:solidFill>
              <a:srgbClr val="06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smtClean="0">
                <a:solidFill>
                  <a:schemeClr val="bg1"/>
                </a:solidFill>
                <a:effectLst>
                  <a:outerShdw blurRad="38100" dist="38100" dir="2700000" algn="tl">
                    <a:srgbClr val="000000">
                      <a:alpha val="43137"/>
                    </a:srgbClr>
                  </a:outerShdw>
                </a:effectLst>
              </a:rPr>
              <a:t>TARGET GROUP</a:t>
            </a:r>
            <a:endParaRPr lang="en-US" sz="1800" b="1" dirty="0">
              <a:solidFill>
                <a:schemeClr val="bg1"/>
              </a:solidFill>
              <a:effectLst>
                <a:outerShdw blurRad="38100" dist="38100" dir="2700000" algn="tl">
                  <a:srgbClr val="000000">
                    <a:alpha val="43137"/>
                  </a:srgbClr>
                </a:outerShdw>
              </a:effectLst>
            </a:endParaRPr>
          </a:p>
        </p:txBody>
      </p:sp>
      <p:sp>
        <p:nvSpPr>
          <p:cNvPr id="10" name="Notched Right Arrow 9"/>
          <p:cNvSpPr/>
          <p:nvPr/>
        </p:nvSpPr>
        <p:spPr>
          <a:xfrm>
            <a:off x="1297563" y="5229200"/>
            <a:ext cx="2302093" cy="720080"/>
          </a:xfrm>
          <a:prstGeom prst="notchedRightArrow">
            <a:avLst/>
          </a:prstGeom>
          <a:solidFill>
            <a:srgbClr val="004D86"/>
          </a:solidFill>
          <a:ln>
            <a:solidFill>
              <a:srgbClr val="06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smtClean="0">
                <a:solidFill>
                  <a:schemeClr val="bg1"/>
                </a:solidFill>
                <a:effectLst>
                  <a:outerShdw blurRad="38100" dist="38100" dir="2700000" algn="tl">
                    <a:srgbClr val="000000">
                      <a:alpha val="43137"/>
                    </a:srgbClr>
                  </a:outerShdw>
                </a:effectLst>
              </a:rPr>
              <a:t>QUESTIONNAIRE</a:t>
            </a:r>
            <a:endParaRPr lang="en-US" sz="1800" b="1" dirty="0">
              <a:solidFill>
                <a:schemeClr val="bg1"/>
              </a:solidFill>
              <a:effectLst>
                <a:outerShdw blurRad="38100" dist="38100" dir="2700000" algn="tl">
                  <a:srgbClr val="000000">
                    <a:alpha val="43137"/>
                  </a:srgbClr>
                </a:outerShdw>
              </a:effectLst>
            </a:endParaRPr>
          </a:p>
        </p:txBody>
      </p:sp>
      <p:graphicFrame>
        <p:nvGraphicFramePr>
          <p:cNvPr id="12" name="Diagram 11"/>
          <p:cNvGraphicFramePr/>
          <p:nvPr>
            <p:extLst>
              <p:ext uri="{D42A27DB-BD31-4B8C-83A1-F6EECF244321}">
                <p14:modId xmlns="" xmlns:p14="http://schemas.microsoft.com/office/powerpoint/2010/main" val="1267947127"/>
              </p:ext>
            </p:extLst>
          </p:nvPr>
        </p:nvGraphicFramePr>
        <p:xfrm>
          <a:off x="3733800" y="1252984"/>
          <a:ext cx="5257800" cy="1584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Diagram 12"/>
          <p:cNvGraphicFramePr/>
          <p:nvPr>
            <p:extLst>
              <p:ext uri="{D42A27DB-BD31-4B8C-83A1-F6EECF244321}">
                <p14:modId xmlns="" xmlns:p14="http://schemas.microsoft.com/office/powerpoint/2010/main" val="1816445924"/>
              </p:ext>
            </p:extLst>
          </p:nvPr>
        </p:nvGraphicFramePr>
        <p:xfrm>
          <a:off x="3460176" y="2852936"/>
          <a:ext cx="5760024" cy="3544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Diagram 13"/>
          <p:cNvGraphicFramePr/>
          <p:nvPr>
            <p:extLst>
              <p:ext uri="{D42A27DB-BD31-4B8C-83A1-F6EECF244321}">
                <p14:modId xmlns="" xmlns:p14="http://schemas.microsoft.com/office/powerpoint/2010/main" val="1749795754"/>
              </p:ext>
            </p:extLst>
          </p:nvPr>
        </p:nvGraphicFramePr>
        <p:xfrm>
          <a:off x="3841304" y="5213424"/>
          <a:ext cx="5029200" cy="66384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5" name="Diagram 14"/>
          <p:cNvGraphicFramePr/>
          <p:nvPr>
            <p:extLst>
              <p:ext uri="{D42A27DB-BD31-4B8C-83A1-F6EECF244321}">
                <p14:modId xmlns="" xmlns:p14="http://schemas.microsoft.com/office/powerpoint/2010/main" val="2117088631"/>
              </p:ext>
            </p:extLst>
          </p:nvPr>
        </p:nvGraphicFramePr>
        <p:xfrm>
          <a:off x="3531568" y="2981176"/>
          <a:ext cx="5616624" cy="864096"/>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16" name="Notched Right Arrow 15"/>
          <p:cNvSpPr/>
          <p:nvPr/>
        </p:nvSpPr>
        <p:spPr>
          <a:xfrm>
            <a:off x="1295400" y="2924944"/>
            <a:ext cx="2376264" cy="936104"/>
          </a:xfrm>
          <a:prstGeom prst="notchedRightArrow">
            <a:avLst/>
          </a:prstGeom>
          <a:solidFill>
            <a:srgbClr val="004D86"/>
          </a:solidFill>
          <a:ln>
            <a:solidFill>
              <a:srgbClr val="06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smtClean="0">
                <a:solidFill>
                  <a:schemeClr val="bg1"/>
                </a:solidFill>
                <a:effectLst>
                  <a:outerShdw blurRad="38100" dist="38100" dir="2700000" algn="tl">
                    <a:srgbClr val="000000">
                      <a:alpha val="43137"/>
                    </a:srgbClr>
                  </a:outerShdw>
                </a:effectLst>
              </a:rPr>
              <a:t>RESEARCH INSTRUMENT</a:t>
            </a:r>
            <a:endParaRPr lang="en-US" sz="1800" b="1" dirty="0">
              <a:solidFill>
                <a:schemeClr val="bg1"/>
              </a:solidFill>
              <a:effectLst>
                <a:outerShdw blurRad="38100" dist="38100" dir="2700000" algn="tl">
                  <a:srgbClr val="000000">
                    <a:alpha val="43137"/>
                  </a:srgbClr>
                </a:outerShdw>
              </a:effectLst>
            </a:endParaRPr>
          </a:p>
        </p:txBody>
      </p:sp>
      <p:sp>
        <p:nvSpPr>
          <p:cNvPr id="17" name="Slide Number Placeholder 13"/>
          <p:cNvSpPr>
            <a:spLocks noGrp="1"/>
          </p:cNvSpPr>
          <p:nvPr>
            <p:ph type="sldNum" sz="quarter" idx="4294967295"/>
          </p:nvPr>
        </p:nvSpPr>
        <p:spPr>
          <a:xfrm>
            <a:off x="8419728" y="6629400"/>
            <a:ext cx="648072" cy="236984"/>
          </a:xfrm>
        </p:spPr>
        <p:txBody>
          <a:bodyPr/>
          <a:lstStyle/>
          <a:p>
            <a:fld id="{0B3BA706-B148-4713-8E22-F5B518F4841F}" type="slidenum">
              <a:rPr lang="en-US" smtClean="0">
                <a:solidFill>
                  <a:schemeClr val="bg1"/>
                </a:solidFill>
              </a:rPr>
              <a:pPr/>
              <a:t>9</a:t>
            </a:fld>
            <a:endParaRPr lang="en-US" dirty="0">
              <a:solidFill>
                <a:schemeClr val="bg1"/>
              </a:solidFill>
            </a:endParaRPr>
          </a:p>
        </p:txBody>
      </p:sp>
      <p:sp>
        <p:nvSpPr>
          <p:cNvPr id="18" name="Text Box 5"/>
          <p:cNvSpPr txBox="1">
            <a:spLocks noChangeArrowheads="1"/>
          </p:cNvSpPr>
          <p:nvPr/>
        </p:nvSpPr>
        <p:spPr bwMode="auto">
          <a:xfrm>
            <a:off x="533400" y="185266"/>
            <a:ext cx="5290592" cy="584775"/>
          </a:xfrm>
          <a:prstGeom prst="rect">
            <a:avLst/>
          </a:prstGeom>
          <a:noFill/>
          <a:ln w="9525">
            <a:noFill/>
            <a:miter lim="800000"/>
            <a:headEnd/>
            <a:tailEnd/>
          </a:ln>
          <a:effectLst>
            <a:outerShdw dist="45791" dir="2021404" algn="ctr" rotWithShape="0">
              <a:schemeClr val="bg2"/>
            </a:outerShdw>
          </a:effectLst>
        </p:spPr>
        <p:txBody>
          <a:bodyPr wrap="square">
            <a:spAutoFit/>
          </a:bodyPr>
          <a:lstStyle/>
          <a:p>
            <a:pPr algn="ctr">
              <a:defRPr/>
            </a:pPr>
            <a:r>
              <a:rPr lang="en-US" sz="3200" b="1" dirty="0">
                <a:solidFill>
                  <a:srgbClr val="800000"/>
                </a:solidFill>
                <a:effectLst>
                  <a:outerShdw blurRad="38100" dist="38100" dir="2700000" algn="tl">
                    <a:srgbClr val="000000"/>
                  </a:outerShdw>
                </a:effectLst>
                <a:latin typeface="Bookman Old Style" pitchFamily="18" charset="0"/>
              </a:rPr>
              <a:t>  </a:t>
            </a:r>
            <a:r>
              <a:rPr lang="en-US" sz="3200" b="1" dirty="0" smtClean="0">
                <a:solidFill>
                  <a:srgbClr val="800000"/>
                </a:solidFill>
                <a:effectLst>
                  <a:outerShdw blurRad="38100" dist="38100" dir="2700000" algn="tl">
                    <a:srgbClr val="000000"/>
                  </a:outerShdw>
                </a:effectLst>
                <a:latin typeface="Bookman Old Style" pitchFamily="18" charset="0"/>
              </a:rPr>
              <a:t>IV. Research </a:t>
            </a:r>
            <a:r>
              <a:rPr lang="en-US" sz="3200" b="1" dirty="0">
                <a:solidFill>
                  <a:srgbClr val="800000"/>
                </a:solidFill>
                <a:effectLst>
                  <a:outerShdw blurRad="38100" dist="38100" dir="2700000" algn="tl">
                    <a:srgbClr val="000000"/>
                  </a:outerShdw>
                </a:effectLst>
                <a:latin typeface="Bookman Old Style" pitchFamily="18" charset="0"/>
              </a:rPr>
              <a:t>Design</a:t>
            </a:r>
          </a:p>
        </p:txBody>
      </p:sp>
    </p:spTree>
    <p:extLst>
      <p:ext uri="{BB962C8B-B14F-4D97-AF65-F5344CB8AC3E}">
        <p14:creationId xmlns="" xmlns:p14="http://schemas.microsoft.com/office/powerpoint/2010/main" val="26757689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10039</TotalTime>
  <Words>3965</Words>
  <Application>Microsoft Office PowerPoint</Application>
  <PresentationFormat>On-screen Show (4:3)</PresentationFormat>
  <Paragraphs>779</Paragraphs>
  <Slides>59</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59</vt:i4>
      </vt:variant>
    </vt:vector>
  </HeadingPairs>
  <TitlesOfParts>
    <vt:vector size="62" baseType="lpstr">
      <vt:lpstr>Office Theme</vt:lpstr>
      <vt:lpstr>Chart</vt:lpstr>
      <vt:lpstr>Microsoft Graph Chart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Manoj2</cp:lastModifiedBy>
  <cp:revision>832</cp:revision>
  <cp:lastPrinted>2014-06-26T09:05:27Z</cp:lastPrinted>
  <dcterms:created xsi:type="dcterms:W3CDTF">2014-01-05T07:04:30Z</dcterms:created>
  <dcterms:modified xsi:type="dcterms:W3CDTF">2015-07-14T11:46:00Z</dcterms:modified>
</cp:coreProperties>
</file>