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sldIdLst>
    <p:sldId id="256" r:id="rId2"/>
    <p:sldId id="258" r:id="rId3"/>
    <p:sldId id="259" r:id="rId4"/>
    <p:sldId id="260" r:id="rId5"/>
    <p:sldId id="261" r:id="rId6"/>
    <p:sldId id="262" r:id="rId7"/>
    <p:sldId id="338" r:id="rId8"/>
    <p:sldId id="339" r:id="rId9"/>
    <p:sldId id="263" r:id="rId10"/>
    <p:sldId id="266" r:id="rId11"/>
    <p:sldId id="445" r:id="rId12"/>
    <p:sldId id="408" r:id="rId13"/>
    <p:sldId id="409" r:id="rId14"/>
    <p:sldId id="410" r:id="rId15"/>
    <p:sldId id="411" r:id="rId16"/>
    <p:sldId id="412" r:id="rId17"/>
    <p:sldId id="413" r:id="rId18"/>
    <p:sldId id="414" r:id="rId19"/>
    <p:sldId id="415" r:id="rId20"/>
    <p:sldId id="340" r:id="rId21"/>
    <p:sldId id="274" r:id="rId22"/>
    <p:sldId id="335" r:id="rId23"/>
    <p:sldId id="348" r:id="rId24"/>
    <p:sldId id="351" r:id="rId25"/>
    <p:sldId id="352" r:id="rId26"/>
    <p:sldId id="421" r:id="rId27"/>
    <p:sldId id="353" r:id="rId28"/>
    <p:sldId id="416" r:id="rId29"/>
    <p:sldId id="417" r:id="rId30"/>
    <p:sldId id="418" r:id="rId31"/>
    <p:sldId id="419" r:id="rId32"/>
    <p:sldId id="420" r:id="rId33"/>
    <p:sldId id="422" r:id="rId34"/>
    <p:sldId id="360" r:id="rId35"/>
    <p:sldId id="361" r:id="rId36"/>
    <p:sldId id="300" r:id="rId37"/>
    <p:sldId id="301" r:id="rId38"/>
    <p:sldId id="302" r:id="rId39"/>
    <p:sldId id="362" r:id="rId40"/>
    <p:sldId id="363" r:id="rId41"/>
    <p:sldId id="364" r:id="rId42"/>
    <p:sldId id="365" r:id="rId43"/>
    <p:sldId id="366" r:id="rId44"/>
    <p:sldId id="367" r:id="rId45"/>
    <p:sldId id="368" r:id="rId46"/>
    <p:sldId id="369" r:id="rId47"/>
    <p:sldId id="370" r:id="rId48"/>
    <p:sldId id="371" r:id="rId49"/>
    <p:sldId id="372" r:id="rId50"/>
    <p:sldId id="373" r:id="rId51"/>
    <p:sldId id="374" r:id="rId52"/>
    <p:sldId id="407" r:id="rId53"/>
    <p:sldId id="376" r:id="rId54"/>
    <p:sldId id="375" r:id="rId55"/>
    <p:sldId id="423" r:id="rId56"/>
    <p:sldId id="384" r:id="rId57"/>
    <p:sldId id="385" r:id="rId58"/>
    <p:sldId id="386" r:id="rId59"/>
    <p:sldId id="387" r:id="rId60"/>
    <p:sldId id="388" r:id="rId61"/>
    <p:sldId id="389" r:id="rId62"/>
    <p:sldId id="424" r:id="rId63"/>
    <p:sldId id="391" r:id="rId64"/>
    <p:sldId id="426" r:id="rId65"/>
    <p:sldId id="425" r:id="rId66"/>
    <p:sldId id="447" r:id="rId67"/>
    <p:sldId id="427" r:id="rId68"/>
    <p:sldId id="433" r:id="rId69"/>
    <p:sldId id="428" r:id="rId70"/>
    <p:sldId id="434" r:id="rId71"/>
    <p:sldId id="435" r:id="rId72"/>
    <p:sldId id="436" r:id="rId73"/>
    <p:sldId id="437" r:id="rId74"/>
    <p:sldId id="438" r:id="rId75"/>
    <p:sldId id="400" r:id="rId76"/>
    <p:sldId id="440" r:id="rId77"/>
    <p:sldId id="441" r:id="rId78"/>
    <p:sldId id="442" r:id="rId79"/>
    <p:sldId id="443" r:id="rId80"/>
    <p:sldId id="446" r:id="rId81"/>
    <p:sldId id="405" r:id="rId82"/>
  </p:sldIdLst>
  <p:sldSz cx="9144000" cy="6858000" type="screen4x3"/>
  <p:notesSz cx="6858000" cy="9144000"/>
  <p:defaultTextStyle>
    <a:defPPr>
      <a:defRPr lang="ar-SA"/>
    </a:defPPr>
    <a:lvl1pPr algn="l" rtl="0" fontAlgn="base">
      <a:lnSpc>
        <a:spcPct val="80000"/>
      </a:lnSpc>
      <a:spcBef>
        <a:spcPct val="20000"/>
      </a:spcBef>
      <a:spcAft>
        <a:spcPct val="0"/>
      </a:spcAft>
      <a:buChar char="•"/>
      <a:defRPr sz="1600" b="1" kern="1200">
        <a:solidFill>
          <a:schemeClr val="tx1"/>
        </a:solidFill>
        <a:latin typeface="Arial" pitchFamily="34" charset="0"/>
        <a:ea typeface="+mn-ea"/>
        <a:cs typeface="Arial" pitchFamily="34" charset="0"/>
      </a:defRPr>
    </a:lvl1pPr>
    <a:lvl2pPr marL="457200" algn="l" rtl="0" fontAlgn="base">
      <a:lnSpc>
        <a:spcPct val="80000"/>
      </a:lnSpc>
      <a:spcBef>
        <a:spcPct val="20000"/>
      </a:spcBef>
      <a:spcAft>
        <a:spcPct val="0"/>
      </a:spcAft>
      <a:buChar char="•"/>
      <a:defRPr sz="1600" b="1" kern="1200">
        <a:solidFill>
          <a:schemeClr val="tx1"/>
        </a:solidFill>
        <a:latin typeface="Arial" pitchFamily="34" charset="0"/>
        <a:ea typeface="+mn-ea"/>
        <a:cs typeface="Arial" pitchFamily="34" charset="0"/>
      </a:defRPr>
    </a:lvl2pPr>
    <a:lvl3pPr marL="914400" algn="l" rtl="0" fontAlgn="base">
      <a:lnSpc>
        <a:spcPct val="80000"/>
      </a:lnSpc>
      <a:spcBef>
        <a:spcPct val="20000"/>
      </a:spcBef>
      <a:spcAft>
        <a:spcPct val="0"/>
      </a:spcAft>
      <a:buChar char="•"/>
      <a:defRPr sz="1600" b="1" kern="1200">
        <a:solidFill>
          <a:schemeClr val="tx1"/>
        </a:solidFill>
        <a:latin typeface="Arial" pitchFamily="34" charset="0"/>
        <a:ea typeface="+mn-ea"/>
        <a:cs typeface="Arial" pitchFamily="34" charset="0"/>
      </a:defRPr>
    </a:lvl3pPr>
    <a:lvl4pPr marL="1371600" algn="l" rtl="0" fontAlgn="base">
      <a:lnSpc>
        <a:spcPct val="80000"/>
      </a:lnSpc>
      <a:spcBef>
        <a:spcPct val="20000"/>
      </a:spcBef>
      <a:spcAft>
        <a:spcPct val="0"/>
      </a:spcAft>
      <a:buChar char="•"/>
      <a:defRPr sz="1600" b="1" kern="1200">
        <a:solidFill>
          <a:schemeClr val="tx1"/>
        </a:solidFill>
        <a:latin typeface="Arial" pitchFamily="34" charset="0"/>
        <a:ea typeface="+mn-ea"/>
        <a:cs typeface="Arial" pitchFamily="34" charset="0"/>
      </a:defRPr>
    </a:lvl4pPr>
    <a:lvl5pPr marL="1828800" algn="l" rtl="0" fontAlgn="base">
      <a:lnSpc>
        <a:spcPct val="80000"/>
      </a:lnSpc>
      <a:spcBef>
        <a:spcPct val="20000"/>
      </a:spcBef>
      <a:spcAft>
        <a:spcPct val="0"/>
      </a:spcAft>
      <a:buChar char="•"/>
      <a:defRPr sz="1600" b="1" kern="1200">
        <a:solidFill>
          <a:schemeClr val="tx1"/>
        </a:solidFill>
        <a:latin typeface="Arial" pitchFamily="34" charset="0"/>
        <a:ea typeface="+mn-ea"/>
        <a:cs typeface="Arial" pitchFamily="34" charset="0"/>
      </a:defRPr>
    </a:lvl5pPr>
    <a:lvl6pPr marL="2286000" algn="l" defTabSz="914400" rtl="0" eaLnBrk="1" latinLnBrk="0" hangingPunct="1">
      <a:defRPr sz="1600" b="1" kern="1200">
        <a:solidFill>
          <a:schemeClr val="tx1"/>
        </a:solidFill>
        <a:latin typeface="Arial" pitchFamily="34" charset="0"/>
        <a:ea typeface="+mn-ea"/>
        <a:cs typeface="Arial" pitchFamily="34" charset="0"/>
      </a:defRPr>
    </a:lvl6pPr>
    <a:lvl7pPr marL="2743200" algn="l" defTabSz="914400" rtl="0" eaLnBrk="1" latinLnBrk="0" hangingPunct="1">
      <a:defRPr sz="1600" b="1" kern="1200">
        <a:solidFill>
          <a:schemeClr val="tx1"/>
        </a:solidFill>
        <a:latin typeface="Arial" pitchFamily="34" charset="0"/>
        <a:ea typeface="+mn-ea"/>
        <a:cs typeface="Arial" pitchFamily="34" charset="0"/>
      </a:defRPr>
    </a:lvl7pPr>
    <a:lvl8pPr marL="3200400" algn="l" defTabSz="914400" rtl="0" eaLnBrk="1" latinLnBrk="0" hangingPunct="1">
      <a:defRPr sz="1600" b="1" kern="1200">
        <a:solidFill>
          <a:schemeClr val="tx1"/>
        </a:solidFill>
        <a:latin typeface="Arial" pitchFamily="34" charset="0"/>
        <a:ea typeface="+mn-ea"/>
        <a:cs typeface="Arial" pitchFamily="34" charset="0"/>
      </a:defRPr>
    </a:lvl8pPr>
    <a:lvl9pPr marL="3657600" algn="l" defTabSz="914400" rtl="0" eaLnBrk="1" latinLnBrk="0" hangingPunct="1">
      <a:defRPr sz="1600" b="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2268"/>
    <a:srgbClr val="666699"/>
    <a:srgbClr val="FF8181"/>
    <a:srgbClr val="4646C2"/>
    <a:srgbClr val="171745"/>
    <a:srgbClr val="FF6969"/>
    <a:srgbClr val="3333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8" autoAdjust="0"/>
    <p:restoredTop sz="88907" autoAdjust="0"/>
  </p:normalViewPr>
  <p:slideViewPr>
    <p:cSldViewPr>
      <p:cViewPr varScale="1">
        <p:scale>
          <a:sx n="65" d="100"/>
          <a:sy n="65"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1">
              <a:lnSpc>
                <a:spcPct val="100000"/>
              </a:lnSpc>
              <a:spcBef>
                <a:spcPct val="0"/>
              </a:spcBef>
              <a:buFontTx/>
              <a:buNone/>
              <a:defRPr sz="1200" b="0"/>
            </a:lvl1pPr>
          </a:lstStyle>
          <a:p>
            <a:endParaRPr lang="en-US"/>
          </a:p>
        </p:txBody>
      </p:sp>
      <p:sp>
        <p:nvSpPr>
          <p:cNvPr id="1331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1">
              <a:lnSpc>
                <a:spcPct val="100000"/>
              </a:lnSpc>
              <a:spcBef>
                <a:spcPct val="0"/>
              </a:spcBef>
              <a:buFontTx/>
              <a:buNone/>
              <a:defRPr sz="1200" b="0"/>
            </a:lvl1pPr>
          </a:lstStyle>
          <a:p>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1">
              <a:lnSpc>
                <a:spcPct val="100000"/>
              </a:lnSpc>
              <a:spcBef>
                <a:spcPct val="0"/>
              </a:spcBef>
              <a:buFontTx/>
              <a:buNone/>
              <a:defRPr sz="1200" b="0"/>
            </a:lvl1pPr>
          </a:lstStyle>
          <a:p>
            <a:endParaRPr lang="en-US"/>
          </a:p>
        </p:txBody>
      </p:sp>
      <p:sp>
        <p:nvSpPr>
          <p:cNvPr id="1331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1">
              <a:lnSpc>
                <a:spcPct val="100000"/>
              </a:lnSpc>
              <a:spcBef>
                <a:spcPct val="0"/>
              </a:spcBef>
              <a:buFontTx/>
              <a:buNone/>
              <a:defRPr sz="1200" b="0"/>
            </a:lvl1pPr>
          </a:lstStyle>
          <a:p>
            <a:fld id="{FB84E167-89B7-439C-B5CD-22512BC10E1C}" type="slidenum">
              <a:rPr lang="ar-SA"/>
              <a:pPr/>
              <a:t>‹#›</a:t>
            </a:fld>
            <a:endParaRPr lang="en-US"/>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4D53CA1-CC79-4AA7-8AEC-CC31E9D5B1AA}" type="slidenum">
              <a:rPr lang="ar-SA"/>
              <a:pPr/>
              <a:t>6</a:t>
            </a:fld>
            <a:endParaRPr lang="en-US"/>
          </a:p>
        </p:txBody>
      </p:sp>
      <p:sp>
        <p:nvSpPr>
          <p:cNvPr id="1433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A9BCAF93-F2B8-4B1F-9CB6-A3A68FD624E7}" type="slidenum">
              <a:rPr lang="ar-SA" sz="1200" b="0"/>
              <a:pPr algn="r" eaLnBrk="0" hangingPunct="0">
                <a:lnSpc>
                  <a:spcPct val="100000"/>
                </a:lnSpc>
                <a:spcBef>
                  <a:spcPct val="0"/>
                </a:spcBef>
                <a:buFontTx/>
                <a:buNone/>
              </a:pPr>
              <a:t>6</a:t>
            </a:fld>
            <a:endParaRPr lang="en-GB" sz="1200" b="0"/>
          </a:p>
        </p:txBody>
      </p:sp>
      <p:sp>
        <p:nvSpPr>
          <p:cNvPr id="14339" name="Rectangle 2"/>
          <p:cNvSpPr>
            <a:spLocks noChangeArrowheads="1" noTextEdit="1"/>
          </p:cNvSpPr>
          <p:nvPr>
            <p:ph type="sldImg"/>
          </p:nvPr>
        </p:nvSpPr>
        <p:spPr>
          <a:xfrm>
            <a:off x="1144588" y="685800"/>
            <a:ext cx="4573587" cy="3430588"/>
          </a:xfrm>
          <a:ln/>
        </p:spPr>
      </p:sp>
      <p:sp>
        <p:nvSpPr>
          <p:cNvPr id="14340"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566367E-E273-4FD4-8F4A-51908E73635D}" type="slidenum">
              <a:rPr lang="ar-SA"/>
              <a:pPr/>
              <a:t>19</a:t>
            </a:fld>
            <a:endParaRPr lang="en-US"/>
          </a:p>
        </p:txBody>
      </p:sp>
      <p:sp>
        <p:nvSpPr>
          <p:cNvPr id="26112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330130CE-ECC8-4773-9672-077ED4D291BC}" type="slidenum">
              <a:rPr lang="ar-SA" sz="1200" b="0"/>
              <a:pPr algn="r" eaLnBrk="0" hangingPunct="0">
                <a:lnSpc>
                  <a:spcPct val="100000"/>
                </a:lnSpc>
                <a:spcBef>
                  <a:spcPct val="0"/>
                </a:spcBef>
                <a:buFontTx/>
                <a:buNone/>
              </a:pPr>
              <a:t>19</a:t>
            </a:fld>
            <a:endParaRPr lang="en-GB" sz="1200" b="0"/>
          </a:p>
        </p:txBody>
      </p:sp>
      <p:sp>
        <p:nvSpPr>
          <p:cNvPr id="261123" name="Rectangle 2"/>
          <p:cNvSpPr>
            <a:spLocks noChangeArrowheads="1" noTextEdit="1"/>
          </p:cNvSpPr>
          <p:nvPr>
            <p:ph type="sldImg"/>
          </p:nvPr>
        </p:nvSpPr>
        <p:spPr>
          <a:xfrm>
            <a:off x="1144588" y="685800"/>
            <a:ext cx="4573587" cy="3430588"/>
          </a:xfrm>
          <a:ln/>
        </p:spPr>
      </p:sp>
      <p:sp>
        <p:nvSpPr>
          <p:cNvPr id="261124"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B46519A-F803-4FFF-A35A-47FA222C1C25}" type="slidenum">
              <a:rPr lang="ar-SA"/>
              <a:pPr/>
              <a:t>21</a:t>
            </a:fld>
            <a:endParaRPr lang="en-US"/>
          </a:p>
        </p:txBody>
      </p:sp>
      <p:sp>
        <p:nvSpPr>
          <p:cNvPr id="3686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7337BEE0-C180-43DF-AAE6-3DA677003945}" type="slidenum">
              <a:rPr lang="ar-SA" sz="1200" b="0"/>
              <a:pPr algn="r" eaLnBrk="0" hangingPunct="0">
                <a:lnSpc>
                  <a:spcPct val="100000"/>
                </a:lnSpc>
                <a:spcBef>
                  <a:spcPct val="0"/>
                </a:spcBef>
                <a:buFontTx/>
                <a:buNone/>
              </a:pPr>
              <a:t>21</a:t>
            </a:fld>
            <a:endParaRPr lang="en-GB" sz="1200" b="0"/>
          </a:p>
        </p:txBody>
      </p:sp>
      <p:sp>
        <p:nvSpPr>
          <p:cNvPr id="36867" name="Rectangle 2"/>
          <p:cNvSpPr>
            <a:spLocks noChangeArrowheads="1" noTextEdit="1"/>
          </p:cNvSpPr>
          <p:nvPr>
            <p:ph type="sldImg"/>
          </p:nvPr>
        </p:nvSpPr>
        <p:spPr>
          <a:xfrm>
            <a:off x="1144588" y="685800"/>
            <a:ext cx="4573587" cy="3430588"/>
          </a:xfrm>
          <a:ln/>
        </p:spPr>
      </p:sp>
      <p:sp>
        <p:nvSpPr>
          <p:cNvPr id="36868"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6F4463C-049F-42D7-BC8F-BCD06A2FB5A4}" type="slidenum">
              <a:rPr lang="ar-SA"/>
              <a:pPr/>
              <a:t>37</a:t>
            </a:fld>
            <a:endParaRPr lang="en-US"/>
          </a:p>
        </p:txBody>
      </p:sp>
      <p:sp>
        <p:nvSpPr>
          <p:cNvPr id="747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E88EEDB6-6A35-4251-81D6-19D7CDD4B0F9}" type="slidenum">
              <a:rPr lang="ar-SA" sz="1200" b="0"/>
              <a:pPr algn="r" eaLnBrk="0" hangingPunct="0">
                <a:lnSpc>
                  <a:spcPct val="100000"/>
                </a:lnSpc>
                <a:spcBef>
                  <a:spcPct val="0"/>
                </a:spcBef>
                <a:buFontTx/>
                <a:buNone/>
              </a:pPr>
              <a:t>37</a:t>
            </a:fld>
            <a:endParaRPr lang="en-GB" sz="1200" b="0"/>
          </a:p>
        </p:txBody>
      </p:sp>
      <p:sp>
        <p:nvSpPr>
          <p:cNvPr id="74755" name="Rectangle 2"/>
          <p:cNvSpPr>
            <a:spLocks noChangeArrowheads="1" noTextEdit="1"/>
          </p:cNvSpPr>
          <p:nvPr>
            <p:ph type="sldImg"/>
          </p:nvPr>
        </p:nvSpPr>
        <p:spPr>
          <a:xfrm>
            <a:off x="1144588" y="685800"/>
            <a:ext cx="4573587" cy="3430588"/>
          </a:xfrm>
          <a:ln/>
        </p:spPr>
      </p:sp>
      <p:sp>
        <p:nvSpPr>
          <p:cNvPr id="74756"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24700CD-6F27-45B6-8E71-F56BCE0EA34E}" type="slidenum">
              <a:rPr lang="ar-SA"/>
              <a:pPr/>
              <a:t>39</a:t>
            </a:fld>
            <a:endParaRPr lang="en-US"/>
          </a:p>
        </p:txBody>
      </p:sp>
      <p:sp>
        <p:nvSpPr>
          <p:cNvPr id="17408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6FB12F07-E9C6-46B8-93EE-0351B697D692}" type="slidenum">
              <a:rPr lang="ar-SA" sz="1200" b="0"/>
              <a:pPr algn="r" eaLnBrk="0" hangingPunct="0">
                <a:lnSpc>
                  <a:spcPct val="100000"/>
                </a:lnSpc>
                <a:spcBef>
                  <a:spcPct val="0"/>
                </a:spcBef>
                <a:buFontTx/>
                <a:buNone/>
              </a:pPr>
              <a:t>39</a:t>
            </a:fld>
            <a:endParaRPr lang="en-GB" sz="1200" b="0"/>
          </a:p>
        </p:txBody>
      </p:sp>
      <p:sp>
        <p:nvSpPr>
          <p:cNvPr id="174083" name="Rectangle 2"/>
          <p:cNvSpPr>
            <a:spLocks noChangeArrowheads="1" noTextEdit="1"/>
          </p:cNvSpPr>
          <p:nvPr>
            <p:ph type="sldImg"/>
          </p:nvPr>
        </p:nvSpPr>
        <p:spPr>
          <a:xfrm>
            <a:off x="1144588" y="685800"/>
            <a:ext cx="4573587" cy="3430588"/>
          </a:xfrm>
          <a:ln/>
        </p:spPr>
      </p:sp>
      <p:sp>
        <p:nvSpPr>
          <p:cNvPr id="174084"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08E078D-7CD2-4463-B0D2-F945BE19922A}" type="slidenum">
              <a:rPr lang="ar-SA"/>
              <a:pPr/>
              <a:t>41</a:t>
            </a:fld>
            <a:endParaRPr lang="en-US"/>
          </a:p>
        </p:txBody>
      </p:sp>
      <p:sp>
        <p:nvSpPr>
          <p:cNvPr id="17817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76C6A016-A6A5-451D-B006-3F6FC3830956}" type="slidenum">
              <a:rPr lang="ar-SA" sz="1200" b="0"/>
              <a:pPr algn="r" eaLnBrk="0" hangingPunct="0">
                <a:lnSpc>
                  <a:spcPct val="100000"/>
                </a:lnSpc>
                <a:spcBef>
                  <a:spcPct val="0"/>
                </a:spcBef>
                <a:buFontTx/>
                <a:buNone/>
              </a:pPr>
              <a:t>41</a:t>
            </a:fld>
            <a:endParaRPr lang="en-GB" sz="1200" b="0"/>
          </a:p>
        </p:txBody>
      </p:sp>
      <p:sp>
        <p:nvSpPr>
          <p:cNvPr id="178179" name="Rectangle 2"/>
          <p:cNvSpPr>
            <a:spLocks noChangeArrowheads="1" noTextEdit="1"/>
          </p:cNvSpPr>
          <p:nvPr>
            <p:ph type="sldImg"/>
          </p:nvPr>
        </p:nvSpPr>
        <p:spPr>
          <a:xfrm>
            <a:off x="1144588" y="685800"/>
            <a:ext cx="4573587" cy="3430588"/>
          </a:xfrm>
          <a:ln/>
        </p:spPr>
      </p:sp>
      <p:sp>
        <p:nvSpPr>
          <p:cNvPr id="178180"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287F9E4-1C7B-4C9D-BA68-17C6BBE5DF62}" type="slidenum">
              <a:rPr lang="ar-SA"/>
              <a:pPr/>
              <a:t>43</a:t>
            </a:fld>
            <a:endParaRPr lang="en-US"/>
          </a:p>
        </p:txBody>
      </p:sp>
      <p:sp>
        <p:nvSpPr>
          <p:cNvPr id="18227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AC540998-786E-4D27-8D17-D977C3F77EBA}" type="slidenum">
              <a:rPr lang="ar-SA" sz="1200" b="0"/>
              <a:pPr algn="r" eaLnBrk="0" hangingPunct="0">
                <a:lnSpc>
                  <a:spcPct val="100000"/>
                </a:lnSpc>
                <a:spcBef>
                  <a:spcPct val="0"/>
                </a:spcBef>
                <a:buFontTx/>
                <a:buNone/>
              </a:pPr>
              <a:t>43</a:t>
            </a:fld>
            <a:endParaRPr lang="en-GB" sz="1200" b="0"/>
          </a:p>
        </p:txBody>
      </p:sp>
      <p:sp>
        <p:nvSpPr>
          <p:cNvPr id="182275" name="Rectangle 2"/>
          <p:cNvSpPr>
            <a:spLocks noChangeArrowheads="1" noTextEdit="1"/>
          </p:cNvSpPr>
          <p:nvPr>
            <p:ph type="sldImg"/>
          </p:nvPr>
        </p:nvSpPr>
        <p:spPr>
          <a:xfrm>
            <a:off x="1144588" y="685800"/>
            <a:ext cx="4573587" cy="3430588"/>
          </a:xfrm>
          <a:ln/>
        </p:spPr>
      </p:sp>
      <p:sp>
        <p:nvSpPr>
          <p:cNvPr id="182276"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A9D3AC8-8EEE-4428-A972-1C776E8C1066}" type="slidenum">
              <a:rPr lang="ar-SA"/>
              <a:pPr/>
              <a:t>45</a:t>
            </a:fld>
            <a:endParaRPr lang="en-US"/>
          </a:p>
        </p:txBody>
      </p:sp>
      <p:sp>
        <p:nvSpPr>
          <p:cNvPr id="18534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31E0D922-437C-492F-A236-66C55E577C0C}" type="slidenum">
              <a:rPr lang="ar-SA" sz="1200" b="0"/>
              <a:pPr algn="r" eaLnBrk="0" hangingPunct="0">
                <a:lnSpc>
                  <a:spcPct val="100000"/>
                </a:lnSpc>
                <a:spcBef>
                  <a:spcPct val="0"/>
                </a:spcBef>
                <a:buFontTx/>
                <a:buNone/>
              </a:pPr>
              <a:t>45</a:t>
            </a:fld>
            <a:endParaRPr lang="en-GB" sz="1200" b="0"/>
          </a:p>
        </p:txBody>
      </p:sp>
      <p:sp>
        <p:nvSpPr>
          <p:cNvPr id="185347" name="Rectangle 2"/>
          <p:cNvSpPr>
            <a:spLocks noChangeArrowheads="1" noTextEdit="1"/>
          </p:cNvSpPr>
          <p:nvPr>
            <p:ph type="sldImg"/>
          </p:nvPr>
        </p:nvSpPr>
        <p:spPr>
          <a:xfrm>
            <a:off x="1144588" y="685800"/>
            <a:ext cx="4573587" cy="3430588"/>
          </a:xfrm>
          <a:ln/>
        </p:spPr>
      </p:sp>
      <p:sp>
        <p:nvSpPr>
          <p:cNvPr id="185348"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86B4AE6-2B16-4968-89D8-EAB32705CBE1}" type="slidenum">
              <a:rPr lang="ar-SA"/>
              <a:pPr/>
              <a:t>47</a:t>
            </a:fld>
            <a:endParaRPr lang="en-US"/>
          </a:p>
        </p:txBody>
      </p:sp>
      <p:sp>
        <p:nvSpPr>
          <p:cNvPr id="18841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9F153916-20C6-4092-97DD-251C0EE3557B}" type="slidenum">
              <a:rPr lang="ar-SA" sz="1200" b="0"/>
              <a:pPr algn="r" eaLnBrk="0" hangingPunct="0">
                <a:lnSpc>
                  <a:spcPct val="100000"/>
                </a:lnSpc>
                <a:spcBef>
                  <a:spcPct val="0"/>
                </a:spcBef>
                <a:buFontTx/>
                <a:buNone/>
              </a:pPr>
              <a:t>47</a:t>
            </a:fld>
            <a:endParaRPr lang="en-GB" sz="1200" b="0"/>
          </a:p>
        </p:txBody>
      </p:sp>
      <p:sp>
        <p:nvSpPr>
          <p:cNvPr id="188419" name="Rectangle 2"/>
          <p:cNvSpPr>
            <a:spLocks noChangeArrowheads="1" noTextEdit="1"/>
          </p:cNvSpPr>
          <p:nvPr>
            <p:ph type="sldImg"/>
          </p:nvPr>
        </p:nvSpPr>
        <p:spPr>
          <a:xfrm>
            <a:off x="1144588" y="685800"/>
            <a:ext cx="4573587" cy="3430588"/>
          </a:xfrm>
          <a:ln/>
        </p:spPr>
      </p:sp>
      <p:sp>
        <p:nvSpPr>
          <p:cNvPr id="188420"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D75F610-7A26-420B-B6A9-833564385EB9}" type="slidenum">
              <a:rPr lang="ar-SA"/>
              <a:pPr/>
              <a:t>49</a:t>
            </a:fld>
            <a:endParaRPr lang="en-US"/>
          </a:p>
        </p:txBody>
      </p:sp>
      <p:sp>
        <p:nvSpPr>
          <p:cNvPr id="19149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3128EB1C-9391-40C3-92DA-8365F2A92F2A}" type="slidenum">
              <a:rPr lang="ar-SA" sz="1200" b="0"/>
              <a:pPr algn="r" eaLnBrk="0" hangingPunct="0">
                <a:lnSpc>
                  <a:spcPct val="100000"/>
                </a:lnSpc>
                <a:spcBef>
                  <a:spcPct val="0"/>
                </a:spcBef>
                <a:buFontTx/>
                <a:buNone/>
              </a:pPr>
              <a:t>49</a:t>
            </a:fld>
            <a:endParaRPr lang="en-GB" sz="1200" b="0"/>
          </a:p>
        </p:txBody>
      </p:sp>
      <p:sp>
        <p:nvSpPr>
          <p:cNvPr id="191491" name="Rectangle 2"/>
          <p:cNvSpPr>
            <a:spLocks noChangeArrowheads="1" noTextEdit="1"/>
          </p:cNvSpPr>
          <p:nvPr>
            <p:ph type="sldImg"/>
          </p:nvPr>
        </p:nvSpPr>
        <p:spPr>
          <a:xfrm>
            <a:off x="1144588" y="685800"/>
            <a:ext cx="4573587" cy="3430588"/>
          </a:xfrm>
          <a:ln/>
        </p:spPr>
      </p:sp>
      <p:sp>
        <p:nvSpPr>
          <p:cNvPr id="191492"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4FDFB77-6415-4643-A194-7D73E0A7F7C2}" type="slidenum">
              <a:rPr lang="ar-SA"/>
              <a:pPr/>
              <a:t>54</a:t>
            </a:fld>
            <a:endParaRPr lang="en-US"/>
          </a:p>
        </p:txBody>
      </p:sp>
      <p:sp>
        <p:nvSpPr>
          <p:cNvPr id="19558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4003F890-BBA2-4B0B-8437-97648527E828}" type="slidenum">
              <a:rPr lang="ar-SA" sz="1200" b="0"/>
              <a:pPr algn="r" eaLnBrk="0" hangingPunct="0">
                <a:lnSpc>
                  <a:spcPct val="100000"/>
                </a:lnSpc>
                <a:spcBef>
                  <a:spcPct val="0"/>
                </a:spcBef>
                <a:buFontTx/>
                <a:buNone/>
              </a:pPr>
              <a:t>54</a:t>
            </a:fld>
            <a:endParaRPr lang="en-GB" sz="1200" b="0"/>
          </a:p>
        </p:txBody>
      </p:sp>
      <p:sp>
        <p:nvSpPr>
          <p:cNvPr id="195587" name="Rectangle 2"/>
          <p:cNvSpPr>
            <a:spLocks noChangeArrowheads="1" noTextEdit="1"/>
          </p:cNvSpPr>
          <p:nvPr>
            <p:ph type="sldImg"/>
          </p:nvPr>
        </p:nvSpPr>
        <p:spPr>
          <a:xfrm>
            <a:off x="1144588" y="685800"/>
            <a:ext cx="4573587" cy="3430588"/>
          </a:xfrm>
          <a:ln/>
        </p:spPr>
      </p:sp>
      <p:sp>
        <p:nvSpPr>
          <p:cNvPr id="195588"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4B547FD-821D-4374-A816-3F9D6574BF4A}" type="slidenum">
              <a:rPr lang="ar-SA"/>
              <a:pPr/>
              <a:t>9</a:t>
            </a:fld>
            <a:endParaRPr lang="en-US"/>
          </a:p>
        </p:txBody>
      </p:sp>
      <p:sp>
        <p:nvSpPr>
          <p:cNvPr id="1945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FAAEDF5F-71E5-4BC3-BE7D-2ACFC7F6EC94}" type="slidenum">
              <a:rPr lang="ar-SA" sz="1200" b="0"/>
              <a:pPr algn="r" eaLnBrk="0" hangingPunct="0">
                <a:lnSpc>
                  <a:spcPct val="100000"/>
                </a:lnSpc>
                <a:spcBef>
                  <a:spcPct val="0"/>
                </a:spcBef>
                <a:buFontTx/>
                <a:buNone/>
              </a:pPr>
              <a:t>9</a:t>
            </a:fld>
            <a:endParaRPr lang="en-GB" sz="1200" b="0"/>
          </a:p>
        </p:txBody>
      </p:sp>
      <p:sp>
        <p:nvSpPr>
          <p:cNvPr id="19459" name="Rectangle 2"/>
          <p:cNvSpPr>
            <a:spLocks noChangeArrowheads="1" noTextEdit="1"/>
          </p:cNvSpPr>
          <p:nvPr>
            <p:ph type="sldImg"/>
          </p:nvPr>
        </p:nvSpPr>
        <p:spPr>
          <a:xfrm>
            <a:off x="1144588" y="685800"/>
            <a:ext cx="4573587" cy="3430588"/>
          </a:xfrm>
          <a:ln/>
        </p:spPr>
      </p:sp>
      <p:sp>
        <p:nvSpPr>
          <p:cNvPr id="19460"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F2D1777-3206-4D06-936A-59FEBA332701}" type="slidenum">
              <a:rPr lang="ar-SA"/>
              <a:pPr/>
              <a:t>55</a:t>
            </a:fld>
            <a:endParaRPr lang="en-US"/>
          </a:p>
        </p:txBody>
      </p:sp>
      <p:sp>
        <p:nvSpPr>
          <p:cNvPr id="27238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D870AADC-E938-4A99-B504-C50D3312F34B}" type="slidenum">
              <a:rPr lang="ar-SA" sz="1200" b="0"/>
              <a:pPr algn="r" eaLnBrk="0" hangingPunct="0">
                <a:lnSpc>
                  <a:spcPct val="100000"/>
                </a:lnSpc>
                <a:spcBef>
                  <a:spcPct val="0"/>
                </a:spcBef>
                <a:buFontTx/>
                <a:buNone/>
              </a:pPr>
              <a:t>55</a:t>
            </a:fld>
            <a:endParaRPr lang="en-GB" sz="1200" b="0"/>
          </a:p>
        </p:txBody>
      </p:sp>
      <p:sp>
        <p:nvSpPr>
          <p:cNvPr id="272387" name="Rectangle 2"/>
          <p:cNvSpPr>
            <a:spLocks noChangeArrowheads="1" noTextEdit="1"/>
          </p:cNvSpPr>
          <p:nvPr>
            <p:ph type="sldImg"/>
          </p:nvPr>
        </p:nvSpPr>
        <p:spPr>
          <a:xfrm>
            <a:off x="1144588" y="685800"/>
            <a:ext cx="4573587" cy="3430588"/>
          </a:xfrm>
          <a:ln/>
        </p:spPr>
      </p:sp>
      <p:sp>
        <p:nvSpPr>
          <p:cNvPr id="272388"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D98AB1-C182-4E75-9886-942C4349DAA9}" type="slidenum">
              <a:rPr lang="ar-SA"/>
              <a:pPr/>
              <a:t>56</a:t>
            </a:fld>
            <a:endParaRPr lang="en-US"/>
          </a:p>
        </p:txBody>
      </p:sp>
      <p:sp>
        <p:nvSpPr>
          <p:cNvPr id="205826" name="Rectangle 2"/>
          <p:cNvSpPr>
            <a:spLocks noRot="1" noChangeArrowheads="1" noTextEdit="1"/>
          </p:cNvSpPr>
          <p:nvPr>
            <p:ph type="sldImg"/>
          </p:nvPr>
        </p:nvSpPr>
        <p:spPr>
          <a:xfrm>
            <a:off x="1143000" y="685800"/>
            <a:ext cx="4573588" cy="3430588"/>
          </a:xfrm>
          <a:ln/>
        </p:spPr>
      </p:sp>
      <p:sp>
        <p:nvSpPr>
          <p:cNvPr id="205827"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65AECBE-3101-4CD4-8BE3-EF14CEDAC0F1}" type="slidenum">
              <a:rPr lang="ar-SA"/>
              <a:pPr/>
              <a:t>58</a:t>
            </a:fld>
            <a:endParaRPr lang="en-US"/>
          </a:p>
        </p:txBody>
      </p:sp>
      <p:sp>
        <p:nvSpPr>
          <p:cNvPr id="20889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0D43C0B2-00D9-43B0-B6DC-022F9B92C212}" type="slidenum">
              <a:rPr lang="ar-SA" sz="1200" b="0"/>
              <a:pPr algn="r" eaLnBrk="0" hangingPunct="0">
                <a:lnSpc>
                  <a:spcPct val="100000"/>
                </a:lnSpc>
                <a:spcBef>
                  <a:spcPct val="0"/>
                </a:spcBef>
                <a:buFontTx/>
                <a:buNone/>
              </a:pPr>
              <a:t>58</a:t>
            </a:fld>
            <a:endParaRPr lang="en-GB" sz="1200" b="0"/>
          </a:p>
        </p:txBody>
      </p:sp>
      <p:sp>
        <p:nvSpPr>
          <p:cNvPr id="208899" name="Rectangle 2"/>
          <p:cNvSpPr>
            <a:spLocks noChangeArrowheads="1" noTextEdit="1"/>
          </p:cNvSpPr>
          <p:nvPr>
            <p:ph type="sldImg"/>
          </p:nvPr>
        </p:nvSpPr>
        <p:spPr>
          <a:xfrm>
            <a:off x="1144588" y="685800"/>
            <a:ext cx="4573587" cy="3430588"/>
          </a:xfrm>
          <a:ln/>
        </p:spPr>
      </p:sp>
      <p:sp>
        <p:nvSpPr>
          <p:cNvPr id="208900"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F9FADFA-090D-45B3-A8C1-8422C12E25B1}" type="slidenum">
              <a:rPr lang="ar-SA"/>
              <a:pPr/>
              <a:t>59</a:t>
            </a:fld>
            <a:endParaRPr lang="en-US"/>
          </a:p>
        </p:txBody>
      </p:sp>
      <p:sp>
        <p:nvSpPr>
          <p:cNvPr id="21299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196868E7-637E-48E6-942C-A67065789DB7}" type="slidenum">
              <a:rPr lang="ar-SA" sz="1200" b="0"/>
              <a:pPr algn="r" eaLnBrk="0" hangingPunct="0">
                <a:lnSpc>
                  <a:spcPct val="100000"/>
                </a:lnSpc>
                <a:spcBef>
                  <a:spcPct val="0"/>
                </a:spcBef>
                <a:buFontTx/>
                <a:buNone/>
              </a:pPr>
              <a:t>59</a:t>
            </a:fld>
            <a:endParaRPr lang="en-GB" sz="1200" b="0"/>
          </a:p>
        </p:txBody>
      </p:sp>
      <p:sp>
        <p:nvSpPr>
          <p:cNvPr id="212995" name="Rectangle 2"/>
          <p:cNvSpPr>
            <a:spLocks noChangeArrowheads="1" noTextEdit="1"/>
          </p:cNvSpPr>
          <p:nvPr>
            <p:ph type="sldImg"/>
          </p:nvPr>
        </p:nvSpPr>
        <p:spPr>
          <a:xfrm>
            <a:off x="1144588" y="685800"/>
            <a:ext cx="4573587" cy="3430588"/>
          </a:xfrm>
          <a:ln/>
        </p:spPr>
      </p:sp>
      <p:sp>
        <p:nvSpPr>
          <p:cNvPr id="212996"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3E5CC5F-75A0-4FED-B7AE-FD5516174CE9}" type="slidenum">
              <a:rPr lang="ar-SA"/>
              <a:pPr/>
              <a:t>60</a:t>
            </a:fld>
            <a:endParaRPr lang="en-US"/>
          </a:p>
        </p:txBody>
      </p:sp>
      <p:sp>
        <p:nvSpPr>
          <p:cNvPr id="21504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37D6895F-15BA-496F-BA71-B419CC076441}" type="slidenum">
              <a:rPr lang="ar-SA" sz="1200" b="0"/>
              <a:pPr algn="r" eaLnBrk="0" hangingPunct="0">
                <a:lnSpc>
                  <a:spcPct val="100000"/>
                </a:lnSpc>
                <a:spcBef>
                  <a:spcPct val="0"/>
                </a:spcBef>
                <a:buFontTx/>
                <a:buNone/>
              </a:pPr>
              <a:t>60</a:t>
            </a:fld>
            <a:endParaRPr lang="en-GB" sz="1200" b="0"/>
          </a:p>
        </p:txBody>
      </p:sp>
      <p:sp>
        <p:nvSpPr>
          <p:cNvPr id="215043" name="Rectangle 2"/>
          <p:cNvSpPr>
            <a:spLocks noChangeArrowheads="1" noTextEdit="1"/>
          </p:cNvSpPr>
          <p:nvPr>
            <p:ph type="sldImg"/>
          </p:nvPr>
        </p:nvSpPr>
        <p:spPr>
          <a:xfrm>
            <a:off x="1144588" y="685800"/>
            <a:ext cx="4573587" cy="3430588"/>
          </a:xfrm>
          <a:ln/>
        </p:spPr>
      </p:sp>
      <p:sp>
        <p:nvSpPr>
          <p:cNvPr id="215044"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38E7DD5-9ECA-4E83-84CB-7512EBEA627D}" type="slidenum">
              <a:rPr lang="ar-SA"/>
              <a:pPr/>
              <a:t>61</a:t>
            </a:fld>
            <a:endParaRPr lang="en-US"/>
          </a:p>
        </p:txBody>
      </p:sp>
      <p:sp>
        <p:nvSpPr>
          <p:cNvPr id="21709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E45C90A7-6A81-4CC0-94CB-079271AB1EA5}" type="slidenum">
              <a:rPr lang="ar-SA" sz="1200" b="0"/>
              <a:pPr algn="r" eaLnBrk="0" hangingPunct="0">
                <a:lnSpc>
                  <a:spcPct val="100000"/>
                </a:lnSpc>
                <a:spcBef>
                  <a:spcPct val="0"/>
                </a:spcBef>
                <a:buFontTx/>
                <a:buNone/>
              </a:pPr>
              <a:t>61</a:t>
            </a:fld>
            <a:endParaRPr lang="en-GB" sz="1200" b="0"/>
          </a:p>
        </p:txBody>
      </p:sp>
      <p:sp>
        <p:nvSpPr>
          <p:cNvPr id="217091" name="Rectangle 2"/>
          <p:cNvSpPr>
            <a:spLocks noChangeArrowheads="1" noTextEdit="1"/>
          </p:cNvSpPr>
          <p:nvPr>
            <p:ph type="sldImg"/>
          </p:nvPr>
        </p:nvSpPr>
        <p:spPr>
          <a:xfrm>
            <a:off x="1144588" y="685800"/>
            <a:ext cx="4573587" cy="3430588"/>
          </a:xfrm>
          <a:ln/>
        </p:spPr>
      </p:sp>
      <p:sp>
        <p:nvSpPr>
          <p:cNvPr id="217092"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81F4EF0-BF45-4E17-8530-49937BD34D8D}" type="slidenum">
              <a:rPr lang="ar-SA"/>
              <a:pPr/>
              <a:t>12</a:t>
            </a:fld>
            <a:endParaRPr lang="en-US"/>
          </a:p>
        </p:txBody>
      </p:sp>
      <p:sp>
        <p:nvSpPr>
          <p:cNvPr id="24678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B8C2E73D-171D-4364-B6A0-228E85E70A19}" type="slidenum">
              <a:rPr lang="ar-SA" sz="1200" b="0"/>
              <a:pPr algn="r" eaLnBrk="0" hangingPunct="0">
                <a:lnSpc>
                  <a:spcPct val="100000"/>
                </a:lnSpc>
                <a:spcBef>
                  <a:spcPct val="0"/>
                </a:spcBef>
                <a:buFontTx/>
                <a:buNone/>
              </a:pPr>
              <a:t>12</a:t>
            </a:fld>
            <a:endParaRPr lang="en-GB" sz="1200" b="0"/>
          </a:p>
        </p:txBody>
      </p:sp>
      <p:sp>
        <p:nvSpPr>
          <p:cNvPr id="246787" name="Rectangle 2"/>
          <p:cNvSpPr>
            <a:spLocks noChangeArrowheads="1" noTextEdit="1"/>
          </p:cNvSpPr>
          <p:nvPr>
            <p:ph type="sldImg"/>
          </p:nvPr>
        </p:nvSpPr>
        <p:spPr>
          <a:xfrm>
            <a:off x="1144588" y="685800"/>
            <a:ext cx="4573587" cy="3430588"/>
          </a:xfrm>
          <a:ln/>
        </p:spPr>
      </p:sp>
      <p:sp>
        <p:nvSpPr>
          <p:cNvPr id="246788"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D15113B-8896-453E-B20A-DA4B88293818}" type="slidenum">
              <a:rPr lang="ar-SA"/>
              <a:pPr/>
              <a:t>13</a:t>
            </a:fld>
            <a:endParaRPr lang="en-US"/>
          </a:p>
        </p:txBody>
      </p:sp>
      <p:sp>
        <p:nvSpPr>
          <p:cNvPr id="24883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B3306926-33E3-4C54-908F-4ABF73054A7D}" type="slidenum">
              <a:rPr lang="ar-SA" sz="1200" b="0"/>
              <a:pPr algn="r" eaLnBrk="0" hangingPunct="0">
                <a:lnSpc>
                  <a:spcPct val="100000"/>
                </a:lnSpc>
                <a:spcBef>
                  <a:spcPct val="0"/>
                </a:spcBef>
                <a:buFontTx/>
                <a:buNone/>
              </a:pPr>
              <a:t>13</a:t>
            </a:fld>
            <a:endParaRPr lang="en-GB" sz="1200" b="0"/>
          </a:p>
        </p:txBody>
      </p:sp>
      <p:sp>
        <p:nvSpPr>
          <p:cNvPr id="248835" name="Rectangle 2"/>
          <p:cNvSpPr>
            <a:spLocks noChangeArrowheads="1" noTextEdit="1"/>
          </p:cNvSpPr>
          <p:nvPr>
            <p:ph type="sldImg"/>
          </p:nvPr>
        </p:nvSpPr>
        <p:spPr>
          <a:xfrm>
            <a:off x="1144588" y="685800"/>
            <a:ext cx="4573587" cy="3430588"/>
          </a:xfrm>
          <a:ln/>
        </p:spPr>
      </p:sp>
      <p:sp>
        <p:nvSpPr>
          <p:cNvPr id="248836"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94918ED-2B12-4C4F-A5E1-769F6F9E58A6}" type="slidenum">
              <a:rPr lang="ar-SA"/>
              <a:pPr/>
              <a:t>14</a:t>
            </a:fld>
            <a:endParaRPr lang="en-US"/>
          </a:p>
        </p:txBody>
      </p:sp>
      <p:sp>
        <p:nvSpPr>
          <p:cNvPr id="25088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C28DE821-FA4D-4191-A204-6C135461B1B0}" type="slidenum">
              <a:rPr lang="ar-SA" sz="1200" b="0"/>
              <a:pPr algn="r" eaLnBrk="0" hangingPunct="0">
                <a:lnSpc>
                  <a:spcPct val="100000"/>
                </a:lnSpc>
                <a:spcBef>
                  <a:spcPct val="0"/>
                </a:spcBef>
                <a:buFontTx/>
                <a:buNone/>
              </a:pPr>
              <a:t>14</a:t>
            </a:fld>
            <a:endParaRPr lang="en-GB" sz="1200" b="0"/>
          </a:p>
        </p:txBody>
      </p:sp>
      <p:sp>
        <p:nvSpPr>
          <p:cNvPr id="250883" name="Rectangle 2"/>
          <p:cNvSpPr>
            <a:spLocks noChangeArrowheads="1" noTextEdit="1"/>
          </p:cNvSpPr>
          <p:nvPr>
            <p:ph type="sldImg"/>
          </p:nvPr>
        </p:nvSpPr>
        <p:spPr>
          <a:xfrm>
            <a:off x="1144588" y="685800"/>
            <a:ext cx="4573587" cy="3430588"/>
          </a:xfrm>
          <a:ln/>
        </p:spPr>
      </p:sp>
      <p:sp>
        <p:nvSpPr>
          <p:cNvPr id="250884"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EEA6A5D-1D90-475D-B411-8E13D34B4839}" type="slidenum">
              <a:rPr lang="ar-SA"/>
              <a:pPr/>
              <a:t>15</a:t>
            </a:fld>
            <a:endParaRPr lang="en-US"/>
          </a:p>
        </p:txBody>
      </p:sp>
      <p:sp>
        <p:nvSpPr>
          <p:cNvPr id="25293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FBCCE396-60B6-4C15-84E9-394CC47B96BE}" type="slidenum">
              <a:rPr lang="ar-SA" sz="1200" b="0"/>
              <a:pPr algn="r" eaLnBrk="0" hangingPunct="0">
                <a:lnSpc>
                  <a:spcPct val="100000"/>
                </a:lnSpc>
                <a:spcBef>
                  <a:spcPct val="0"/>
                </a:spcBef>
                <a:buFontTx/>
                <a:buNone/>
              </a:pPr>
              <a:t>15</a:t>
            </a:fld>
            <a:endParaRPr lang="en-GB" sz="1200" b="0"/>
          </a:p>
        </p:txBody>
      </p:sp>
      <p:sp>
        <p:nvSpPr>
          <p:cNvPr id="252931" name="Rectangle 2"/>
          <p:cNvSpPr>
            <a:spLocks noChangeArrowheads="1" noTextEdit="1"/>
          </p:cNvSpPr>
          <p:nvPr>
            <p:ph type="sldImg"/>
          </p:nvPr>
        </p:nvSpPr>
        <p:spPr>
          <a:xfrm>
            <a:off x="1144588" y="685800"/>
            <a:ext cx="4573587" cy="3430588"/>
          </a:xfrm>
          <a:ln/>
        </p:spPr>
      </p:sp>
      <p:sp>
        <p:nvSpPr>
          <p:cNvPr id="252932"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441F64C-9B87-48C3-9653-BA9B8B8AE25F}" type="slidenum">
              <a:rPr lang="ar-SA"/>
              <a:pPr/>
              <a:t>16</a:t>
            </a:fld>
            <a:endParaRPr lang="en-US"/>
          </a:p>
        </p:txBody>
      </p:sp>
      <p:sp>
        <p:nvSpPr>
          <p:cNvPr id="25497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FAC1B236-3AA8-4BC4-ADEE-CF238C314E5E}" type="slidenum">
              <a:rPr lang="ar-SA" sz="1200" b="0"/>
              <a:pPr algn="r" eaLnBrk="0" hangingPunct="0">
                <a:lnSpc>
                  <a:spcPct val="100000"/>
                </a:lnSpc>
                <a:spcBef>
                  <a:spcPct val="0"/>
                </a:spcBef>
                <a:buFontTx/>
                <a:buNone/>
              </a:pPr>
              <a:t>16</a:t>
            </a:fld>
            <a:endParaRPr lang="en-GB" sz="1200" b="0"/>
          </a:p>
        </p:txBody>
      </p:sp>
      <p:sp>
        <p:nvSpPr>
          <p:cNvPr id="254979" name="Rectangle 2"/>
          <p:cNvSpPr>
            <a:spLocks noChangeArrowheads="1" noTextEdit="1"/>
          </p:cNvSpPr>
          <p:nvPr>
            <p:ph type="sldImg"/>
          </p:nvPr>
        </p:nvSpPr>
        <p:spPr>
          <a:xfrm>
            <a:off x="1144588" y="685800"/>
            <a:ext cx="4573587" cy="3430588"/>
          </a:xfrm>
          <a:ln/>
        </p:spPr>
      </p:sp>
      <p:sp>
        <p:nvSpPr>
          <p:cNvPr id="254980"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0F3536D-7026-45CE-96AB-360132165EB8}" type="slidenum">
              <a:rPr lang="ar-SA"/>
              <a:pPr/>
              <a:t>17</a:t>
            </a:fld>
            <a:endParaRPr lang="en-US"/>
          </a:p>
        </p:txBody>
      </p:sp>
      <p:sp>
        <p:nvSpPr>
          <p:cNvPr id="25702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DD8C0F27-9AF1-4A61-9AEE-E46911186A2F}" type="slidenum">
              <a:rPr lang="ar-SA" sz="1200" b="0"/>
              <a:pPr algn="r" eaLnBrk="0" hangingPunct="0">
                <a:lnSpc>
                  <a:spcPct val="100000"/>
                </a:lnSpc>
                <a:spcBef>
                  <a:spcPct val="0"/>
                </a:spcBef>
                <a:buFontTx/>
                <a:buNone/>
              </a:pPr>
              <a:t>17</a:t>
            </a:fld>
            <a:endParaRPr lang="en-GB" sz="1200" b="0"/>
          </a:p>
        </p:txBody>
      </p:sp>
      <p:sp>
        <p:nvSpPr>
          <p:cNvPr id="257027" name="Rectangle 2"/>
          <p:cNvSpPr>
            <a:spLocks noChangeArrowheads="1" noTextEdit="1"/>
          </p:cNvSpPr>
          <p:nvPr>
            <p:ph type="sldImg"/>
          </p:nvPr>
        </p:nvSpPr>
        <p:spPr>
          <a:xfrm>
            <a:off x="1144588" y="685800"/>
            <a:ext cx="4573587" cy="3430588"/>
          </a:xfrm>
          <a:ln/>
        </p:spPr>
      </p:sp>
      <p:sp>
        <p:nvSpPr>
          <p:cNvPr id="257028"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0890E2D-D3E6-4B8F-9FC3-60BE82E69D3A}" type="slidenum">
              <a:rPr lang="ar-SA"/>
              <a:pPr/>
              <a:t>18</a:t>
            </a:fld>
            <a:endParaRPr lang="en-US"/>
          </a:p>
        </p:txBody>
      </p:sp>
      <p:sp>
        <p:nvSpPr>
          <p:cNvPr id="25907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eaLnBrk="0" hangingPunct="0">
              <a:lnSpc>
                <a:spcPct val="100000"/>
              </a:lnSpc>
              <a:spcBef>
                <a:spcPct val="0"/>
              </a:spcBef>
              <a:buFontTx/>
              <a:buNone/>
            </a:pPr>
            <a:fld id="{17C1C7E8-6555-4E92-991C-0E6E46574F5E}" type="slidenum">
              <a:rPr lang="ar-SA" sz="1200" b="0"/>
              <a:pPr algn="r" eaLnBrk="0" hangingPunct="0">
                <a:lnSpc>
                  <a:spcPct val="100000"/>
                </a:lnSpc>
                <a:spcBef>
                  <a:spcPct val="0"/>
                </a:spcBef>
                <a:buFontTx/>
                <a:buNone/>
              </a:pPr>
              <a:t>18</a:t>
            </a:fld>
            <a:endParaRPr lang="en-GB" sz="1200" b="0"/>
          </a:p>
        </p:txBody>
      </p:sp>
      <p:sp>
        <p:nvSpPr>
          <p:cNvPr id="259075" name="Rectangle 2"/>
          <p:cNvSpPr>
            <a:spLocks noChangeArrowheads="1" noTextEdit="1"/>
          </p:cNvSpPr>
          <p:nvPr>
            <p:ph type="sldImg"/>
          </p:nvPr>
        </p:nvSpPr>
        <p:spPr>
          <a:xfrm>
            <a:off x="1144588" y="685800"/>
            <a:ext cx="4573587" cy="3430588"/>
          </a:xfrm>
          <a:ln/>
        </p:spPr>
      </p:sp>
      <p:sp>
        <p:nvSpPr>
          <p:cNvPr id="259076" name="Rectangle 3"/>
          <p:cNvSpPr>
            <a:spLocks noGrp="1" noChangeArrowheads="1"/>
          </p:cNvSpPr>
          <p:nvPr>
            <p:ph type="body" idx="1"/>
          </p:nvPr>
        </p:nvSpPr>
        <p:spPr>
          <a:xfrm>
            <a:off x="912813" y="4344988"/>
            <a:ext cx="5032375" cy="4113212"/>
          </a:xfrm>
        </p:spPr>
        <p:txBody>
          <a:bodyPr/>
          <a:lstStyle/>
          <a:p>
            <a:pPr algn="l" rtl="0"/>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F5E8168-57F9-4775-96D2-709FD8998D2B}"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2A98AB2-FF6B-4982-A332-FF7EC49D51A7}"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51C98C78-8F72-408D-B81F-2B200AB20F0A}"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Footer Placeholder 2"/>
          <p:cNvSpPr>
            <a:spLocks noGrp="1"/>
          </p:cNvSpPr>
          <p:nvPr>
            <p:ph type="ftr" sz="quarter" idx="10"/>
          </p:nvPr>
        </p:nvSpPr>
        <p:spPr>
          <a:xfrm>
            <a:off x="3124200" y="6245225"/>
            <a:ext cx="2895600" cy="476250"/>
          </a:xfrm>
        </p:spPr>
        <p:txBody>
          <a:bodyPr/>
          <a:lstStyle>
            <a:lvl1pPr>
              <a:defRPr/>
            </a:lvl1pPr>
          </a:lstStyle>
          <a:p>
            <a:endParaRPr lang="en-US"/>
          </a:p>
        </p:txBody>
      </p:sp>
      <p:sp>
        <p:nvSpPr>
          <p:cNvPr id="4" name="Slide Number Placeholder 3"/>
          <p:cNvSpPr>
            <a:spLocks noGrp="1"/>
          </p:cNvSpPr>
          <p:nvPr>
            <p:ph type="sldNum" sz="quarter" idx="11"/>
          </p:nvPr>
        </p:nvSpPr>
        <p:spPr>
          <a:xfrm>
            <a:off x="6553200" y="6245225"/>
            <a:ext cx="2133600" cy="476250"/>
          </a:xfrm>
        </p:spPr>
        <p:txBody>
          <a:bodyPr/>
          <a:lstStyle>
            <a:lvl1pPr>
              <a:defRPr/>
            </a:lvl1pPr>
          </a:lstStyle>
          <a:p>
            <a:fld id="{BCE5BF27-A198-4BE1-9EBF-22DA752913B9}" type="slidenum">
              <a:rPr lang="ar-SA"/>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Footer Placeholder 3"/>
          <p:cNvSpPr>
            <a:spLocks noGrp="1"/>
          </p:cNvSpPr>
          <p:nvPr>
            <p:ph type="ftr" sz="quarter" idx="10"/>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5225"/>
            <a:ext cx="2133600" cy="476250"/>
          </a:xfrm>
        </p:spPr>
        <p:txBody>
          <a:bodyPr/>
          <a:lstStyle>
            <a:lvl1pPr>
              <a:defRPr/>
            </a:lvl1pPr>
          </a:lstStyle>
          <a:p>
            <a:fld id="{1A72AAA8-DB7E-45CB-9C8A-5FBCD710D3ED}"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C0AF384-4595-4303-A1C5-A12BC40A092E}"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613C8EF-3E7D-4831-AA41-40F930DCC702}"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3AE939F-0093-4DC7-953C-FB11AFFE05D0}"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112C109E-4BA1-46B8-A46C-A5152CAA5676}"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B16608C3-D656-44C2-911F-1741EDBFDE45}"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29902AA8-683F-4AC1-80BB-4DED83E2C23B}"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7F1A417D-8CFE-43A1-B26B-0BC54F607244}"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F3D7072-733B-42D0-BE27-386EB921D853}"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p:cNvPicPr>
            <a:picLocks noChangeAspect="1" noChangeArrowheads="1"/>
          </p:cNvPicPr>
          <p:nvPr userDrawn="1"/>
        </p:nvPicPr>
        <p:blipFill>
          <a:blip r:embed="rId15" cstate="print">
            <a:lum bright="60000" contrast="-70000"/>
          </a:blip>
          <a:srcRect/>
          <a:stretch>
            <a:fillRect/>
          </a:stretch>
        </p:blipFill>
        <p:spPr bwMode="auto">
          <a:xfrm>
            <a:off x="0" y="0"/>
            <a:ext cx="9144000" cy="6858000"/>
          </a:xfrm>
          <a:prstGeom prst="rect">
            <a:avLst/>
          </a:prstGeom>
          <a:noFill/>
          <a:ln w="9525">
            <a:noFill/>
            <a:miter lim="800000"/>
            <a:headEnd/>
            <a:tailEnd/>
          </a:ln>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buFontTx/>
              <a:buNone/>
              <a:defRPr sz="1400" b="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b="0"/>
            </a:lvl1pPr>
          </a:lstStyle>
          <a:p>
            <a:fld id="{692A16E1-E976-4889-A363-71EE2BC64137}" type="slidenum">
              <a:rPr lang="ar-SA"/>
              <a:pPr/>
              <a:t>‹#›</a:t>
            </a:fld>
            <a:endParaRPr lang="en-US"/>
          </a:p>
        </p:txBody>
      </p:sp>
      <p:pic>
        <p:nvPicPr>
          <p:cNvPr id="1032" name="Picture 8" descr="TGI logo Blc"/>
          <p:cNvPicPr>
            <a:picLocks noChangeAspect="1" noChangeArrowheads="1"/>
          </p:cNvPicPr>
          <p:nvPr userDrawn="1"/>
        </p:nvPicPr>
        <p:blipFill>
          <a:blip r:embed="rId16" cstate="print">
            <a:clrChange>
              <a:clrFrom>
                <a:srgbClr val="FDFDFD"/>
              </a:clrFrom>
              <a:clrTo>
                <a:srgbClr val="FDFDFD">
                  <a:alpha val="0"/>
                </a:srgbClr>
              </a:clrTo>
            </a:clrChange>
          </a:blip>
          <a:srcRect/>
          <a:stretch>
            <a:fillRect/>
          </a:stretch>
        </p:blipFill>
        <p:spPr bwMode="auto">
          <a:xfrm>
            <a:off x="4114800" y="6327775"/>
            <a:ext cx="914400" cy="530225"/>
          </a:xfrm>
          <a:prstGeom prst="rect">
            <a:avLst/>
          </a:prstGeom>
          <a:noFill/>
        </p:spPr>
      </p:pic>
      <p:pic>
        <p:nvPicPr>
          <p:cNvPr id="1033" name="Picture 30" descr="parc-logo"/>
          <p:cNvPicPr>
            <a:picLocks noChangeAspect="1" noChangeArrowheads="1"/>
          </p:cNvPicPr>
          <p:nvPr userDrawn="1"/>
        </p:nvPicPr>
        <p:blipFill>
          <a:blip r:embed="rId17" cstate="print">
            <a:clrChange>
              <a:clrFrom>
                <a:srgbClr val="FFFFFF"/>
              </a:clrFrom>
              <a:clrTo>
                <a:srgbClr val="FFFFFF">
                  <a:alpha val="0"/>
                </a:srgbClr>
              </a:clrTo>
            </a:clrChange>
          </a:blip>
          <a:srcRect/>
          <a:stretch>
            <a:fillRect/>
          </a:stretch>
        </p:blipFill>
        <p:spPr bwMode="auto">
          <a:xfrm>
            <a:off x="8077200" y="0"/>
            <a:ext cx="1066800" cy="6111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oleObject6.bin"/><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8.bin"/><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9.bin"/><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oleObject" Target="../embeddings/oleObject10.bin"/><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oleObject" Target="../embeddings/oleObject11.bin"/><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12.bin"/><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jpeg"/><Relationship Id="rId18" Type="http://schemas.openxmlformats.org/officeDocument/2006/relationships/image" Target="../media/image21.jpeg"/><Relationship Id="rId3" Type="http://schemas.openxmlformats.org/officeDocument/2006/relationships/image" Target="../media/image6.jpe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jpeg"/><Relationship Id="rId17" Type="http://schemas.openxmlformats.org/officeDocument/2006/relationships/image" Target="../media/image20.jpeg"/><Relationship Id="rId2" Type="http://schemas.openxmlformats.org/officeDocument/2006/relationships/image" Target="../media/image5.png"/><Relationship Id="rId16" Type="http://schemas.openxmlformats.org/officeDocument/2006/relationships/image" Target="../media/image19.jpe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jpeg"/><Relationship Id="rId23" Type="http://schemas.openxmlformats.org/officeDocument/2006/relationships/image" Target="../media/image3.jpeg"/><Relationship Id="rId10" Type="http://schemas.openxmlformats.org/officeDocument/2006/relationships/image" Target="../media/image13.jpeg"/><Relationship Id="rId19" Type="http://schemas.openxmlformats.org/officeDocument/2006/relationships/image" Target="../media/image22.jpe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oleObject" Target="../embeddings/oleObject13.bin"/><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jpeg"/><Relationship Id="rId18" Type="http://schemas.openxmlformats.org/officeDocument/2006/relationships/image" Target="../media/image21.jpeg"/><Relationship Id="rId3" Type="http://schemas.openxmlformats.org/officeDocument/2006/relationships/image" Target="../media/image6.jpe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jpeg"/><Relationship Id="rId17" Type="http://schemas.openxmlformats.org/officeDocument/2006/relationships/image" Target="../media/image20.jpeg"/><Relationship Id="rId2" Type="http://schemas.openxmlformats.org/officeDocument/2006/relationships/image" Target="../media/image5.png"/><Relationship Id="rId16" Type="http://schemas.openxmlformats.org/officeDocument/2006/relationships/image" Target="../media/image19.jpe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jpeg"/><Relationship Id="rId23" Type="http://schemas.openxmlformats.org/officeDocument/2006/relationships/image" Target="../media/image3.jpeg"/><Relationship Id="rId10" Type="http://schemas.openxmlformats.org/officeDocument/2006/relationships/image" Target="../media/image13.jpeg"/><Relationship Id="rId19" Type="http://schemas.openxmlformats.org/officeDocument/2006/relationships/image" Target="../media/image22.jpe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2.xml"/><Relationship Id="rId1" Type="http://schemas.openxmlformats.org/officeDocument/2006/relationships/vmlDrawing" Target="../drawings/vmlDrawing12.v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15.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16.bin"/></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oleObject" Target="../embeddings/oleObject17.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oleObject" Target="../embeddings/oleObject18.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oleObject" Target="../embeddings/oleObject19.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oleObject" Target="../embeddings/oleObject20.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9.vml"/><Relationship Id="rId4" Type="http://schemas.openxmlformats.org/officeDocument/2006/relationships/oleObject" Target="../embeddings/oleObject21.bin"/></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20.v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oleObject" Target="../embeddings/oleObject23.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22.vml"/><Relationship Id="rId4" Type="http://schemas.openxmlformats.org/officeDocument/2006/relationships/oleObject" Target="../embeddings/oleObject24.bin"/></Relationships>
</file>

<file path=ppt/slides/_rels/slide5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jpeg"/><Relationship Id="rId7" Type="http://schemas.openxmlformats.org/officeDocument/2006/relationships/image" Target="../media/image56.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 Id="rId9" Type="http://schemas.openxmlformats.org/officeDocument/2006/relationships/image" Target="../media/image58.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oleObject" Target="../embeddings/oleObject25.bin"/></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24.vml"/><Relationship Id="rId4" Type="http://schemas.openxmlformats.org/officeDocument/2006/relationships/oleObject" Target="../embeddings/oleObject26.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25.vml"/><Relationship Id="rId4" Type="http://schemas.openxmlformats.org/officeDocument/2006/relationships/oleObject" Target="../embeddings/oleObject27.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26.vml"/><Relationship Id="rId4" Type="http://schemas.openxmlformats.org/officeDocument/2006/relationships/oleObject" Target="../embeddings/oleObject28.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64.jpeg"/><Relationship Id="rId7" Type="http://schemas.openxmlformats.org/officeDocument/2006/relationships/image" Target="../media/image68.jpeg"/><Relationship Id="rId2" Type="http://schemas.openxmlformats.org/officeDocument/2006/relationships/image" Target="../media/image63.png"/><Relationship Id="rId1" Type="http://schemas.openxmlformats.org/officeDocument/2006/relationships/slideLayout" Target="../slideLayouts/slideLayout12.xml"/><Relationship Id="rId6" Type="http://schemas.openxmlformats.org/officeDocument/2006/relationships/image" Target="../media/image67.jpeg"/><Relationship Id="rId5" Type="http://schemas.openxmlformats.org/officeDocument/2006/relationships/image" Target="../media/image66.png"/><Relationship Id="rId4" Type="http://schemas.openxmlformats.org/officeDocument/2006/relationships/image" Target="../media/image65.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27.vml"/></Relationships>
</file>

<file path=ppt/slides/_rels/slide7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8" name="Text Box 31"/>
          <p:cNvSpPr txBox="1">
            <a:spLocks noChangeArrowheads="1"/>
          </p:cNvSpPr>
          <p:nvPr/>
        </p:nvSpPr>
        <p:spPr bwMode="auto">
          <a:xfrm>
            <a:off x="3517900" y="4191000"/>
            <a:ext cx="2120900" cy="519113"/>
          </a:xfrm>
          <a:prstGeom prst="rect">
            <a:avLst/>
          </a:prstGeom>
          <a:noFill/>
          <a:ln w="9525">
            <a:noFill/>
            <a:miter lim="800000"/>
            <a:headEnd/>
            <a:tailEnd/>
          </a:ln>
        </p:spPr>
        <p:txBody>
          <a:bodyPr wrap="none">
            <a:spAutoFit/>
          </a:bodyPr>
          <a:lstStyle/>
          <a:p>
            <a:pPr eaLnBrk="0" hangingPunct="0">
              <a:lnSpc>
                <a:spcPct val="100000"/>
              </a:lnSpc>
              <a:spcBef>
                <a:spcPct val="0"/>
              </a:spcBef>
              <a:buFontTx/>
              <a:buNone/>
            </a:pPr>
            <a:r>
              <a:rPr lang="en-GB" sz="2800"/>
              <a:t>TGI KSA 09</a:t>
            </a:r>
            <a:endParaRPr lang="en-GB" sz="2000"/>
          </a:p>
        </p:txBody>
      </p:sp>
      <p:sp>
        <p:nvSpPr>
          <p:cNvPr id="4098" name="Rectangle 2"/>
          <p:cNvSpPr>
            <a:spLocks noGrp="1" noChangeArrowheads="1"/>
          </p:cNvSpPr>
          <p:nvPr>
            <p:ph type="ctrTitle"/>
          </p:nvPr>
        </p:nvSpPr>
        <p:spPr>
          <a:xfrm>
            <a:off x="685800" y="1371600"/>
            <a:ext cx="7772400" cy="1470025"/>
          </a:xfrm>
        </p:spPr>
        <p:txBody>
          <a:bodyPr/>
          <a:lstStyle/>
          <a:p>
            <a:r>
              <a:rPr lang="en-US"/>
              <a:t>Mobile Phones</a:t>
            </a:r>
          </a:p>
        </p:txBody>
      </p:sp>
      <p:sp>
        <p:nvSpPr>
          <p:cNvPr id="4099" name="Rectangle 3"/>
          <p:cNvSpPr>
            <a:spLocks noGrp="1" noChangeArrowheads="1"/>
          </p:cNvSpPr>
          <p:nvPr>
            <p:ph type="subTitle" idx="1"/>
          </p:nvPr>
        </p:nvSpPr>
        <p:spPr>
          <a:xfrm>
            <a:off x="1371600" y="3124200"/>
            <a:ext cx="6400800" cy="1752600"/>
          </a:xfrm>
        </p:spPr>
        <p:txBody>
          <a:bodyPr/>
          <a:lstStyle/>
          <a:p>
            <a:r>
              <a:rPr lang="en-US"/>
              <a:t>Case Study on Nokia</a:t>
            </a:r>
          </a:p>
        </p:txBody>
      </p:sp>
      <p:pic>
        <p:nvPicPr>
          <p:cNvPr id="4107" name="Picture 11" descr="TGI logo Blc"/>
          <p:cNvPicPr>
            <a:picLocks noChangeAspect="1" noChangeArrowheads="1"/>
          </p:cNvPicPr>
          <p:nvPr/>
        </p:nvPicPr>
        <p:blipFill>
          <a:blip r:embed="rId2" cstate="print">
            <a:clrChange>
              <a:clrFrom>
                <a:srgbClr val="FDFDFD"/>
              </a:clrFrom>
              <a:clrTo>
                <a:srgbClr val="FDFDFD">
                  <a:alpha val="0"/>
                </a:srgbClr>
              </a:clrTo>
            </a:clrChange>
          </a:blip>
          <a:srcRect/>
          <a:stretch>
            <a:fillRect/>
          </a:stretch>
        </p:blipFill>
        <p:spPr bwMode="auto">
          <a:xfrm>
            <a:off x="3762375" y="76200"/>
            <a:ext cx="1571625" cy="911225"/>
          </a:xfrm>
          <a:prstGeom prst="rect">
            <a:avLst/>
          </a:prstGeom>
          <a:noFill/>
        </p:spPr>
      </p:pic>
      <p:pic>
        <p:nvPicPr>
          <p:cNvPr id="4109" name="Picture 30" descr="parc-log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89325" y="4800600"/>
            <a:ext cx="2139950" cy="1225550"/>
          </a:xfrm>
          <a:prstGeom prst="rect">
            <a:avLst/>
          </a:prstGeom>
          <a:noFill/>
          <a:ln w="9525">
            <a:noFill/>
            <a:miter lim="800000"/>
            <a:headEnd/>
            <a:tailEnd/>
          </a:ln>
        </p:spPr>
      </p:pic>
      <p:sp>
        <p:nvSpPr>
          <p:cNvPr id="4110" name="Text Box 26"/>
          <p:cNvSpPr txBox="1">
            <a:spLocks noChangeArrowheads="1"/>
          </p:cNvSpPr>
          <p:nvPr/>
        </p:nvSpPr>
        <p:spPr bwMode="auto">
          <a:xfrm>
            <a:off x="3651250" y="5943600"/>
            <a:ext cx="1835150" cy="396875"/>
          </a:xfrm>
          <a:prstGeom prst="rect">
            <a:avLst/>
          </a:prstGeom>
          <a:noFill/>
          <a:ln w="9525">
            <a:noFill/>
            <a:miter lim="800000"/>
            <a:headEnd/>
            <a:tailEnd/>
          </a:ln>
        </p:spPr>
        <p:txBody>
          <a:bodyPr wrap="none">
            <a:spAutoFit/>
          </a:bodyPr>
          <a:lstStyle/>
          <a:p>
            <a:pPr eaLnBrk="0" hangingPunct="0">
              <a:lnSpc>
                <a:spcPct val="100000"/>
              </a:lnSpc>
              <a:spcBef>
                <a:spcPct val="0"/>
              </a:spcBef>
              <a:buFontTx/>
              <a:buNone/>
            </a:pPr>
            <a:r>
              <a:rPr lang="en-GB" sz="2000" b="0"/>
              <a:t>February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9" name="Object 4"/>
          <p:cNvGraphicFramePr>
            <a:graphicFrameLocks noChangeAspect="1"/>
          </p:cNvGraphicFramePr>
          <p:nvPr/>
        </p:nvGraphicFramePr>
        <p:xfrm>
          <a:off x="1431925" y="1809750"/>
          <a:ext cx="6340475" cy="4210050"/>
        </p:xfrm>
        <a:graphic>
          <a:graphicData uri="http://schemas.openxmlformats.org/presentationml/2006/ole">
            <p:oleObj spid="_x0000_s23559" name="Chart" r:id="rId3" imgW="9124950" imgH="6057900" progId="MSGraph.Chart.8">
              <p:embed followColorScheme="full"/>
            </p:oleObj>
          </a:graphicData>
        </a:graphic>
      </p:graphicFrame>
      <p:sp>
        <p:nvSpPr>
          <p:cNvPr id="23561" name="AutoShape 9"/>
          <p:cNvSpPr>
            <a:spLocks noChangeArrowheads="1"/>
          </p:cNvSpPr>
          <p:nvPr/>
        </p:nvSpPr>
        <p:spPr bwMode="auto">
          <a:xfrm>
            <a:off x="609600" y="5638800"/>
            <a:ext cx="7848600" cy="304800"/>
          </a:xfrm>
          <a:prstGeom prst="roundRect">
            <a:avLst>
              <a:gd name="adj" fmla="val 50000"/>
            </a:avLst>
          </a:prstGeom>
          <a:noFill/>
          <a:ln w="38100">
            <a:solidFill>
              <a:srgbClr val="808080"/>
            </a:solidFill>
            <a:round/>
            <a:headEnd/>
            <a:tailEnd/>
          </a:ln>
          <a:effectLst/>
        </p:spPr>
        <p:txBody>
          <a:bodyPr wrap="none" anchor="ctr"/>
          <a:lstStyle/>
          <a:p>
            <a:pPr algn="ctr">
              <a:lnSpc>
                <a:spcPct val="100000"/>
              </a:lnSpc>
              <a:spcBef>
                <a:spcPct val="0"/>
              </a:spcBef>
            </a:pPr>
            <a:r>
              <a:rPr lang="en-US" sz="1800" b="0"/>
              <a:t> 97% of the population own Mobile Phones</a:t>
            </a:r>
          </a:p>
        </p:txBody>
      </p:sp>
      <p:sp>
        <p:nvSpPr>
          <p:cNvPr id="23563" name="Rectangle 11"/>
          <p:cNvSpPr>
            <a:spLocks noChangeArrowheads="1"/>
          </p:cNvSpPr>
          <p:nvPr/>
        </p:nvSpPr>
        <p:spPr bwMode="auto">
          <a:xfrm>
            <a:off x="838200" y="1371600"/>
            <a:ext cx="8229600" cy="1447800"/>
          </a:xfrm>
          <a:prstGeom prst="rect">
            <a:avLst/>
          </a:prstGeom>
          <a:noFill/>
          <a:ln w="9525">
            <a:noFill/>
            <a:miter lim="800000"/>
            <a:headEnd/>
            <a:tailEnd/>
          </a:ln>
          <a:effectLst/>
        </p:spPr>
        <p:txBody>
          <a:bodyPr/>
          <a:lstStyle/>
          <a:p>
            <a:pPr marL="342900" indent="-342900" algn="r">
              <a:lnSpc>
                <a:spcPct val="100000"/>
              </a:lnSpc>
            </a:pPr>
            <a:r>
              <a:rPr lang="en-US" sz="2800" b="0"/>
              <a:t>Mobile Phone Customers: n= 6,824</a:t>
            </a:r>
          </a:p>
          <a:p>
            <a:pPr marL="342900" indent="-342900" algn="r">
              <a:lnSpc>
                <a:spcPct val="100000"/>
              </a:lnSpc>
            </a:pPr>
            <a:r>
              <a:rPr lang="en-US" sz="2800" b="0"/>
              <a:t>Total Sample: n=7,008</a:t>
            </a:r>
          </a:p>
        </p:txBody>
      </p:sp>
      <p:sp>
        <p:nvSpPr>
          <p:cNvPr id="23564" name="Text Box 12"/>
          <p:cNvSpPr txBox="1">
            <a:spLocks noChangeArrowheads="1"/>
          </p:cNvSpPr>
          <p:nvPr/>
        </p:nvSpPr>
        <p:spPr bwMode="auto">
          <a:xfrm>
            <a:off x="0" y="76200"/>
            <a:ext cx="65532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Target Definition:                        </a:t>
            </a:r>
            <a:r>
              <a:rPr lang="en-GB" sz="2000" b="0">
                <a:solidFill>
                  <a:schemeClr val="tx2"/>
                </a:solidFill>
              </a:rPr>
              <a:t>Ownership of Mobile phones </a:t>
            </a:r>
            <a:endParaRPr lang="en-US" sz="2000" b="0">
              <a:solidFill>
                <a:schemeClr val="tx2"/>
              </a:solidFill>
            </a:endParaRPr>
          </a:p>
        </p:txBody>
      </p:sp>
      <p:sp>
        <p:nvSpPr>
          <p:cNvPr id="23566"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All Sample</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
                                  </p:stCondLst>
                                  <p:childTnLst>
                                    <p:set>
                                      <p:cBhvr>
                                        <p:cTn id="6" dur="1" fill="hold">
                                          <p:stCondLst>
                                            <p:cond delay="0"/>
                                          </p:stCondLst>
                                        </p:cTn>
                                        <p:tgtEl>
                                          <p:spTgt spid="23563">
                                            <p:txEl>
                                              <p:pRg st="0" end="0"/>
                                            </p:txEl>
                                          </p:spTgt>
                                        </p:tgtEl>
                                        <p:attrNameLst>
                                          <p:attrName>style.visibility</p:attrName>
                                        </p:attrNameLst>
                                      </p:cBhvr>
                                      <p:to>
                                        <p:strVal val="visible"/>
                                      </p:to>
                                    </p:set>
                                    <p:animEffect transition="in" filter="fade">
                                      <p:cBhvr>
                                        <p:cTn id="7" dur="2000"/>
                                        <p:tgtEl>
                                          <p:spTgt spid="23563">
                                            <p:txEl>
                                              <p:pRg st="0" end="0"/>
                                            </p:txEl>
                                          </p:spTgt>
                                        </p:tgtEl>
                                      </p:cBhvr>
                                    </p:animEffect>
                                  </p:childTnLst>
                                </p:cTn>
                              </p:par>
                            </p:childTnLst>
                          </p:cTn>
                        </p:par>
                        <p:par>
                          <p:cTn id="8" fill="hold">
                            <p:stCondLst>
                              <p:cond delay="2200"/>
                            </p:stCondLst>
                            <p:childTnLst>
                              <p:par>
                                <p:cTn id="9" presetID="10" presetClass="entr" presetSubtype="0" fill="hold" nodeType="afterEffect">
                                  <p:stCondLst>
                                    <p:cond delay="500"/>
                                  </p:stCondLst>
                                  <p:childTnLst>
                                    <p:set>
                                      <p:cBhvr>
                                        <p:cTn id="10" dur="1" fill="hold">
                                          <p:stCondLst>
                                            <p:cond delay="0"/>
                                          </p:stCondLst>
                                        </p:cTn>
                                        <p:tgtEl>
                                          <p:spTgt spid="23563">
                                            <p:txEl>
                                              <p:pRg st="1" end="1"/>
                                            </p:txEl>
                                          </p:spTgt>
                                        </p:tgtEl>
                                        <p:attrNameLst>
                                          <p:attrName>style.visibility</p:attrName>
                                        </p:attrNameLst>
                                      </p:cBhvr>
                                      <p:to>
                                        <p:strVal val="visible"/>
                                      </p:to>
                                    </p:set>
                                    <p:animEffect transition="in" filter="fade">
                                      <p:cBhvr>
                                        <p:cTn id="11" dur="2000"/>
                                        <p:tgtEl>
                                          <p:spTgt spid="23563">
                                            <p:txEl>
                                              <p:pRg st="1" end="1"/>
                                            </p:txEl>
                                          </p:spTgt>
                                        </p:tgtEl>
                                      </p:cBhvr>
                                    </p:animEffect>
                                  </p:childTnLst>
                                </p:cTn>
                              </p:par>
                            </p:childTnLst>
                          </p:cTn>
                        </p:par>
                        <p:par>
                          <p:cTn id="12" fill="hold">
                            <p:stCondLst>
                              <p:cond delay="4700"/>
                            </p:stCondLst>
                            <p:childTnLst>
                              <p:par>
                                <p:cTn id="13" presetID="10" presetClass="entr" presetSubtype="0" fill="hold" grpId="0" nodeType="afterEffect">
                                  <p:stCondLst>
                                    <p:cond delay="0"/>
                                  </p:stCondLst>
                                  <p:childTnLst>
                                    <p:set>
                                      <p:cBhvr>
                                        <p:cTn id="14" dur="1" fill="hold">
                                          <p:stCondLst>
                                            <p:cond delay="0"/>
                                          </p:stCondLst>
                                        </p:cTn>
                                        <p:tgtEl>
                                          <p:spTgt spid="23559"/>
                                        </p:tgtEl>
                                        <p:attrNameLst>
                                          <p:attrName>style.visibility</p:attrName>
                                        </p:attrNameLst>
                                      </p:cBhvr>
                                      <p:to>
                                        <p:strVal val="visible"/>
                                      </p:to>
                                    </p:set>
                                    <p:animEffect transition="in" filter="fade">
                                      <p:cBhvr>
                                        <p:cTn id="15" dur="2000"/>
                                        <p:tgtEl>
                                          <p:spTgt spid="23559"/>
                                        </p:tgtEl>
                                      </p:cBhvr>
                                    </p:animEffect>
                                  </p:childTnLst>
                                </p:cTn>
                              </p:par>
                            </p:childTnLst>
                          </p:cTn>
                        </p:par>
                        <p:par>
                          <p:cTn id="16" fill="hold">
                            <p:stCondLst>
                              <p:cond delay="6700"/>
                            </p:stCondLst>
                            <p:childTnLst>
                              <p:par>
                                <p:cTn id="17" presetID="10" presetClass="entr" presetSubtype="0" fill="hold" grpId="0" nodeType="afterEffect">
                                  <p:stCondLst>
                                    <p:cond delay="500"/>
                                  </p:stCondLst>
                                  <p:childTnLst>
                                    <p:set>
                                      <p:cBhvr>
                                        <p:cTn id="18" dur="1" fill="hold">
                                          <p:stCondLst>
                                            <p:cond delay="0"/>
                                          </p:stCondLst>
                                        </p:cTn>
                                        <p:tgtEl>
                                          <p:spTgt spid="23561"/>
                                        </p:tgtEl>
                                        <p:attrNameLst>
                                          <p:attrName>style.visibility</p:attrName>
                                        </p:attrNameLst>
                                      </p:cBhvr>
                                      <p:to>
                                        <p:strVal val="visible"/>
                                      </p:to>
                                    </p:set>
                                    <p:animEffect transition="in" filter="fade">
                                      <p:cBhvr>
                                        <p:cTn id="19" dur="20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3559" grpId="0"/>
      <p:bldP spid="235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Text Box 2"/>
          <p:cNvSpPr txBox="1">
            <a:spLocks noChangeArrowheads="1"/>
          </p:cNvSpPr>
          <p:nvPr/>
        </p:nvSpPr>
        <p:spPr bwMode="auto">
          <a:xfrm>
            <a:off x="1676400" y="2133600"/>
            <a:ext cx="5791200" cy="1431925"/>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Mobile Phone Section Analysis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2"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284163" y="952500"/>
          <a:ext cx="8631237" cy="5151438"/>
        </p:xfrm>
        <a:graphic>
          <a:graphicData uri="http://schemas.openxmlformats.org/presentationml/2006/ole">
            <p:oleObj spid="_x0000_s245763" name="Chart" r:id="rId5" imgW="9715500" imgH="5781675" progId="MSGraph.Chart.8">
              <p:embed followColorScheme="full"/>
            </p:oleObj>
          </a:graphicData>
        </a:graphic>
      </p:graphicFrame>
      <p:sp>
        <p:nvSpPr>
          <p:cNvPr id="245765" name="AutoShape 5"/>
          <p:cNvSpPr>
            <a:spLocks noChangeArrowheads="1"/>
          </p:cNvSpPr>
          <p:nvPr/>
        </p:nvSpPr>
        <p:spPr bwMode="auto">
          <a:xfrm>
            <a:off x="5410200" y="4495800"/>
            <a:ext cx="3276600" cy="1066800"/>
          </a:xfrm>
          <a:prstGeom prst="wedgeEllipseCallout">
            <a:avLst>
              <a:gd name="adj1" fmla="val -48644"/>
              <a:gd name="adj2" fmla="val -76190"/>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STC is the number one Service provider with 70% penetration</a:t>
            </a:r>
          </a:p>
        </p:txBody>
      </p:sp>
      <p:sp>
        <p:nvSpPr>
          <p:cNvPr id="245766" name="Text Box 6"/>
          <p:cNvSpPr txBox="1">
            <a:spLocks noChangeArrowheads="1"/>
          </p:cNvSpPr>
          <p:nvPr/>
        </p:nvSpPr>
        <p:spPr bwMode="auto">
          <a:xfrm>
            <a:off x="0" y="76200"/>
            <a:ext cx="65532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a:t>
            </a:r>
            <a:r>
              <a:rPr lang="en-GB" sz="3100" b="0"/>
              <a:t> Analysis</a:t>
            </a:r>
            <a:r>
              <a:rPr lang="en-US" sz="3100"/>
              <a:t>:                        </a:t>
            </a:r>
            <a:r>
              <a:rPr lang="en-GB" sz="2000" b="0">
                <a:solidFill>
                  <a:schemeClr val="tx2"/>
                </a:solidFill>
              </a:rPr>
              <a:t>Service Provider subscribed to</a:t>
            </a:r>
            <a:endParaRPr lang="en-US" sz="2000" b="0">
              <a:solidFill>
                <a:schemeClr val="tx2"/>
              </a:solidFill>
            </a:endParaRPr>
          </a:p>
        </p:txBody>
      </p:sp>
      <p:sp>
        <p:nvSpPr>
          <p:cNvPr id="245767"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45765"/>
                                        </p:tgtEl>
                                        <p:attrNameLst>
                                          <p:attrName>style.visibility</p:attrName>
                                        </p:attrNameLst>
                                      </p:cBhvr>
                                      <p:to>
                                        <p:strVal val="visible"/>
                                      </p:to>
                                    </p:set>
                                    <p:animEffect transition="in" filter="fade">
                                      <p:cBhvr>
                                        <p:cTn id="11" dur="2000"/>
                                        <p:tgtEl>
                                          <p:spTgt spid="245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4576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284163" y="952500"/>
          <a:ext cx="8631237" cy="5151438"/>
        </p:xfrm>
        <a:graphic>
          <a:graphicData uri="http://schemas.openxmlformats.org/presentationml/2006/ole">
            <p:oleObj spid="_x0000_s247811" name="Chart" r:id="rId5" imgW="9715500" imgH="5781675" progId="MSGraph.Chart.8">
              <p:embed followColorScheme="full"/>
            </p:oleObj>
          </a:graphicData>
        </a:graphic>
      </p:graphicFrame>
      <p:sp>
        <p:nvSpPr>
          <p:cNvPr id="247812" name="AutoShape 4"/>
          <p:cNvSpPr>
            <a:spLocks noChangeArrowheads="1"/>
          </p:cNvSpPr>
          <p:nvPr/>
        </p:nvSpPr>
        <p:spPr bwMode="auto">
          <a:xfrm>
            <a:off x="4572000" y="4495800"/>
            <a:ext cx="4114800" cy="1143000"/>
          </a:xfrm>
          <a:prstGeom prst="wedgeEllipseCallout">
            <a:avLst>
              <a:gd name="adj1" fmla="val -28551"/>
              <a:gd name="adj2" fmla="val -74444"/>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A majority (68%) of Mobile Phone Customers own 1 SIM while almost one quarter of them own two SIMs</a:t>
            </a:r>
          </a:p>
        </p:txBody>
      </p:sp>
      <p:sp>
        <p:nvSpPr>
          <p:cNvPr id="247813" name="Text Box 5"/>
          <p:cNvSpPr txBox="1">
            <a:spLocks noChangeArrowheads="1"/>
          </p:cNvSpPr>
          <p:nvPr/>
        </p:nvSpPr>
        <p:spPr bwMode="auto">
          <a:xfrm>
            <a:off x="0" y="76200"/>
            <a:ext cx="65532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Number of SIMs owned</a:t>
            </a:r>
            <a:endParaRPr lang="en-US" sz="2000" b="0">
              <a:solidFill>
                <a:schemeClr val="tx2"/>
              </a:solidFill>
            </a:endParaRPr>
          </a:p>
        </p:txBody>
      </p:sp>
      <p:sp>
        <p:nvSpPr>
          <p:cNvPr id="24781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47812"/>
                                        </p:tgtEl>
                                        <p:attrNameLst>
                                          <p:attrName>style.visibility</p:attrName>
                                        </p:attrNameLst>
                                      </p:cBhvr>
                                      <p:to>
                                        <p:strVal val="visible"/>
                                      </p:to>
                                    </p:set>
                                    <p:animEffect transition="in" filter="fade">
                                      <p:cBhvr>
                                        <p:cTn id="11" dur="2000"/>
                                        <p:tgtEl>
                                          <p:spTgt spid="2478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478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58"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284163" y="952500"/>
          <a:ext cx="8631237" cy="5151438"/>
        </p:xfrm>
        <a:graphic>
          <a:graphicData uri="http://schemas.openxmlformats.org/presentationml/2006/ole">
            <p:oleObj spid="_x0000_s249859" name="Chart" r:id="rId5" imgW="9715500" imgH="5781675" progId="MSGraph.Chart.8">
              <p:embed followColorScheme="full"/>
            </p:oleObj>
          </a:graphicData>
        </a:graphic>
      </p:graphicFrame>
      <p:sp>
        <p:nvSpPr>
          <p:cNvPr id="249860" name="AutoShape 4"/>
          <p:cNvSpPr>
            <a:spLocks noChangeArrowheads="1"/>
          </p:cNvSpPr>
          <p:nvPr/>
        </p:nvSpPr>
        <p:spPr bwMode="auto">
          <a:xfrm>
            <a:off x="3886200" y="4495800"/>
            <a:ext cx="4800600" cy="1219200"/>
          </a:xfrm>
          <a:prstGeom prst="wedgeEllipseCallout">
            <a:avLst>
              <a:gd name="adj1" fmla="val -36639"/>
              <a:gd name="adj2" fmla="val -51171"/>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A majority (57%) of Mobile Phone Customers have 1 person in the household besides them who own a mobile phone</a:t>
            </a:r>
          </a:p>
        </p:txBody>
      </p:sp>
      <p:sp>
        <p:nvSpPr>
          <p:cNvPr id="249861" name="Text Box 5"/>
          <p:cNvSpPr txBox="1">
            <a:spLocks noChangeArrowheads="1"/>
          </p:cNvSpPr>
          <p:nvPr/>
        </p:nvSpPr>
        <p:spPr bwMode="auto">
          <a:xfrm>
            <a:off x="0" y="76200"/>
            <a:ext cx="7467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Number of people in the household beside you having mobile</a:t>
            </a:r>
            <a:endParaRPr lang="en-US" sz="2000" b="0">
              <a:solidFill>
                <a:schemeClr val="tx2"/>
              </a:solidFill>
            </a:endParaRPr>
          </a:p>
        </p:txBody>
      </p:sp>
      <p:sp>
        <p:nvSpPr>
          <p:cNvPr id="249862"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49860"/>
                                        </p:tgtEl>
                                        <p:attrNameLst>
                                          <p:attrName>style.visibility</p:attrName>
                                        </p:attrNameLst>
                                      </p:cBhvr>
                                      <p:to>
                                        <p:strVal val="visible"/>
                                      </p:to>
                                    </p:set>
                                    <p:animEffect transition="in" filter="fade">
                                      <p:cBhvr>
                                        <p:cTn id="11" dur="2000"/>
                                        <p:tgtEl>
                                          <p:spTgt spid="249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4986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6"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284163" y="952500"/>
          <a:ext cx="8631237" cy="5151438"/>
        </p:xfrm>
        <a:graphic>
          <a:graphicData uri="http://schemas.openxmlformats.org/presentationml/2006/ole">
            <p:oleObj spid="_x0000_s251907" name="Chart" r:id="rId5" imgW="9715500" imgH="5781675" progId="MSGraph.Chart.8">
              <p:embed followColorScheme="full"/>
            </p:oleObj>
          </a:graphicData>
        </a:graphic>
      </p:graphicFrame>
      <p:sp>
        <p:nvSpPr>
          <p:cNvPr id="251908" name="AutoShape 4"/>
          <p:cNvSpPr>
            <a:spLocks noChangeArrowheads="1"/>
          </p:cNvSpPr>
          <p:nvPr/>
        </p:nvSpPr>
        <p:spPr bwMode="auto">
          <a:xfrm>
            <a:off x="3810000" y="3429000"/>
            <a:ext cx="4953000" cy="1295400"/>
          </a:xfrm>
          <a:prstGeom prst="wedgeEllipseCallout">
            <a:avLst>
              <a:gd name="adj1" fmla="val -27213"/>
              <a:gd name="adj2" fmla="val -57722"/>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STC have the highest penetration among those who have a 2</a:t>
            </a:r>
            <a:r>
              <a:rPr lang="en-US" sz="1400" baseline="30000"/>
              <a:t>nd</a:t>
            </a:r>
            <a:r>
              <a:rPr lang="en-US" sz="1400"/>
              <a:t> Prepaid Card (18%) while 33% of Mobily customers have 1 prepaid card</a:t>
            </a:r>
          </a:p>
        </p:txBody>
      </p:sp>
      <p:sp>
        <p:nvSpPr>
          <p:cNvPr id="251909" name="Text Box 5"/>
          <p:cNvSpPr txBox="1">
            <a:spLocks noChangeArrowheads="1"/>
          </p:cNvSpPr>
          <p:nvPr/>
        </p:nvSpPr>
        <p:spPr bwMode="auto">
          <a:xfrm>
            <a:off x="0" y="76200"/>
            <a:ext cx="7848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Number of people in the household beside you having Prepaid Card</a:t>
            </a:r>
            <a:endParaRPr lang="en-US" sz="2000" b="0">
              <a:solidFill>
                <a:schemeClr val="tx2"/>
              </a:solidFill>
            </a:endParaRPr>
          </a:p>
        </p:txBody>
      </p:sp>
      <p:sp>
        <p:nvSpPr>
          <p:cNvPr id="25191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51908"/>
                                        </p:tgtEl>
                                        <p:attrNameLst>
                                          <p:attrName>style.visibility</p:attrName>
                                        </p:attrNameLst>
                                      </p:cBhvr>
                                      <p:to>
                                        <p:strVal val="visible"/>
                                      </p:to>
                                    </p:set>
                                    <p:animEffect transition="in" filter="fade">
                                      <p:cBhvr>
                                        <p:cTn id="11" dur="2000"/>
                                        <p:tgtEl>
                                          <p:spTgt spid="2519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5190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4"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284163" y="952500"/>
          <a:ext cx="8631237" cy="5151438"/>
        </p:xfrm>
        <a:graphic>
          <a:graphicData uri="http://schemas.openxmlformats.org/presentationml/2006/ole">
            <p:oleObj spid="_x0000_s253955" name="Chart" r:id="rId5" imgW="9715500" imgH="5781675" progId="MSGraph.Chart.8">
              <p:embed followColorScheme="full"/>
            </p:oleObj>
          </a:graphicData>
        </a:graphic>
      </p:graphicFrame>
      <p:sp>
        <p:nvSpPr>
          <p:cNvPr id="253956" name="AutoShape 4"/>
          <p:cNvSpPr>
            <a:spLocks noChangeArrowheads="1"/>
          </p:cNvSpPr>
          <p:nvPr/>
        </p:nvSpPr>
        <p:spPr bwMode="auto">
          <a:xfrm>
            <a:off x="3810000" y="3429000"/>
            <a:ext cx="4953000" cy="1295400"/>
          </a:xfrm>
          <a:prstGeom prst="wedgeEllipseCallout">
            <a:avLst>
              <a:gd name="adj1" fmla="val -34681"/>
              <a:gd name="adj2" fmla="val -74144"/>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STC have the highest penetration among those who have 1</a:t>
            </a:r>
            <a:r>
              <a:rPr lang="en-US" sz="1400" baseline="30000"/>
              <a:t>st</a:t>
            </a:r>
            <a:r>
              <a:rPr lang="en-US" sz="1400"/>
              <a:t> (15.5%), 2</a:t>
            </a:r>
            <a:r>
              <a:rPr lang="en-US" sz="1400" baseline="30000"/>
              <a:t>nd</a:t>
            </a:r>
            <a:r>
              <a:rPr lang="en-US" sz="1400"/>
              <a:t>, 3</a:t>
            </a:r>
            <a:r>
              <a:rPr lang="en-US" sz="1400" baseline="30000"/>
              <a:t>rd</a:t>
            </a:r>
            <a:r>
              <a:rPr lang="en-US" sz="1400"/>
              <a:t> and 4</a:t>
            </a:r>
            <a:r>
              <a:rPr lang="en-US" sz="1400" baseline="30000"/>
              <a:t>th</a:t>
            </a:r>
            <a:r>
              <a:rPr lang="en-US" sz="1400"/>
              <a:t> Bill line while 7% of Mobily customers have 1 Bill Line</a:t>
            </a:r>
          </a:p>
        </p:txBody>
      </p:sp>
      <p:sp>
        <p:nvSpPr>
          <p:cNvPr id="253957" name="Text Box 5"/>
          <p:cNvSpPr txBox="1">
            <a:spLocks noChangeArrowheads="1"/>
          </p:cNvSpPr>
          <p:nvPr/>
        </p:nvSpPr>
        <p:spPr bwMode="auto">
          <a:xfrm>
            <a:off x="0" y="76200"/>
            <a:ext cx="7848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Number of people in the household beside you having Bill Line</a:t>
            </a:r>
            <a:endParaRPr lang="en-US" sz="2000" b="0">
              <a:solidFill>
                <a:schemeClr val="tx2"/>
              </a:solidFill>
            </a:endParaRPr>
          </a:p>
        </p:txBody>
      </p:sp>
      <p:sp>
        <p:nvSpPr>
          <p:cNvPr id="25395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53956"/>
                                        </p:tgtEl>
                                        <p:attrNameLst>
                                          <p:attrName>style.visibility</p:attrName>
                                        </p:attrNameLst>
                                      </p:cBhvr>
                                      <p:to>
                                        <p:strVal val="visible"/>
                                      </p:to>
                                    </p:set>
                                    <p:animEffect transition="in" filter="fade">
                                      <p:cBhvr>
                                        <p:cTn id="11" dur="2000"/>
                                        <p:tgtEl>
                                          <p:spTgt spid="2539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5395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2"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284163" y="952500"/>
          <a:ext cx="8631237" cy="5151438"/>
        </p:xfrm>
        <a:graphic>
          <a:graphicData uri="http://schemas.openxmlformats.org/presentationml/2006/ole">
            <p:oleObj spid="_x0000_s256003" name="Chart" r:id="rId5" imgW="9715500" imgH="5781675" progId="MSGraph.Chart.8">
              <p:embed followColorScheme="full"/>
            </p:oleObj>
          </a:graphicData>
        </a:graphic>
      </p:graphicFrame>
      <p:sp>
        <p:nvSpPr>
          <p:cNvPr id="256004" name="AutoShape 4"/>
          <p:cNvSpPr>
            <a:spLocks noChangeArrowheads="1"/>
          </p:cNvSpPr>
          <p:nvPr/>
        </p:nvSpPr>
        <p:spPr bwMode="auto">
          <a:xfrm>
            <a:off x="4191000" y="4495800"/>
            <a:ext cx="4495800" cy="1219200"/>
          </a:xfrm>
          <a:prstGeom prst="wedgeEllipseCallout">
            <a:avLst>
              <a:gd name="adj1" fmla="val -42514"/>
              <a:gd name="adj2" fmla="val -51171"/>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A majority of Mobile Phone Customers pay between 100- 400 SR. (59%) while one quarter of them pay more than 400 SR. (25%)</a:t>
            </a:r>
          </a:p>
        </p:txBody>
      </p:sp>
      <p:sp>
        <p:nvSpPr>
          <p:cNvPr id="256005" name="Text Box 5"/>
          <p:cNvSpPr txBox="1">
            <a:spLocks noChangeArrowheads="1"/>
          </p:cNvSpPr>
          <p:nvPr/>
        </p:nvSpPr>
        <p:spPr bwMode="auto">
          <a:xfrm>
            <a:off x="0" y="76200"/>
            <a:ext cx="7467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Monthly Bill/ Prepaid charges </a:t>
            </a:r>
            <a:endParaRPr lang="en-US" sz="2000" b="0">
              <a:solidFill>
                <a:schemeClr val="tx2"/>
              </a:solidFill>
            </a:endParaRPr>
          </a:p>
        </p:txBody>
      </p:sp>
      <p:sp>
        <p:nvSpPr>
          <p:cNvPr id="256006"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56004"/>
                                        </p:tgtEl>
                                        <p:attrNameLst>
                                          <p:attrName>style.visibility</p:attrName>
                                        </p:attrNameLst>
                                      </p:cBhvr>
                                      <p:to>
                                        <p:strVal val="visible"/>
                                      </p:to>
                                    </p:set>
                                    <p:animEffect transition="in" filter="fade">
                                      <p:cBhvr>
                                        <p:cTn id="11" dur="2000"/>
                                        <p:tgtEl>
                                          <p:spTgt spid="256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5600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050"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76200" y="952500"/>
          <a:ext cx="8631238" cy="5151438"/>
        </p:xfrm>
        <a:graphic>
          <a:graphicData uri="http://schemas.openxmlformats.org/presentationml/2006/ole">
            <p:oleObj spid="_x0000_s258051" name="Chart" r:id="rId5" imgW="9715500" imgH="5781675" progId="MSGraph.Chart.8">
              <p:embed followColorScheme="full"/>
            </p:oleObj>
          </a:graphicData>
        </a:graphic>
      </p:graphicFrame>
      <p:sp>
        <p:nvSpPr>
          <p:cNvPr id="258052" name="AutoShape 4"/>
          <p:cNvSpPr>
            <a:spLocks noChangeArrowheads="1"/>
          </p:cNvSpPr>
          <p:nvPr/>
        </p:nvSpPr>
        <p:spPr bwMode="auto">
          <a:xfrm>
            <a:off x="5105400" y="4495800"/>
            <a:ext cx="3581400" cy="1219200"/>
          </a:xfrm>
          <a:prstGeom prst="wedgeEllipseCallout">
            <a:avLst>
              <a:gd name="adj1" fmla="val -42065"/>
              <a:gd name="adj2" fmla="val -72917"/>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Text message/MMS, Photo camera &amp; Video camera are available in almost three quarters of mobile phones.</a:t>
            </a:r>
          </a:p>
        </p:txBody>
      </p:sp>
      <p:sp>
        <p:nvSpPr>
          <p:cNvPr id="258053" name="Text Box 5"/>
          <p:cNvSpPr txBox="1">
            <a:spLocks noChangeArrowheads="1"/>
          </p:cNvSpPr>
          <p:nvPr/>
        </p:nvSpPr>
        <p:spPr bwMode="auto">
          <a:xfrm>
            <a:off x="0" y="76200"/>
            <a:ext cx="7467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Features available in Mobile </a:t>
            </a:r>
            <a:endParaRPr lang="en-US" sz="2000" b="0">
              <a:solidFill>
                <a:schemeClr val="tx2"/>
              </a:solidFill>
            </a:endParaRPr>
          </a:p>
        </p:txBody>
      </p:sp>
      <p:sp>
        <p:nvSpPr>
          <p:cNvPr id="25805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58052"/>
                                        </p:tgtEl>
                                        <p:attrNameLst>
                                          <p:attrName>style.visibility</p:attrName>
                                        </p:attrNameLst>
                                      </p:cBhvr>
                                      <p:to>
                                        <p:strVal val="visible"/>
                                      </p:to>
                                    </p:set>
                                    <p:animEffect transition="in" filter="fade">
                                      <p:cBhvr>
                                        <p:cTn id="11" dur="2000"/>
                                        <p:tgtEl>
                                          <p:spTgt spid="258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5805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8" name="Picture 2"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76200" y="952500"/>
          <a:ext cx="8631238" cy="5151438"/>
        </p:xfrm>
        <a:graphic>
          <a:graphicData uri="http://schemas.openxmlformats.org/presentationml/2006/ole">
            <p:oleObj spid="_x0000_s260099" name="Chart" r:id="rId5" imgW="9715500" imgH="5781675" progId="MSGraph.Chart.8">
              <p:embed followColorScheme="full"/>
            </p:oleObj>
          </a:graphicData>
        </a:graphic>
      </p:graphicFrame>
      <p:sp>
        <p:nvSpPr>
          <p:cNvPr id="260100" name="AutoShape 4"/>
          <p:cNvSpPr>
            <a:spLocks noChangeArrowheads="1"/>
          </p:cNvSpPr>
          <p:nvPr/>
        </p:nvSpPr>
        <p:spPr bwMode="auto">
          <a:xfrm>
            <a:off x="5105400" y="4495800"/>
            <a:ext cx="3581400" cy="1219200"/>
          </a:xfrm>
          <a:prstGeom prst="wedgeEllipseCallout">
            <a:avLst>
              <a:gd name="adj1" fmla="val -42065"/>
              <a:gd name="adj2" fmla="val -72917"/>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Text message/MMS, Photo camera &amp; Video camera are also the most used in mobile phones.</a:t>
            </a:r>
          </a:p>
        </p:txBody>
      </p:sp>
      <p:sp>
        <p:nvSpPr>
          <p:cNvPr id="260101" name="Text Box 5"/>
          <p:cNvSpPr txBox="1">
            <a:spLocks noChangeArrowheads="1"/>
          </p:cNvSpPr>
          <p:nvPr/>
        </p:nvSpPr>
        <p:spPr bwMode="auto">
          <a:xfrm>
            <a:off x="0" y="76200"/>
            <a:ext cx="7467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Mobile Phone Section Analysis</a:t>
            </a:r>
            <a:r>
              <a:rPr lang="en-GB" sz="3100" b="0"/>
              <a:t> </a:t>
            </a:r>
            <a:r>
              <a:rPr lang="en-US" sz="3100"/>
              <a:t>:                        </a:t>
            </a:r>
            <a:r>
              <a:rPr lang="en-GB" sz="2000" b="0">
                <a:solidFill>
                  <a:schemeClr val="tx2"/>
                </a:solidFill>
              </a:rPr>
              <a:t>Features Used in Mobile </a:t>
            </a:r>
            <a:endParaRPr lang="en-US" sz="2000" b="0">
              <a:solidFill>
                <a:schemeClr val="tx2"/>
              </a:solidFill>
            </a:endParaRPr>
          </a:p>
        </p:txBody>
      </p:sp>
      <p:sp>
        <p:nvSpPr>
          <p:cNvPr id="260102"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60100"/>
                                        </p:tgtEl>
                                        <p:attrNameLst>
                                          <p:attrName>style.visibility</p:attrName>
                                        </p:attrNameLst>
                                      </p:cBhvr>
                                      <p:to>
                                        <p:strVal val="visible"/>
                                      </p:to>
                                    </p:set>
                                    <p:animEffect transition="in" filter="fade">
                                      <p:cBhvr>
                                        <p:cTn id="11" dur="2000"/>
                                        <p:tgtEl>
                                          <p:spTgt spid="260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6010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6200"/>
            <a:ext cx="8229600" cy="1371600"/>
          </a:xfrm>
        </p:spPr>
        <p:txBody>
          <a:bodyPr/>
          <a:lstStyle/>
          <a:p>
            <a:r>
              <a:rPr lang="en-US" sz="3600"/>
              <a:t>What Does TGI Cover?</a:t>
            </a:r>
          </a:p>
        </p:txBody>
      </p:sp>
      <p:grpSp>
        <p:nvGrpSpPr>
          <p:cNvPr id="8195" name="Group 3"/>
          <p:cNvGrpSpPr>
            <a:grpSpLocks/>
          </p:cNvGrpSpPr>
          <p:nvPr/>
        </p:nvGrpSpPr>
        <p:grpSpPr bwMode="auto">
          <a:xfrm>
            <a:off x="4637088" y="1363663"/>
            <a:ext cx="4248150" cy="2536825"/>
            <a:chOff x="158" y="799"/>
            <a:chExt cx="2676" cy="1598"/>
          </a:xfrm>
        </p:grpSpPr>
        <p:sp>
          <p:nvSpPr>
            <p:cNvPr id="8196" name="AutoShape 4"/>
            <p:cNvSpPr>
              <a:spLocks noChangeArrowheads="1"/>
            </p:cNvSpPr>
            <p:nvPr/>
          </p:nvSpPr>
          <p:spPr bwMode="auto">
            <a:xfrm>
              <a:off x="158" y="799"/>
              <a:ext cx="2676" cy="1598"/>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endParaRPr lang="en-US"/>
            </a:p>
          </p:txBody>
        </p:sp>
        <p:pic>
          <p:nvPicPr>
            <p:cNvPr id="8197" name="Picture 5"/>
            <p:cNvPicPr>
              <a:picLocks noChangeAspect="1" noChangeArrowheads="1"/>
            </p:cNvPicPr>
            <p:nvPr/>
          </p:nvPicPr>
          <p:blipFill>
            <a:blip r:embed="rId2" cstate="print"/>
            <a:srcRect/>
            <a:stretch>
              <a:fillRect/>
            </a:stretch>
          </p:blipFill>
          <p:spPr bwMode="auto">
            <a:xfrm>
              <a:off x="1247" y="1843"/>
              <a:ext cx="745" cy="194"/>
            </a:xfrm>
            <a:prstGeom prst="rect">
              <a:avLst/>
            </a:prstGeom>
            <a:noFill/>
            <a:ln w="9525">
              <a:noFill/>
              <a:miter lim="800000"/>
              <a:headEnd/>
              <a:tailEnd/>
            </a:ln>
            <a:effectLst/>
          </p:spPr>
        </p:pic>
        <p:sp>
          <p:nvSpPr>
            <p:cNvPr id="8198" name="Text Box 6"/>
            <p:cNvSpPr txBox="1">
              <a:spLocks noChangeArrowheads="1"/>
            </p:cNvSpPr>
            <p:nvPr/>
          </p:nvSpPr>
          <p:spPr bwMode="auto">
            <a:xfrm>
              <a:off x="1292" y="855"/>
              <a:ext cx="1441" cy="247"/>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Above and below the line</a:t>
              </a:r>
            </a:p>
          </p:txBody>
        </p:sp>
        <p:pic>
          <p:nvPicPr>
            <p:cNvPr id="8199" name="Picture 7" descr="itv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2" y="1385"/>
              <a:ext cx="792" cy="594"/>
            </a:xfrm>
            <a:prstGeom prst="rect">
              <a:avLst/>
            </a:prstGeom>
            <a:noFill/>
          </p:spPr>
        </p:pic>
        <p:pic>
          <p:nvPicPr>
            <p:cNvPr id="8200" name="Picture 8" descr="gmtv-logo"/>
            <p:cNvPicPr>
              <a:picLocks noChangeAspect="1" noChangeArrowheads="1"/>
            </p:cNvPicPr>
            <p:nvPr/>
          </p:nvPicPr>
          <p:blipFill>
            <a:blip r:embed="rId4" cstate="print"/>
            <a:srcRect/>
            <a:stretch>
              <a:fillRect/>
            </a:stretch>
          </p:blipFill>
          <p:spPr bwMode="auto">
            <a:xfrm>
              <a:off x="1417" y="2043"/>
              <a:ext cx="420" cy="312"/>
            </a:xfrm>
            <a:prstGeom prst="rect">
              <a:avLst/>
            </a:prstGeom>
            <a:noFill/>
          </p:spPr>
        </p:pic>
        <p:pic>
          <p:nvPicPr>
            <p:cNvPr id="8201" name="Picture 9" descr="BBC ONE"/>
            <p:cNvPicPr>
              <a:picLocks noChangeAspect="1" noChangeArrowheads="1"/>
            </p:cNvPicPr>
            <p:nvPr/>
          </p:nvPicPr>
          <p:blipFill>
            <a:blip r:embed="rId5" cstate="print"/>
            <a:srcRect/>
            <a:stretch>
              <a:fillRect/>
            </a:stretch>
          </p:blipFill>
          <p:spPr bwMode="auto">
            <a:xfrm>
              <a:off x="2200" y="1737"/>
              <a:ext cx="409" cy="300"/>
            </a:xfrm>
            <a:prstGeom prst="rect">
              <a:avLst/>
            </a:prstGeom>
            <a:noFill/>
          </p:spPr>
        </p:pic>
        <p:pic>
          <p:nvPicPr>
            <p:cNvPr id="8202" name="Picture 10"/>
            <p:cNvPicPr>
              <a:picLocks noChangeAspect="1" noChangeArrowheads="1"/>
            </p:cNvPicPr>
            <p:nvPr/>
          </p:nvPicPr>
          <p:blipFill>
            <a:blip r:embed="rId6" cstate="print">
              <a:clrChange>
                <a:clrFrom>
                  <a:srgbClr val="FFFFFF"/>
                </a:clrFrom>
                <a:clrTo>
                  <a:srgbClr val="FFFFFF">
                    <a:alpha val="0"/>
                  </a:srgbClr>
                </a:clrTo>
              </a:clrChange>
            </a:blip>
            <a:srcRect l="8659" t="15538" r="76578" b="75586"/>
            <a:stretch>
              <a:fillRect/>
            </a:stretch>
          </p:blipFill>
          <p:spPr bwMode="auto">
            <a:xfrm rot="301109">
              <a:off x="1837" y="1266"/>
              <a:ext cx="862" cy="389"/>
            </a:xfrm>
            <a:prstGeom prst="rect">
              <a:avLst/>
            </a:prstGeom>
            <a:noFill/>
            <a:ln w="9525">
              <a:noFill/>
              <a:miter lim="800000"/>
              <a:headEnd/>
              <a:tailEnd/>
            </a:ln>
            <a:effectLst/>
          </p:spPr>
        </p:pic>
        <p:pic>
          <p:nvPicPr>
            <p:cNvPr id="8203" name="Picture 11" descr="28225"/>
            <p:cNvPicPr>
              <a:picLocks noChangeAspect="1" noChangeArrowheads="1"/>
            </p:cNvPicPr>
            <p:nvPr/>
          </p:nvPicPr>
          <p:blipFill>
            <a:blip r:embed="rId7" cstate="print"/>
            <a:srcRect/>
            <a:stretch>
              <a:fillRect/>
            </a:stretch>
          </p:blipFill>
          <p:spPr bwMode="auto">
            <a:xfrm>
              <a:off x="2018" y="2128"/>
              <a:ext cx="635" cy="103"/>
            </a:xfrm>
            <a:prstGeom prst="rect">
              <a:avLst/>
            </a:prstGeom>
            <a:noFill/>
          </p:spPr>
        </p:pic>
        <p:pic>
          <p:nvPicPr>
            <p:cNvPr id="8204" name="Picture 12" descr="mtv-logo"/>
            <p:cNvPicPr>
              <a:picLocks noChangeAspect="1" noChangeArrowheads="1"/>
            </p:cNvPicPr>
            <p:nvPr/>
          </p:nvPicPr>
          <p:blipFill>
            <a:blip r:embed="rId8" cstate="print"/>
            <a:srcRect/>
            <a:stretch>
              <a:fillRect/>
            </a:stretch>
          </p:blipFill>
          <p:spPr bwMode="auto">
            <a:xfrm>
              <a:off x="748" y="1901"/>
              <a:ext cx="453" cy="364"/>
            </a:xfrm>
            <a:prstGeom prst="rect">
              <a:avLst/>
            </a:prstGeom>
            <a:noFill/>
          </p:spPr>
        </p:pic>
        <p:pic>
          <p:nvPicPr>
            <p:cNvPr id="8205" name="Picture 13" descr="ngeo"/>
            <p:cNvPicPr>
              <a:picLocks noChangeAspect="1" noChangeArrowheads="1"/>
            </p:cNvPicPr>
            <p:nvPr/>
          </p:nvPicPr>
          <p:blipFill>
            <a:blip r:embed="rId9" cstate="print"/>
            <a:srcRect/>
            <a:stretch>
              <a:fillRect/>
            </a:stretch>
          </p:blipFill>
          <p:spPr bwMode="auto">
            <a:xfrm>
              <a:off x="295" y="1765"/>
              <a:ext cx="369" cy="544"/>
            </a:xfrm>
            <a:prstGeom prst="rect">
              <a:avLst/>
            </a:prstGeom>
            <a:noFill/>
          </p:spPr>
        </p:pic>
        <p:pic>
          <p:nvPicPr>
            <p:cNvPr id="8206" name="Picture 14" descr="Lord%20of%20the%20Rings"/>
            <p:cNvPicPr>
              <a:picLocks noChangeAspect="1" noChangeArrowheads="1"/>
            </p:cNvPicPr>
            <p:nvPr/>
          </p:nvPicPr>
          <p:blipFill>
            <a:blip r:embed="rId10" cstate="print"/>
            <a:srcRect/>
            <a:stretch>
              <a:fillRect/>
            </a:stretch>
          </p:blipFill>
          <p:spPr bwMode="auto">
            <a:xfrm>
              <a:off x="875" y="936"/>
              <a:ext cx="372" cy="544"/>
            </a:xfrm>
            <a:prstGeom prst="rect">
              <a:avLst/>
            </a:prstGeom>
            <a:noFill/>
          </p:spPr>
        </p:pic>
        <p:pic>
          <p:nvPicPr>
            <p:cNvPr id="8207" name="Picture 15" descr="prod_full"/>
            <p:cNvPicPr>
              <a:picLocks noChangeAspect="1" noChangeArrowheads="1"/>
            </p:cNvPicPr>
            <p:nvPr/>
          </p:nvPicPr>
          <p:blipFill>
            <a:blip r:embed="rId11" cstate="print"/>
            <a:srcRect t="43106" r="16080"/>
            <a:stretch>
              <a:fillRect/>
            </a:stretch>
          </p:blipFill>
          <p:spPr bwMode="auto">
            <a:xfrm>
              <a:off x="204" y="1525"/>
              <a:ext cx="408" cy="195"/>
            </a:xfrm>
            <a:prstGeom prst="rect">
              <a:avLst/>
            </a:prstGeom>
            <a:noFill/>
          </p:spPr>
        </p:pic>
        <p:pic>
          <p:nvPicPr>
            <p:cNvPr id="8208" name="Picture 16" descr="BBC Radio 4 - 92 to 94 FM and 198 Long Wave"/>
            <p:cNvPicPr>
              <a:picLocks noChangeAspect="1" noChangeArrowheads="1"/>
            </p:cNvPicPr>
            <p:nvPr/>
          </p:nvPicPr>
          <p:blipFill>
            <a:blip r:embed="rId12" cstate="print"/>
            <a:srcRect t="-4048" r="14722"/>
            <a:stretch>
              <a:fillRect/>
            </a:stretch>
          </p:blipFill>
          <p:spPr bwMode="auto">
            <a:xfrm>
              <a:off x="1882" y="1085"/>
              <a:ext cx="680" cy="193"/>
            </a:xfrm>
            <a:prstGeom prst="rect">
              <a:avLst/>
            </a:prstGeom>
            <a:noFill/>
          </p:spPr>
        </p:pic>
        <p:pic>
          <p:nvPicPr>
            <p:cNvPr id="8209" name="Picture 17" descr="01s"/>
            <p:cNvPicPr>
              <a:picLocks noChangeAspect="1" noChangeArrowheads="1"/>
            </p:cNvPicPr>
            <p:nvPr/>
          </p:nvPicPr>
          <p:blipFill>
            <a:blip r:embed="rId13" cstate="print"/>
            <a:srcRect/>
            <a:stretch>
              <a:fillRect/>
            </a:stretch>
          </p:blipFill>
          <p:spPr bwMode="auto">
            <a:xfrm>
              <a:off x="1456" y="1085"/>
              <a:ext cx="290" cy="385"/>
            </a:xfrm>
            <a:prstGeom prst="rect">
              <a:avLst/>
            </a:prstGeom>
            <a:noFill/>
          </p:spPr>
        </p:pic>
        <p:pic>
          <p:nvPicPr>
            <p:cNvPr id="8210" name="Picture 18" descr="testimonials_press_e4logo"/>
            <p:cNvPicPr>
              <a:picLocks noChangeAspect="1" noChangeArrowheads="1"/>
            </p:cNvPicPr>
            <p:nvPr/>
          </p:nvPicPr>
          <p:blipFill>
            <a:blip r:embed="rId14" cstate="print">
              <a:clrChange>
                <a:clrFrom>
                  <a:srgbClr val="FFFFFF"/>
                </a:clrFrom>
                <a:clrTo>
                  <a:srgbClr val="FFFFFF">
                    <a:alpha val="0"/>
                  </a:srgbClr>
                </a:clrTo>
              </a:clrChange>
            </a:blip>
            <a:srcRect l="8424" t="13441" r="8424" b="7259"/>
            <a:stretch>
              <a:fillRect/>
            </a:stretch>
          </p:blipFill>
          <p:spPr bwMode="auto">
            <a:xfrm>
              <a:off x="249" y="1130"/>
              <a:ext cx="245" cy="318"/>
            </a:xfrm>
            <a:prstGeom prst="rect">
              <a:avLst/>
            </a:prstGeom>
            <a:noFill/>
          </p:spPr>
        </p:pic>
        <p:pic>
          <p:nvPicPr>
            <p:cNvPr id="8211" name="Picture 19" descr="is?852730346182"/>
            <p:cNvPicPr>
              <a:picLocks noChangeAspect="1" noChangeArrowheads="1"/>
            </p:cNvPicPr>
            <p:nvPr/>
          </p:nvPicPr>
          <p:blipFill>
            <a:blip r:embed="rId15" cstate="print">
              <a:clrChange>
                <a:clrFrom>
                  <a:srgbClr val="FEFEFE"/>
                </a:clrFrom>
                <a:clrTo>
                  <a:srgbClr val="FEFEFE">
                    <a:alpha val="0"/>
                  </a:srgbClr>
                </a:clrTo>
              </a:clrChange>
            </a:blip>
            <a:srcRect/>
            <a:stretch>
              <a:fillRect/>
            </a:stretch>
          </p:blipFill>
          <p:spPr bwMode="auto">
            <a:xfrm>
              <a:off x="1519" y="1629"/>
              <a:ext cx="499" cy="207"/>
            </a:xfrm>
            <a:prstGeom prst="rect">
              <a:avLst/>
            </a:prstGeom>
            <a:noFill/>
          </p:spPr>
        </p:pic>
        <p:sp>
          <p:nvSpPr>
            <p:cNvPr id="8212" name="Text Box 20"/>
            <p:cNvSpPr txBox="1">
              <a:spLocks noChangeArrowheads="1"/>
            </p:cNvSpPr>
            <p:nvPr/>
          </p:nvSpPr>
          <p:spPr bwMode="auto">
            <a:xfrm>
              <a:off x="204" y="799"/>
              <a:ext cx="644" cy="327"/>
            </a:xfrm>
            <a:prstGeom prst="rect">
              <a:avLst/>
            </a:prstGeom>
            <a:noFill/>
            <a:ln w="9525">
              <a:noFill/>
              <a:miter lim="800000"/>
              <a:headEnd/>
              <a:tailEnd/>
            </a:ln>
            <a:effectLst/>
          </p:spPr>
          <p:txBody>
            <a:bodyPr anchor="ctr">
              <a:spAutoFit/>
            </a:bodyPr>
            <a:lstStyle/>
            <a:p>
              <a:pPr eaLnBrk="0" hangingPunct="0">
                <a:lnSpc>
                  <a:spcPct val="140000"/>
                </a:lnSpc>
                <a:spcBef>
                  <a:spcPct val="50000"/>
                </a:spcBef>
                <a:buClr>
                  <a:srgbClr val="87929F"/>
                </a:buClr>
                <a:buSzPct val="90000"/>
                <a:buFont typeface="Symbol" pitchFamily="18" charset="2"/>
                <a:buNone/>
              </a:pPr>
              <a:r>
                <a:rPr lang="en-US" sz="2000"/>
                <a:t>Media</a:t>
              </a:r>
            </a:p>
          </p:txBody>
        </p:sp>
        <p:pic>
          <p:nvPicPr>
            <p:cNvPr id="8213" name="Picture 21" descr="26-a-17"/>
            <p:cNvPicPr>
              <a:picLocks noChangeAspect="1" noChangeArrowheads="1"/>
            </p:cNvPicPr>
            <p:nvPr/>
          </p:nvPicPr>
          <p:blipFill>
            <a:blip r:embed="rId16" cstate="print"/>
            <a:srcRect l="20146" t="25417" r="62787" b="8417"/>
            <a:stretch>
              <a:fillRect/>
            </a:stretch>
          </p:blipFill>
          <p:spPr bwMode="auto">
            <a:xfrm>
              <a:off x="612" y="1117"/>
              <a:ext cx="165" cy="363"/>
            </a:xfrm>
            <a:prstGeom prst="rect">
              <a:avLst/>
            </a:prstGeom>
            <a:noFill/>
          </p:spPr>
        </p:pic>
      </p:grpSp>
      <p:grpSp>
        <p:nvGrpSpPr>
          <p:cNvPr id="8214" name="Group 22"/>
          <p:cNvGrpSpPr>
            <a:grpSpLocks/>
          </p:cNvGrpSpPr>
          <p:nvPr/>
        </p:nvGrpSpPr>
        <p:grpSpPr bwMode="auto">
          <a:xfrm>
            <a:off x="252413" y="4060825"/>
            <a:ext cx="4248150" cy="2263775"/>
            <a:chOff x="159" y="2502"/>
            <a:chExt cx="2676" cy="1710"/>
          </a:xfrm>
        </p:grpSpPr>
        <p:sp>
          <p:nvSpPr>
            <p:cNvPr id="8215" name="AutoShape 23"/>
            <p:cNvSpPr>
              <a:spLocks noChangeArrowheads="1"/>
            </p:cNvSpPr>
            <p:nvPr/>
          </p:nvSpPr>
          <p:spPr bwMode="auto">
            <a:xfrm>
              <a:off x="159" y="2571"/>
              <a:ext cx="2676" cy="1641"/>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endParaRPr lang="en-US"/>
            </a:p>
          </p:txBody>
        </p:sp>
        <p:sp>
          <p:nvSpPr>
            <p:cNvPr id="8216" name="Text Box 24"/>
            <p:cNvSpPr txBox="1">
              <a:spLocks noChangeArrowheads="1"/>
            </p:cNvSpPr>
            <p:nvPr/>
          </p:nvSpPr>
          <p:spPr bwMode="auto">
            <a:xfrm>
              <a:off x="205" y="2884"/>
              <a:ext cx="2541" cy="1213"/>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chemeClr val="tx1"/>
                </a:buClr>
                <a:buSzPct val="90000"/>
              </a:pPr>
              <a:r>
                <a:rPr lang="en-US" sz="1400" b="0">
                  <a:sym typeface="Symbol" pitchFamily="18" charset="2"/>
                </a:rPr>
                <a:t> “I read the financial pages of my newspaper”</a:t>
              </a:r>
              <a:endParaRPr lang="en-US" sz="1400" b="0"/>
            </a:p>
            <a:p>
              <a:pPr eaLnBrk="0" hangingPunct="0">
                <a:lnSpc>
                  <a:spcPct val="140000"/>
                </a:lnSpc>
                <a:spcBef>
                  <a:spcPct val="50000"/>
                </a:spcBef>
                <a:buClr>
                  <a:schemeClr val="tx1"/>
                </a:buClr>
                <a:buSzPct val="90000"/>
              </a:pPr>
              <a:r>
                <a:rPr lang="en-US" sz="1400" b="0"/>
                <a:t> “Internet shopping makes life easier”</a:t>
              </a:r>
            </a:p>
            <a:p>
              <a:pPr eaLnBrk="0" hangingPunct="0">
                <a:lnSpc>
                  <a:spcPct val="140000"/>
                </a:lnSpc>
                <a:spcBef>
                  <a:spcPct val="50000"/>
                </a:spcBef>
                <a:buClr>
                  <a:schemeClr val="tx1"/>
                </a:buClr>
                <a:buSzPct val="90000"/>
              </a:pPr>
              <a:r>
                <a:rPr lang="en-US" sz="1400" b="0"/>
                <a:t> “You can judge a person by the car they drive”</a:t>
              </a:r>
            </a:p>
            <a:p>
              <a:pPr eaLnBrk="0" hangingPunct="0">
                <a:lnSpc>
                  <a:spcPct val="140000"/>
                </a:lnSpc>
                <a:spcBef>
                  <a:spcPct val="50000"/>
                </a:spcBef>
                <a:buClr>
                  <a:schemeClr val="tx1"/>
                </a:buClr>
                <a:buSzPct val="90000"/>
              </a:pPr>
              <a:r>
                <a:rPr lang="en-US" sz="1400" b="0">
                  <a:sym typeface="Symbol" pitchFamily="18" charset="2"/>
                </a:rPr>
                <a:t> “I look for profitable ways to invest my money”</a:t>
              </a:r>
            </a:p>
          </p:txBody>
        </p:sp>
        <p:sp>
          <p:nvSpPr>
            <p:cNvPr id="8217" name="Text Box 25"/>
            <p:cNvSpPr txBox="1">
              <a:spLocks noChangeArrowheads="1"/>
            </p:cNvSpPr>
            <p:nvPr/>
          </p:nvSpPr>
          <p:spPr bwMode="auto">
            <a:xfrm>
              <a:off x="1293" y="2582"/>
              <a:ext cx="1453" cy="295"/>
            </a:xfrm>
            <a:prstGeom prst="rect">
              <a:avLst/>
            </a:prstGeom>
            <a:noFill/>
            <a:ln w="9525">
              <a:noFill/>
              <a:miter lim="800000"/>
              <a:headEnd/>
              <a:tailEnd/>
            </a:ln>
            <a:effectLst/>
          </p:spPr>
          <p:txBody>
            <a:bodyPr wrap="none"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260+ attitudinal statements</a:t>
              </a:r>
            </a:p>
          </p:txBody>
        </p:sp>
        <p:sp>
          <p:nvSpPr>
            <p:cNvPr id="8218" name="Text Box 26"/>
            <p:cNvSpPr txBox="1">
              <a:spLocks noChangeArrowheads="1"/>
            </p:cNvSpPr>
            <p:nvPr/>
          </p:nvSpPr>
          <p:spPr bwMode="auto">
            <a:xfrm>
              <a:off x="250" y="2502"/>
              <a:ext cx="1082" cy="392"/>
            </a:xfrm>
            <a:prstGeom prst="rect">
              <a:avLst/>
            </a:prstGeom>
            <a:noFill/>
            <a:ln w="9525">
              <a:noFill/>
              <a:miter lim="800000"/>
              <a:headEnd/>
              <a:tailEnd/>
            </a:ln>
            <a:effectLst/>
          </p:spPr>
          <p:txBody>
            <a:bodyPr anchor="ctr">
              <a:spAutoFit/>
            </a:bodyPr>
            <a:lstStyle/>
            <a:p>
              <a:pPr eaLnBrk="0" hangingPunct="0">
                <a:lnSpc>
                  <a:spcPct val="140000"/>
                </a:lnSpc>
                <a:spcBef>
                  <a:spcPct val="50000"/>
                </a:spcBef>
                <a:buClr>
                  <a:srgbClr val="87929F"/>
                </a:buClr>
                <a:buSzPct val="90000"/>
                <a:buFont typeface="Symbol" pitchFamily="18" charset="2"/>
                <a:buNone/>
              </a:pPr>
              <a:r>
                <a:rPr lang="en-US" sz="2000"/>
                <a:t>Attitudes</a:t>
              </a:r>
            </a:p>
          </p:txBody>
        </p:sp>
      </p:grpSp>
      <p:grpSp>
        <p:nvGrpSpPr>
          <p:cNvPr id="8219" name="Group 27"/>
          <p:cNvGrpSpPr>
            <a:grpSpLocks/>
          </p:cNvGrpSpPr>
          <p:nvPr/>
        </p:nvGrpSpPr>
        <p:grpSpPr bwMode="auto">
          <a:xfrm>
            <a:off x="250825" y="1377950"/>
            <a:ext cx="4249738" cy="2573338"/>
            <a:chOff x="158" y="817"/>
            <a:chExt cx="2677" cy="1630"/>
          </a:xfrm>
        </p:grpSpPr>
        <p:sp>
          <p:nvSpPr>
            <p:cNvPr id="8220" name="AutoShape 28"/>
            <p:cNvSpPr>
              <a:spLocks noChangeArrowheads="1"/>
            </p:cNvSpPr>
            <p:nvPr/>
          </p:nvSpPr>
          <p:spPr bwMode="auto">
            <a:xfrm>
              <a:off x="158" y="817"/>
              <a:ext cx="2676" cy="1630"/>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endParaRPr lang="en-US"/>
            </a:p>
          </p:txBody>
        </p:sp>
        <p:sp>
          <p:nvSpPr>
            <p:cNvPr id="8221" name="Text Box 29"/>
            <p:cNvSpPr txBox="1">
              <a:spLocks noChangeArrowheads="1"/>
            </p:cNvSpPr>
            <p:nvPr/>
          </p:nvSpPr>
          <p:spPr bwMode="auto">
            <a:xfrm>
              <a:off x="249" y="817"/>
              <a:ext cx="984" cy="329"/>
            </a:xfrm>
            <a:prstGeom prst="rect">
              <a:avLst/>
            </a:prstGeom>
            <a:noFill/>
            <a:ln w="9525">
              <a:noFill/>
              <a:miter lim="800000"/>
              <a:headEnd/>
              <a:tailEnd/>
            </a:ln>
            <a:effectLst/>
          </p:spPr>
          <p:txBody>
            <a:bodyPr>
              <a:spAutoFit/>
            </a:bodyPr>
            <a:lstStyle/>
            <a:p>
              <a:pPr eaLnBrk="0" hangingPunct="0">
                <a:lnSpc>
                  <a:spcPct val="140000"/>
                </a:lnSpc>
                <a:spcBef>
                  <a:spcPct val="50000"/>
                </a:spcBef>
                <a:buClr>
                  <a:srgbClr val="87929F"/>
                </a:buClr>
                <a:buSzPct val="90000"/>
                <a:buFont typeface="Symbol" pitchFamily="18" charset="2"/>
                <a:buNone/>
              </a:pPr>
              <a:r>
                <a:rPr lang="en-US" sz="2000"/>
                <a:t>Products</a:t>
              </a:r>
            </a:p>
          </p:txBody>
        </p:sp>
        <p:pic>
          <p:nvPicPr>
            <p:cNvPr id="8222" name="Picture 30" descr="HondaCivic"/>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1756" y="1013"/>
              <a:ext cx="1009" cy="608"/>
            </a:xfrm>
            <a:prstGeom prst="rect">
              <a:avLst/>
            </a:prstGeom>
            <a:noFill/>
          </p:spPr>
        </p:pic>
        <p:pic>
          <p:nvPicPr>
            <p:cNvPr id="8223" name="Picture 31" descr="sony_system"/>
            <p:cNvPicPr>
              <a:picLocks noChangeAspect="1" noChangeArrowheads="1"/>
            </p:cNvPicPr>
            <p:nvPr/>
          </p:nvPicPr>
          <p:blipFill>
            <a:blip r:embed="rId18" cstate="print">
              <a:clrChange>
                <a:clrFrom>
                  <a:srgbClr val="FEFEFE"/>
                </a:clrFrom>
                <a:clrTo>
                  <a:srgbClr val="FEFEFE">
                    <a:alpha val="0"/>
                  </a:srgbClr>
                </a:clrTo>
              </a:clrChange>
            </a:blip>
            <a:srcRect/>
            <a:stretch>
              <a:fillRect/>
            </a:stretch>
          </p:blipFill>
          <p:spPr bwMode="auto">
            <a:xfrm>
              <a:off x="202" y="1170"/>
              <a:ext cx="660" cy="497"/>
            </a:xfrm>
            <a:prstGeom prst="rect">
              <a:avLst/>
            </a:prstGeom>
            <a:noFill/>
          </p:spPr>
        </p:pic>
        <p:pic>
          <p:nvPicPr>
            <p:cNvPr id="8224" name="Picture 32" descr="computer"/>
            <p:cNvPicPr>
              <a:picLocks noChangeAspect="1" noChangeArrowheads="1"/>
            </p:cNvPicPr>
            <p:nvPr/>
          </p:nvPicPr>
          <p:blipFill>
            <a:blip r:embed="rId19" cstate="print">
              <a:clrChange>
                <a:clrFrom>
                  <a:srgbClr val="FEFEFE"/>
                </a:clrFrom>
                <a:clrTo>
                  <a:srgbClr val="FEFEFE">
                    <a:alpha val="0"/>
                  </a:srgbClr>
                </a:clrTo>
              </a:clrChange>
            </a:blip>
            <a:srcRect/>
            <a:stretch>
              <a:fillRect/>
            </a:stretch>
          </p:blipFill>
          <p:spPr bwMode="auto">
            <a:xfrm>
              <a:off x="870" y="1061"/>
              <a:ext cx="907" cy="628"/>
            </a:xfrm>
            <a:prstGeom prst="rect">
              <a:avLst/>
            </a:prstGeom>
            <a:noFill/>
          </p:spPr>
        </p:pic>
        <p:sp>
          <p:nvSpPr>
            <p:cNvPr id="8225" name="Text Box 33"/>
            <p:cNvSpPr txBox="1">
              <a:spLocks noChangeArrowheads="1"/>
            </p:cNvSpPr>
            <p:nvPr/>
          </p:nvSpPr>
          <p:spPr bwMode="auto">
            <a:xfrm>
              <a:off x="1687" y="905"/>
              <a:ext cx="1148" cy="246"/>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600 product areas</a:t>
              </a:r>
            </a:p>
          </p:txBody>
        </p:sp>
        <p:pic>
          <p:nvPicPr>
            <p:cNvPr id="8226" name="Picture 34" descr="logo_orange"/>
            <p:cNvPicPr>
              <a:picLocks noChangeAspect="1" noChangeArrowheads="1"/>
            </p:cNvPicPr>
            <p:nvPr/>
          </p:nvPicPr>
          <p:blipFill>
            <a:blip r:embed="rId20" cstate="print"/>
            <a:srcRect/>
            <a:stretch>
              <a:fillRect/>
            </a:stretch>
          </p:blipFill>
          <p:spPr bwMode="auto">
            <a:xfrm>
              <a:off x="1167" y="2016"/>
              <a:ext cx="681" cy="288"/>
            </a:xfrm>
            <a:prstGeom prst="rect">
              <a:avLst/>
            </a:prstGeom>
            <a:noFill/>
          </p:spPr>
        </p:pic>
        <p:pic>
          <p:nvPicPr>
            <p:cNvPr id="8227" name="Picture 35" descr="tesco"/>
            <p:cNvPicPr>
              <a:picLocks noChangeAspect="1" noChangeArrowheads="1"/>
            </p:cNvPicPr>
            <p:nvPr/>
          </p:nvPicPr>
          <p:blipFill>
            <a:blip r:embed="rId21" cstate="print"/>
            <a:srcRect/>
            <a:stretch>
              <a:fillRect/>
            </a:stretch>
          </p:blipFill>
          <p:spPr bwMode="auto">
            <a:xfrm>
              <a:off x="1973" y="2062"/>
              <a:ext cx="731" cy="196"/>
            </a:xfrm>
            <a:prstGeom prst="rect">
              <a:avLst/>
            </a:prstGeom>
            <a:noFill/>
          </p:spPr>
        </p:pic>
        <p:pic>
          <p:nvPicPr>
            <p:cNvPr id="8228" name="Picture 36" descr="HSBC Logo"/>
            <p:cNvPicPr>
              <a:picLocks noChangeAspect="1" noChangeArrowheads="1"/>
            </p:cNvPicPr>
            <p:nvPr/>
          </p:nvPicPr>
          <p:blipFill>
            <a:blip r:embed="rId22" cstate="print">
              <a:clrChange>
                <a:clrFrom>
                  <a:srgbClr val="FFFFFF"/>
                </a:clrFrom>
                <a:clrTo>
                  <a:srgbClr val="FFFFFF">
                    <a:alpha val="0"/>
                  </a:srgbClr>
                </a:clrTo>
              </a:clrChange>
            </a:blip>
            <a:srcRect/>
            <a:stretch>
              <a:fillRect/>
            </a:stretch>
          </p:blipFill>
          <p:spPr bwMode="auto">
            <a:xfrm>
              <a:off x="266" y="2019"/>
              <a:ext cx="817" cy="282"/>
            </a:xfrm>
            <a:prstGeom prst="rect">
              <a:avLst/>
            </a:prstGeom>
            <a:noFill/>
          </p:spPr>
        </p:pic>
        <p:sp>
          <p:nvSpPr>
            <p:cNvPr id="8229" name="Text Box 37"/>
            <p:cNvSpPr txBox="1">
              <a:spLocks noChangeArrowheads="1"/>
            </p:cNvSpPr>
            <p:nvPr/>
          </p:nvSpPr>
          <p:spPr bwMode="auto">
            <a:xfrm>
              <a:off x="1863" y="1743"/>
              <a:ext cx="736" cy="246"/>
            </a:xfrm>
            <a:prstGeom prst="rect">
              <a:avLst/>
            </a:prstGeom>
            <a:noFill/>
            <a:ln w="9525">
              <a:noFill/>
              <a:miter lim="800000"/>
              <a:headEnd/>
              <a:tailEnd/>
            </a:ln>
            <a:effectLst/>
          </p:spPr>
          <p:txBody>
            <a:bodyPr wrap="none"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4000 brands</a:t>
              </a:r>
            </a:p>
          </p:txBody>
        </p:sp>
        <p:sp>
          <p:nvSpPr>
            <p:cNvPr id="8230" name="Text Box 38"/>
            <p:cNvSpPr txBox="1">
              <a:spLocks noChangeArrowheads="1"/>
            </p:cNvSpPr>
            <p:nvPr/>
          </p:nvSpPr>
          <p:spPr bwMode="auto">
            <a:xfrm>
              <a:off x="241" y="1652"/>
              <a:ext cx="984" cy="327"/>
            </a:xfrm>
            <a:prstGeom prst="rect">
              <a:avLst/>
            </a:prstGeom>
            <a:noFill/>
            <a:ln w="9525">
              <a:noFill/>
              <a:miter lim="800000"/>
              <a:headEnd/>
              <a:tailEnd/>
            </a:ln>
            <a:effectLst/>
          </p:spPr>
          <p:txBody>
            <a:bodyPr>
              <a:spAutoFit/>
            </a:bodyPr>
            <a:lstStyle/>
            <a:p>
              <a:pPr eaLnBrk="0" hangingPunct="0">
                <a:lnSpc>
                  <a:spcPct val="140000"/>
                </a:lnSpc>
                <a:spcBef>
                  <a:spcPct val="50000"/>
                </a:spcBef>
                <a:buClr>
                  <a:srgbClr val="87929F"/>
                </a:buClr>
                <a:buSzPct val="90000"/>
                <a:buFont typeface="Symbol" pitchFamily="18" charset="2"/>
                <a:buNone/>
              </a:pPr>
              <a:r>
                <a:rPr lang="en-US" sz="2000"/>
                <a:t>Brands</a:t>
              </a:r>
            </a:p>
          </p:txBody>
        </p:sp>
      </p:grpSp>
      <p:grpSp>
        <p:nvGrpSpPr>
          <p:cNvPr id="8231" name="Group 39"/>
          <p:cNvGrpSpPr>
            <a:grpSpLocks/>
          </p:cNvGrpSpPr>
          <p:nvPr/>
        </p:nvGrpSpPr>
        <p:grpSpPr bwMode="auto">
          <a:xfrm>
            <a:off x="4643438" y="4119563"/>
            <a:ext cx="4257675" cy="2205037"/>
            <a:chOff x="2925" y="2544"/>
            <a:chExt cx="2682" cy="1654"/>
          </a:xfrm>
        </p:grpSpPr>
        <p:sp>
          <p:nvSpPr>
            <p:cNvPr id="8232" name="AutoShape 40"/>
            <p:cNvSpPr>
              <a:spLocks noChangeArrowheads="1"/>
            </p:cNvSpPr>
            <p:nvPr/>
          </p:nvSpPr>
          <p:spPr bwMode="auto">
            <a:xfrm>
              <a:off x="2925" y="2557"/>
              <a:ext cx="2676" cy="1641"/>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2400" b="0"/>
            </a:p>
          </p:txBody>
        </p:sp>
        <p:sp>
          <p:nvSpPr>
            <p:cNvPr id="8233" name="Text Box 41"/>
            <p:cNvSpPr txBox="1">
              <a:spLocks noChangeArrowheads="1"/>
            </p:cNvSpPr>
            <p:nvPr/>
          </p:nvSpPr>
          <p:spPr bwMode="auto">
            <a:xfrm>
              <a:off x="3073" y="2544"/>
              <a:ext cx="2154" cy="389"/>
            </a:xfrm>
            <a:prstGeom prst="rect">
              <a:avLst/>
            </a:prstGeom>
            <a:noFill/>
            <a:ln w="9525">
              <a:noFill/>
              <a:miter lim="800000"/>
              <a:headEnd/>
              <a:tailEnd/>
            </a:ln>
            <a:effectLst/>
          </p:spPr>
          <p:txBody>
            <a:bodyPr>
              <a:spAutoFit/>
            </a:bodyPr>
            <a:lstStyle/>
            <a:p>
              <a:pPr eaLnBrk="0" hangingPunct="0">
                <a:lnSpc>
                  <a:spcPct val="140000"/>
                </a:lnSpc>
                <a:spcBef>
                  <a:spcPct val="50000"/>
                </a:spcBef>
                <a:buClr>
                  <a:srgbClr val="87929F"/>
                </a:buClr>
                <a:buSzPct val="90000"/>
                <a:buFont typeface="Symbol" pitchFamily="18" charset="2"/>
                <a:buNone/>
              </a:pPr>
              <a:r>
                <a:rPr lang="en-US" sz="2000"/>
                <a:t>Enhanced Understandings</a:t>
              </a:r>
            </a:p>
          </p:txBody>
        </p:sp>
        <p:sp>
          <p:nvSpPr>
            <p:cNvPr id="8234" name="Text Box 42"/>
            <p:cNvSpPr txBox="1">
              <a:spLocks noChangeArrowheads="1"/>
            </p:cNvSpPr>
            <p:nvPr/>
          </p:nvSpPr>
          <p:spPr bwMode="auto">
            <a:xfrm>
              <a:off x="3066" y="2881"/>
              <a:ext cx="2541" cy="1204"/>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chemeClr val="tx1"/>
                </a:buClr>
                <a:buSzPct val="90000"/>
              </a:pPr>
              <a:r>
                <a:rPr lang="en-US" sz="1400" b="0">
                  <a:sym typeface="Symbol" pitchFamily="18" charset="2"/>
                </a:rPr>
                <a:t> Leisure Activities</a:t>
              </a:r>
            </a:p>
            <a:p>
              <a:pPr eaLnBrk="0" hangingPunct="0">
                <a:lnSpc>
                  <a:spcPct val="140000"/>
                </a:lnSpc>
                <a:spcBef>
                  <a:spcPct val="50000"/>
                </a:spcBef>
                <a:buClr>
                  <a:schemeClr val="tx1"/>
                </a:buClr>
                <a:buSzPct val="90000"/>
              </a:pPr>
              <a:r>
                <a:rPr lang="en-US" sz="1400" b="0">
                  <a:sym typeface="Symbol" pitchFamily="18" charset="2"/>
                </a:rPr>
                <a:t> Time Diary</a:t>
              </a:r>
              <a:endParaRPr lang="en-US" sz="1400" b="0"/>
            </a:p>
            <a:p>
              <a:pPr eaLnBrk="0" hangingPunct="0">
                <a:lnSpc>
                  <a:spcPct val="140000"/>
                </a:lnSpc>
                <a:spcBef>
                  <a:spcPct val="50000"/>
                </a:spcBef>
                <a:buClr>
                  <a:schemeClr val="tx1"/>
                </a:buClr>
                <a:buSzPct val="90000"/>
              </a:pPr>
              <a:r>
                <a:rPr lang="en-US" sz="1400" b="0"/>
                <a:t> Motivation to Purchase</a:t>
              </a:r>
            </a:p>
            <a:p>
              <a:pPr eaLnBrk="0" hangingPunct="0">
                <a:lnSpc>
                  <a:spcPct val="140000"/>
                </a:lnSpc>
                <a:spcBef>
                  <a:spcPct val="50000"/>
                </a:spcBef>
                <a:buClr>
                  <a:srgbClr val="993366"/>
                </a:buClr>
                <a:buSzPct val="90000"/>
              </a:pPr>
              <a:endParaRPr lang="en-US" sz="1400" b="0">
                <a:sym typeface="Symbol" pitchFamily="18" charset="2"/>
              </a:endParaRPr>
            </a:p>
          </p:txBody>
        </p:sp>
      </p:grpSp>
      <p:grpSp>
        <p:nvGrpSpPr>
          <p:cNvPr id="8235" name="Group 43"/>
          <p:cNvGrpSpPr>
            <a:grpSpLocks/>
          </p:cNvGrpSpPr>
          <p:nvPr/>
        </p:nvGrpSpPr>
        <p:grpSpPr bwMode="auto">
          <a:xfrm>
            <a:off x="2555875" y="2878138"/>
            <a:ext cx="4032250" cy="2303462"/>
            <a:chOff x="1565" y="1616"/>
            <a:chExt cx="2540" cy="1451"/>
          </a:xfrm>
        </p:grpSpPr>
        <p:sp>
          <p:nvSpPr>
            <p:cNvPr id="8236" name="AutoShape 44"/>
            <p:cNvSpPr>
              <a:spLocks noChangeArrowheads="1"/>
            </p:cNvSpPr>
            <p:nvPr/>
          </p:nvSpPr>
          <p:spPr bwMode="auto">
            <a:xfrm>
              <a:off x="1565" y="1616"/>
              <a:ext cx="2540" cy="1451"/>
            </a:xfrm>
            <a:prstGeom prst="roundRect">
              <a:avLst>
                <a:gd name="adj" fmla="val 16667"/>
              </a:avLst>
            </a:prstGeom>
            <a:solidFill>
              <a:schemeClr val="bg1"/>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2400" b="0"/>
            </a:p>
          </p:txBody>
        </p:sp>
        <p:sp>
          <p:nvSpPr>
            <p:cNvPr id="8237" name="Text Box 45"/>
            <p:cNvSpPr txBox="1">
              <a:spLocks noChangeArrowheads="1"/>
            </p:cNvSpPr>
            <p:nvPr/>
          </p:nvSpPr>
          <p:spPr bwMode="auto">
            <a:xfrm>
              <a:off x="1701" y="1616"/>
              <a:ext cx="1506" cy="327"/>
            </a:xfrm>
            <a:prstGeom prst="rect">
              <a:avLst/>
            </a:prstGeom>
            <a:noFill/>
            <a:ln w="9525">
              <a:noFill/>
              <a:miter lim="800000"/>
              <a:headEnd/>
              <a:tailEnd/>
            </a:ln>
            <a:effectLst/>
          </p:spPr>
          <p:txBody>
            <a:bodyPr anchor="ctr">
              <a:spAutoFit/>
            </a:bodyPr>
            <a:lstStyle/>
            <a:p>
              <a:pPr eaLnBrk="0" hangingPunct="0">
                <a:lnSpc>
                  <a:spcPct val="140000"/>
                </a:lnSpc>
                <a:spcBef>
                  <a:spcPct val="50000"/>
                </a:spcBef>
                <a:buClr>
                  <a:srgbClr val="87929F"/>
                </a:buClr>
                <a:buSzPct val="90000"/>
                <a:buFont typeface="Symbol" pitchFamily="18" charset="2"/>
                <a:buNone/>
              </a:pPr>
              <a:r>
                <a:rPr lang="en-US" sz="2000"/>
                <a:t>Demographics</a:t>
              </a:r>
            </a:p>
          </p:txBody>
        </p:sp>
        <p:sp>
          <p:nvSpPr>
            <p:cNvPr id="8238" name="Text Box 46"/>
            <p:cNvSpPr txBox="1">
              <a:spLocks noChangeArrowheads="1"/>
            </p:cNvSpPr>
            <p:nvPr/>
          </p:nvSpPr>
          <p:spPr bwMode="auto">
            <a:xfrm>
              <a:off x="2880" y="1933"/>
              <a:ext cx="1134" cy="1063"/>
            </a:xfrm>
            <a:prstGeom prst="rect">
              <a:avLst/>
            </a:prstGeom>
            <a:noFill/>
            <a:ln w="9525">
              <a:noFill/>
              <a:miter lim="800000"/>
              <a:headEnd/>
              <a:tailEnd/>
            </a:ln>
            <a:effectLst/>
          </p:spPr>
          <p:txBody>
            <a:bodyPr>
              <a:spAutoFit/>
            </a:bodyPr>
            <a:lstStyle/>
            <a:p>
              <a:pPr eaLnBrk="0" hangingPunct="0">
                <a:lnSpc>
                  <a:spcPct val="100000"/>
                </a:lnSpc>
                <a:spcBef>
                  <a:spcPct val="0"/>
                </a:spcBef>
                <a:buFontTx/>
                <a:buNone/>
              </a:pPr>
              <a:r>
                <a:rPr lang="en-GB" sz="1400" b="0"/>
                <a:t> Income</a:t>
              </a:r>
            </a:p>
            <a:p>
              <a:pPr eaLnBrk="0" hangingPunct="0">
                <a:lnSpc>
                  <a:spcPct val="100000"/>
                </a:lnSpc>
                <a:spcBef>
                  <a:spcPct val="0"/>
                </a:spcBef>
                <a:buFontTx/>
                <a:buNone/>
              </a:pPr>
              <a:r>
                <a:rPr lang="en-GB" sz="1400" b="0"/>
                <a:t> Home ownership </a:t>
              </a:r>
            </a:p>
            <a:p>
              <a:pPr eaLnBrk="0" hangingPunct="0">
                <a:lnSpc>
                  <a:spcPct val="100000"/>
                </a:lnSpc>
                <a:spcBef>
                  <a:spcPct val="0"/>
                </a:spcBef>
                <a:buFontTx/>
                <a:buNone/>
              </a:pPr>
              <a:r>
                <a:rPr lang="en-GB" sz="1400" b="0"/>
                <a:t> Standard Region</a:t>
              </a:r>
            </a:p>
            <a:p>
              <a:pPr eaLnBrk="0" hangingPunct="0">
                <a:lnSpc>
                  <a:spcPct val="100000"/>
                </a:lnSpc>
                <a:spcBef>
                  <a:spcPct val="0"/>
                </a:spcBef>
                <a:buFontTx/>
                <a:buNone/>
              </a:pPr>
              <a:r>
                <a:rPr lang="en-GB" sz="1400" b="0"/>
                <a:t> Local Authorities</a:t>
              </a:r>
            </a:p>
            <a:p>
              <a:pPr eaLnBrk="0" hangingPunct="0">
                <a:lnSpc>
                  <a:spcPct val="100000"/>
                </a:lnSpc>
                <a:spcBef>
                  <a:spcPct val="0"/>
                </a:spcBef>
                <a:buFontTx/>
                <a:buNone/>
              </a:pPr>
              <a:r>
                <a:rPr lang="en-GB" sz="1400" b="0"/>
                <a:t> TGI Lifestage</a:t>
              </a:r>
            </a:p>
            <a:p>
              <a:pPr eaLnBrk="0" hangingPunct="0">
                <a:lnSpc>
                  <a:spcPct val="100000"/>
                </a:lnSpc>
                <a:spcBef>
                  <a:spcPct val="0"/>
                </a:spcBef>
                <a:buFontTx/>
                <a:buNone/>
              </a:pPr>
              <a:r>
                <a:rPr lang="en-GB" sz="1400" b="0"/>
                <a:t> Geo-demographics </a:t>
              </a:r>
            </a:p>
            <a:p>
              <a:pPr eaLnBrk="0" hangingPunct="0">
                <a:lnSpc>
                  <a:spcPct val="100000"/>
                </a:lnSpc>
                <a:spcBef>
                  <a:spcPct val="50000"/>
                </a:spcBef>
                <a:buFontTx/>
                <a:buNone/>
              </a:pPr>
              <a:endParaRPr lang="en-GB" sz="1400" b="0"/>
            </a:p>
          </p:txBody>
        </p:sp>
        <p:sp>
          <p:nvSpPr>
            <p:cNvPr id="8239" name="Text Box 47"/>
            <p:cNvSpPr txBox="1">
              <a:spLocks noChangeArrowheads="1"/>
            </p:cNvSpPr>
            <p:nvPr/>
          </p:nvSpPr>
          <p:spPr bwMode="auto">
            <a:xfrm>
              <a:off x="1655" y="1933"/>
              <a:ext cx="1270" cy="996"/>
            </a:xfrm>
            <a:prstGeom prst="rect">
              <a:avLst/>
            </a:prstGeom>
            <a:noFill/>
            <a:ln w="9525">
              <a:noFill/>
              <a:miter lim="800000"/>
              <a:headEnd/>
              <a:tailEnd/>
            </a:ln>
            <a:effectLst/>
          </p:spPr>
          <p:txBody>
            <a:bodyPr>
              <a:spAutoFit/>
            </a:bodyPr>
            <a:lstStyle/>
            <a:p>
              <a:pPr eaLnBrk="0" hangingPunct="0">
                <a:lnSpc>
                  <a:spcPct val="100000"/>
                </a:lnSpc>
                <a:spcBef>
                  <a:spcPct val="0"/>
                </a:spcBef>
                <a:buFontTx/>
                <a:buNone/>
              </a:pPr>
              <a:r>
                <a:rPr lang="en-GB" sz="1400" b="0"/>
                <a:t> Sex</a:t>
              </a:r>
            </a:p>
            <a:p>
              <a:pPr eaLnBrk="0" hangingPunct="0">
                <a:lnSpc>
                  <a:spcPct val="100000"/>
                </a:lnSpc>
                <a:spcBef>
                  <a:spcPct val="0"/>
                </a:spcBef>
                <a:buFontTx/>
                <a:buNone/>
              </a:pPr>
              <a:r>
                <a:rPr lang="en-GB" sz="1400" b="0"/>
                <a:t> Age</a:t>
              </a:r>
            </a:p>
            <a:p>
              <a:pPr eaLnBrk="0" hangingPunct="0">
                <a:lnSpc>
                  <a:spcPct val="100000"/>
                </a:lnSpc>
                <a:spcBef>
                  <a:spcPct val="0"/>
                </a:spcBef>
                <a:buFontTx/>
                <a:buNone/>
              </a:pPr>
              <a:r>
                <a:rPr lang="en-GB" sz="1400" b="0"/>
                <a:t> Marital Status</a:t>
              </a:r>
            </a:p>
            <a:p>
              <a:pPr eaLnBrk="0" hangingPunct="0">
                <a:lnSpc>
                  <a:spcPct val="100000"/>
                </a:lnSpc>
                <a:spcBef>
                  <a:spcPct val="0"/>
                </a:spcBef>
                <a:buFontTx/>
                <a:buNone/>
              </a:pPr>
              <a:r>
                <a:rPr lang="en-GB" sz="1400" b="0"/>
                <a:t> Education</a:t>
              </a:r>
            </a:p>
            <a:p>
              <a:pPr eaLnBrk="0" hangingPunct="0">
                <a:lnSpc>
                  <a:spcPct val="100000"/>
                </a:lnSpc>
                <a:spcBef>
                  <a:spcPct val="0"/>
                </a:spcBef>
                <a:buFontTx/>
                <a:buNone/>
              </a:pPr>
              <a:r>
                <a:rPr lang="en-GB" sz="1400" b="0"/>
                <a:t> Working status</a:t>
              </a:r>
            </a:p>
            <a:p>
              <a:pPr eaLnBrk="0" hangingPunct="0">
                <a:lnSpc>
                  <a:spcPct val="100000"/>
                </a:lnSpc>
                <a:spcBef>
                  <a:spcPct val="0"/>
                </a:spcBef>
                <a:buFontTx/>
                <a:buNone/>
              </a:pPr>
              <a:r>
                <a:rPr lang="en-GB" sz="1400" b="0"/>
                <a:t> Social Classification</a:t>
              </a:r>
            </a:p>
            <a:p>
              <a:pPr eaLnBrk="0" hangingPunct="0">
                <a:lnSpc>
                  <a:spcPct val="100000"/>
                </a:lnSpc>
                <a:spcBef>
                  <a:spcPct val="0"/>
                </a:spcBef>
                <a:buFontTx/>
                <a:buNone/>
              </a:pPr>
              <a:r>
                <a:rPr lang="en-GB" sz="1400" b="0"/>
                <a:t> Household Mix </a:t>
              </a:r>
            </a:p>
          </p:txBody>
        </p:sp>
      </p:grpSp>
      <p:pic>
        <p:nvPicPr>
          <p:cNvPr id="8240" name="Picture 30" descr="parc-logo"/>
          <p:cNvPicPr>
            <a:picLocks noChangeAspect="1" noChangeArrowheads="1"/>
          </p:cNvPicPr>
          <p:nvPr/>
        </p:nvPicPr>
        <p:blipFill>
          <a:blip r:embed="rId23" cstate="print">
            <a:clrChange>
              <a:clrFrom>
                <a:srgbClr val="FFFFFF"/>
              </a:clrFrom>
              <a:clrTo>
                <a:srgbClr val="FFFFFF">
                  <a:alpha val="0"/>
                </a:srgbClr>
              </a:clrTo>
            </a:clrChange>
          </a:blip>
          <a:srcRect/>
          <a:stretch>
            <a:fillRect/>
          </a:stretch>
        </p:blipFill>
        <p:spPr bwMode="auto">
          <a:xfrm>
            <a:off x="8077200" y="0"/>
            <a:ext cx="1066800" cy="6111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219"/>
                                        </p:tgtEl>
                                        <p:attrNameLst>
                                          <p:attrName>style.visibility</p:attrName>
                                        </p:attrNameLst>
                                      </p:cBhvr>
                                      <p:to>
                                        <p:strVal val="visible"/>
                                      </p:to>
                                    </p:set>
                                    <p:animEffect transition="in" filter="fade">
                                      <p:cBhvr>
                                        <p:cTn id="7" dur="500"/>
                                        <p:tgtEl>
                                          <p:spTgt spid="82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fade">
                                      <p:cBhvr>
                                        <p:cTn id="11" dur="500"/>
                                        <p:tgtEl>
                                          <p:spTgt spid="819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214"/>
                                        </p:tgtEl>
                                        <p:attrNameLst>
                                          <p:attrName>style.visibility</p:attrName>
                                        </p:attrNameLst>
                                      </p:cBhvr>
                                      <p:to>
                                        <p:strVal val="visible"/>
                                      </p:to>
                                    </p:set>
                                    <p:animEffect transition="in" filter="fade">
                                      <p:cBhvr>
                                        <p:cTn id="15" dur="500"/>
                                        <p:tgtEl>
                                          <p:spTgt spid="82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231"/>
                                        </p:tgtEl>
                                        <p:attrNameLst>
                                          <p:attrName>style.visibility</p:attrName>
                                        </p:attrNameLst>
                                      </p:cBhvr>
                                      <p:to>
                                        <p:strVal val="visible"/>
                                      </p:to>
                                    </p:set>
                                    <p:animEffect transition="in" filter="fade">
                                      <p:cBhvr>
                                        <p:cTn id="19" dur="500"/>
                                        <p:tgtEl>
                                          <p:spTgt spid="823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8235"/>
                                        </p:tgtEl>
                                        <p:attrNameLst>
                                          <p:attrName>style.visibility</p:attrName>
                                        </p:attrNameLst>
                                      </p:cBhvr>
                                      <p:to>
                                        <p:strVal val="visible"/>
                                      </p:to>
                                    </p:set>
                                    <p:anim calcmode="lin" valueType="num">
                                      <p:cBhvr>
                                        <p:cTn id="24" dur="500" fill="hold"/>
                                        <p:tgtEl>
                                          <p:spTgt spid="8235"/>
                                        </p:tgtEl>
                                        <p:attrNameLst>
                                          <p:attrName>ppt_w</p:attrName>
                                        </p:attrNameLst>
                                      </p:cBhvr>
                                      <p:tavLst>
                                        <p:tav tm="0">
                                          <p:val>
                                            <p:fltVal val="0"/>
                                          </p:val>
                                        </p:tav>
                                        <p:tav tm="100000">
                                          <p:val>
                                            <p:strVal val="#ppt_w"/>
                                          </p:val>
                                        </p:tav>
                                      </p:tavLst>
                                    </p:anim>
                                    <p:anim calcmode="lin" valueType="num">
                                      <p:cBhvr>
                                        <p:cTn id="25" dur="500" fill="hold"/>
                                        <p:tgtEl>
                                          <p:spTgt spid="8235"/>
                                        </p:tgtEl>
                                        <p:attrNameLst>
                                          <p:attrName>ppt_h</p:attrName>
                                        </p:attrNameLst>
                                      </p:cBhvr>
                                      <p:tavLst>
                                        <p:tav tm="0">
                                          <p:val>
                                            <p:fltVal val="0"/>
                                          </p:val>
                                        </p:tav>
                                        <p:tav tm="100000">
                                          <p:val>
                                            <p:strVal val="#ppt_h"/>
                                          </p:val>
                                        </p:tav>
                                      </p:tavLst>
                                    </p:anim>
                                    <p:animEffect transition="in" filter="fade">
                                      <p:cBhvr>
                                        <p:cTn id="26" dur="500"/>
                                        <p:tgtEl>
                                          <p:spTgt spid="8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1676400" y="2133600"/>
            <a:ext cx="57912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Brand Analysis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3" descr="TGI logo Blc"/>
          <p:cNvPicPr>
            <a:picLocks noChangeAspect="1" noChangeArrowheads="1"/>
          </p:cNvPicPr>
          <p:nvPr/>
        </p:nvPicPr>
        <p:blipFill>
          <a:blip r:embed="rId4" cstate="print"/>
          <a:srcRect/>
          <a:stretch>
            <a:fillRect/>
          </a:stretch>
        </p:blipFill>
        <p:spPr bwMode="auto">
          <a:xfrm>
            <a:off x="4191000" y="6327775"/>
            <a:ext cx="914400" cy="530225"/>
          </a:xfrm>
          <a:prstGeom prst="rect">
            <a:avLst/>
          </a:prstGeom>
          <a:noFill/>
        </p:spPr>
      </p:pic>
      <p:graphicFrame>
        <p:nvGraphicFramePr>
          <p:cNvPr id="118815" name="Object 31"/>
          <p:cNvGraphicFramePr>
            <a:graphicFrameLocks noChangeAspect="1"/>
          </p:cNvGraphicFramePr>
          <p:nvPr/>
        </p:nvGraphicFramePr>
        <p:xfrm>
          <a:off x="76200" y="952500"/>
          <a:ext cx="8631238" cy="5151438"/>
        </p:xfrm>
        <a:graphic>
          <a:graphicData uri="http://schemas.openxmlformats.org/presentationml/2006/ole">
            <p:oleObj spid="_x0000_s35845" name="Chart" r:id="rId5" imgW="9715500" imgH="5781675" progId="MSGraph.Chart.8">
              <p:embed followColorScheme="full"/>
            </p:oleObj>
          </a:graphicData>
        </a:graphic>
      </p:graphicFrame>
      <p:sp>
        <p:nvSpPr>
          <p:cNvPr id="35846" name="Oval 6"/>
          <p:cNvSpPr>
            <a:spLocks noChangeArrowheads="1"/>
          </p:cNvSpPr>
          <p:nvPr/>
        </p:nvSpPr>
        <p:spPr bwMode="auto">
          <a:xfrm>
            <a:off x="838200" y="1447800"/>
            <a:ext cx="609600" cy="304800"/>
          </a:xfrm>
          <a:prstGeom prst="ellipse">
            <a:avLst/>
          </a:prstGeom>
          <a:noFill/>
          <a:ln w="9525" algn="ctr">
            <a:solidFill>
              <a:srgbClr val="FF0000"/>
            </a:solidFill>
            <a:round/>
            <a:headEnd/>
            <a:tailEnd/>
          </a:ln>
          <a:effectLst/>
        </p:spPr>
        <p:txBody>
          <a:bodyPr wrap="none" anchor="ctr"/>
          <a:lstStyle/>
          <a:p>
            <a:endParaRPr lang="en-US"/>
          </a:p>
        </p:txBody>
      </p:sp>
      <p:sp>
        <p:nvSpPr>
          <p:cNvPr id="35848" name="AutoShape 8"/>
          <p:cNvSpPr>
            <a:spLocks noChangeArrowheads="1"/>
          </p:cNvSpPr>
          <p:nvPr/>
        </p:nvSpPr>
        <p:spPr bwMode="auto">
          <a:xfrm>
            <a:off x="3733800" y="3352800"/>
            <a:ext cx="4267200" cy="1143000"/>
          </a:xfrm>
          <a:prstGeom prst="wedgeEllipseCallout">
            <a:avLst>
              <a:gd name="adj1" fmla="val -53310"/>
              <a:gd name="adj2" fmla="val -67500"/>
            </a:avLst>
          </a:prstGeom>
          <a:solidFill>
            <a:schemeClr val="bg1"/>
          </a:solidFill>
          <a:ln w="9525">
            <a:solidFill>
              <a:schemeClr val="tx1"/>
            </a:solidFill>
            <a:miter lim="800000"/>
            <a:headEnd/>
            <a:tailEnd/>
          </a:ln>
          <a:effectLst/>
        </p:spPr>
        <p:txBody>
          <a:bodyPr/>
          <a:lstStyle/>
          <a:p>
            <a:pPr algn="ctr">
              <a:lnSpc>
                <a:spcPct val="100000"/>
              </a:lnSpc>
              <a:spcBef>
                <a:spcPct val="50000"/>
              </a:spcBef>
              <a:buFontTx/>
              <a:buNone/>
            </a:pPr>
            <a:r>
              <a:rPr lang="en-US" sz="1400"/>
              <a:t>Nokia is an Outlier in the mobile phone sector with a penetration of almost three quarters of mobile phone customers</a:t>
            </a:r>
          </a:p>
        </p:txBody>
      </p:sp>
      <p:sp>
        <p:nvSpPr>
          <p:cNvPr id="35851" name="Text Box 11"/>
          <p:cNvSpPr txBox="1">
            <a:spLocks noChangeArrowheads="1"/>
          </p:cNvSpPr>
          <p:nvPr/>
        </p:nvSpPr>
        <p:spPr bwMode="auto">
          <a:xfrm>
            <a:off x="0" y="76200"/>
            <a:ext cx="65532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GB" sz="3100" b="0">
                <a:solidFill>
                  <a:schemeClr val="tx2"/>
                </a:solidFill>
              </a:rPr>
              <a:t>Top Brand Penetration</a:t>
            </a:r>
            <a:r>
              <a:rPr lang="en-GB" sz="3100" b="0"/>
              <a:t> </a:t>
            </a:r>
            <a:r>
              <a:rPr lang="en-US" sz="3100"/>
              <a:t>:                        </a:t>
            </a:r>
            <a:r>
              <a:rPr lang="en-GB" sz="2000" b="0">
                <a:solidFill>
                  <a:schemeClr val="tx2"/>
                </a:solidFill>
              </a:rPr>
              <a:t>Brand ownership of mobile phones</a:t>
            </a:r>
            <a:endParaRPr lang="en-US" sz="2000" b="0">
              <a:solidFill>
                <a:schemeClr val="tx2"/>
              </a:solidFill>
            </a:endParaRPr>
          </a:p>
        </p:txBody>
      </p:sp>
      <p:sp>
        <p:nvSpPr>
          <p:cNvPr id="35853"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35846"/>
                                        </p:tgtEl>
                                        <p:attrNameLst>
                                          <p:attrName>style.visibility</p:attrName>
                                        </p:attrNameLst>
                                      </p:cBhvr>
                                      <p:to>
                                        <p:strVal val="visible"/>
                                      </p:to>
                                    </p:set>
                                    <p:anim calcmode="lin" valueType="num">
                                      <p:cBhvr>
                                        <p:cTn id="11" dur="1000" fill="hold"/>
                                        <p:tgtEl>
                                          <p:spTgt spid="35846"/>
                                        </p:tgtEl>
                                        <p:attrNameLst>
                                          <p:attrName>ppt_w</p:attrName>
                                        </p:attrNameLst>
                                      </p:cBhvr>
                                      <p:tavLst>
                                        <p:tav tm="0">
                                          <p:val>
                                            <p:strVal val="#ppt_w*0.70"/>
                                          </p:val>
                                        </p:tav>
                                        <p:tav tm="100000">
                                          <p:val>
                                            <p:strVal val="#ppt_w"/>
                                          </p:val>
                                        </p:tav>
                                      </p:tavLst>
                                    </p:anim>
                                    <p:anim calcmode="lin" valueType="num">
                                      <p:cBhvr>
                                        <p:cTn id="12" dur="1000" fill="hold"/>
                                        <p:tgtEl>
                                          <p:spTgt spid="35846"/>
                                        </p:tgtEl>
                                        <p:attrNameLst>
                                          <p:attrName>ppt_h</p:attrName>
                                        </p:attrNameLst>
                                      </p:cBhvr>
                                      <p:tavLst>
                                        <p:tav tm="0">
                                          <p:val>
                                            <p:strVal val="#ppt_h"/>
                                          </p:val>
                                        </p:tav>
                                        <p:tav tm="100000">
                                          <p:val>
                                            <p:strVal val="#ppt_h"/>
                                          </p:val>
                                        </p:tav>
                                      </p:tavLst>
                                    </p:anim>
                                    <p:animEffect transition="in" filter="fade">
                                      <p:cBhvr>
                                        <p:cTn id="13" dur="1000"/>
                                        <p:tgtEl>
                                          <p:spTgt spid="35846"/>
                                        </p:tgtEl>
                                      </p:cBhvr>
                                    </p:animEffect>
                                  </p:childTnLst>
                                </p:cTn>
                              </p:par>
                            </p:childTnLst>
                          </p:cTn>
                        </p:par>
                        <p:par>
                          <p:cTn id="14" fill="hold">
                            <p:stCondLst>
                              <p:cond delay="3000"/>
                            </p:stCondLst>
                            <p:childTnLst>
                              <p:par>
                                <p:cTn id="15" presetID="10" presetClass="entr" presetSubtype="0" fill="hold" grpId="0" nodeType="afterEffect">
                                  <p:stCondLst>
                                    <p:cond delay="0"/>
                                  </p:stCondLst>
                                  <p:childTnLst>
                                    <p:set>
                                      <p:cBhvr>
                                        <p:cTn id="16" dur="1" fill="hold">
                                          <p:stCondLst>
                                            <p:cond delay="0"/>
                                          </p:stCondLst>
                                        </p:cTn>
                                        <p:tgtEl>
                                          <p:spTgt spid="35848"/>
                                        </p:tgtEl>
                                        <p:attrNameLst>
                                          <p:attrName>style.visibility</p:attrName>
                                        </p:attrNameLst>
                                      </p:cBhvr>
                                      <p:to>
                                        <p:strVal val="visible"/>
                                      </p:to>
                                    </p:set>
                                    <p:animEffect transition="in" filter="fade">
                                      <p:cBhvr>
                                        <p:cTn id="17" dur="2000"/>
                                        <p:tgtEl>
                                          <p:spTgt spid="358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35846" grpId="0" animBg="1"/>
      <p:bldP spid="35848"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0" y="76200"/>
            <a:ext cx="65532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Duplication</a:t>
            </a:r>
            <a:r>
              <a:rPr lang="en-US" sz="1800" b="0"/>
              <a:t> </a:t>
            </a:r>
            <a:r>
              <a:rPr lang="en-US" sz="3100"/>
              <a:t>Analysis                           </a:t>
            </a:r>
            <a:r>
              <a:rPr lang="en-US" sz="2000" b="0">
                <a:solidFill>
                  <a:schemeClr val="tx2"/>
                </a:solidFill>
              </a:rPr>
              <a:t>Mobile Phones Brand Duplication Analysis</a:t>
            </a:r>
          </a:p>
        </p:txBody>
      </p:sp>
      <p:graphicFrame>
        <p:nvGraphicFramePr>
          <p:cNvPr id="129203" name="Group 179"/>
          <p:cNvGraphicFramePr>
            <a:graphicFrameLocks noGrp="1"/>
          </p:cNvGraphicFramePr>
          <p:nvPr>
            <p:ph/>
          </p:nvPr>
        </p:nvGraphicFramePr>
        <p:xfrm>
          <a:off x="685800" y="1066800"/>
          <a:ext cx="7772400" cy="4038601"/>
        </p:xfrm>
        <a:graphic>
          <a:graphicData uri="http://schemas.openxmlformats.org/drawingml/2006/table">
            <a:tbl>
              <a:tblPr/>
              <a:tblGrid>
                <a:gridCol w="1981200"/>
                <a:gridCol w="914400"/>
                <a:gridCol w="914400"/>
                <a:gridCol w="990600"/>
                <a:gridCol w="1066800"/>
                <a:gridCol w="990600"/>
                <a:gridCol w="914400"/>
              </a:tblGrid>
              <a:tr h="762000">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All Users (Vertical%)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All Users</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 Ericsson</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14.9%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9.48%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10.3%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11.9%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17.0%</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746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Samsung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1.07%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5.17%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1.96%</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568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2.36%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2.27%</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557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Panasonic</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2.22%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1.22%</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527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3.10%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1.62%</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6159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1.09%</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129105" name="AutoShape 81"/>
          <p:cNvSpPr>
            <a:spLocks noChangeArrowheads="1"/>
          </p:cNvSpPr>
          <p:nvPr/>
        </p:nvSpPr>
        <p:spPr bwMode="auto">
          <a:xfrm>
            <a:off x="76200" y="5181600"/>
            <a:ext cx="2286000" cy="1295400"/>
          </a:xfrm>
          <a:prstGeom prst="wedgeEllipseCallout">
            <a:avLst>
              <a:gd name="adj1" fmla="val 77361"/>
              <a:gd name="adj2" fmla="val -52940"/>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customers tend to also use Samsung as a second Brand with only 1% penetration</a:t>
            </a:r>
          </a:p>
        </p:txBody>
      </p:sp>
      <p:sp>
        <p:nvSpPr>
          <p:cNvPr id="129106" name="AutoShape 82"/>
          <p:cNvSpPr>
            <a:spLocks noChangeArrowheads="1"/>
          </p:cNvSpPr>
          <p:nvPr/>
        </p:nvSpPr>
        <p:spPr bwMode="auto">
          <a:xfrm>
            <a:off x="2438400" y="5334000"/>
            <a:ext cx="2895600" cy="1143000"/>
          </a:xfrm>
          <a:prstGeom prst="wedgeEllipseCallout">
            <a:avLst>
              <a:gd name="adj1" fmla="val 6139"/>
              <a:gd name="adj2" fmla="val -71667"/>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 Besides Nokia, being everyone’s 1</a:t>
            </a:r>
            <a:r>
              <a:rPr lang="en-US" sz="1200" baseline="30000"/>
              <a:t>st</a:t>
            </a:r>
            <a:r>
              <a:rPr lang="en-US" sz="1200"/>
              <a:t> choice, Samsung customers tend to also own Sony Ericsson</a:t>
            </a:r>
          </a:p>
        </p:txBody>
      </p:sp>
      <p:sp>
        <p:nvSpPr>
          <p:cNvPr id="12920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
        <p:nvSpPr>
          <p:cNvPr id="129206" name="AutoShape 182"/>
          <p:cNvSpPr>
            <a:spLocks noChangeArrowheads="1"/>
          </p:cNvSpPr>
          <p:nvPr/>
        </p:nvSpPr>
        <p:spPr bwMode="auto">
          <a:xfrm>
            <a:off x="5486400" y="5334000"/>
            <a:ext cx="3505200" cy="1143000"/>
          </a:xfrm>
          <a:prstGeom prst="wedgeEllipseCallout">
            <a:avLst>
              <a:gd name="adj1" fmla="val -41352"/>
              <a:gd name="adj2" fmla="val -54306"/>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However, LG customers tend to own Panasonic &amp; vise versa, Sony Ericsson tend to own Samsung &amp; Motorola users tend to own LG as well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9203"/>
                                        </p:tgtEl>
                                        <p:attrNameLst>
                                          <p:attrName>style.visibility</p:attrName>
                                        </p:attrNameLst>
                                      </p:cBhvr>
                                      <p:to>
                                        <p:strVal val="visible"/>
                                      </p:to>
                                    </p:set>
                                    <p:animEffect transition="in" filter="fade">
                                      <p:cBhvr>
                                        <p:cTn id="7" dur="2000"/>
                                        <p:tgtEl>
                                          <p:spTgt spid="129203"/>
                                        </p:tgtEl>
                                      </p:cBhvr>
                                    </p:animEffect>
                                  </p:childTnLst>
                                </p:cTn>
                              </p:par>
                            </p:childTnLst>
                          </p:cTn>
                        </p:par>
                        <p:par>
                          <p:cTn id="8" fill="hold">
                            <p:stCondLst>
                              <p:cond delay="2000"/>
                            </p:stCondLst>
                            <p:childTnLst>
                              <p:par>
                                <p:cTn id="9" presetID="10" presetClass="entr" presetSubtype="0" fill="hold" grpId="1" nodeType="afterEffect">
                                  <p:stCondLst>
                                    <p:cond delay="500"/>
                                  </p:stCondLst>
                                  <p:childTnLst>
                                    <p:set>
                                      <p:cBhvr>
                                        <p:cTn id="10" dur="1" fill="hold">
                                          <p:stCondLst>
                                            <p:cond delay="0"/>
                                          </p:stCondLst>
                                        </p:cTn>
                                        <p:tgtEl>
                                          <p:spTgt spid="129105"/>
                                        </p:tgtEl>
                                        <p:attrNameLst>
                                          <p:attrName>style.visibility</p:attrName>
                                        </p:attrNameLst>
                                      </p:cBhvr>
                                      <p:to>
                                        <p:strVal val="visible"/>
                                      </p:to>
                                    </p:set>
                                    <p:animEffect transition="in" filter="fade">
                                      <p:cBhvr>
                                        <p:cTn id="11" dur="2000"/>
                                        <p:tgtEl>
                                          <p:spTgt spid="129105"/>
                                        </p:tgtEl>
                                      </p:cBhvr>
                                    </p:animEffect>
                                  </p:childTnLst>
                                </p:cTn>
                              </p:par>
                            </p:childTnLst>
                          </p:cTn>
                        </p:par>
                        <p:par>
                          <p:cTn id="12" fill="hold">
                            <p:stCondLst>
                              <p:cond delay="4500"/>
                            </p:stCondLst>
                            <p:childTnLst>
                              <p:par>
                                <p:cTn id="13" presetID="10" presetClass="entr" presetSubtype="0" fill="hold" grpId="1" nodeType="afterEffect">
                                  <p:stCondLst>
                                    <p:cond delay="0"/>
                                  </p:stCondLst>
                                  <p:childTnLst>
                                    <p:set>
                                      <p:cBhvr>
                                        <p:cTn id="14" dur="1" fill="hold">
                                          <p:stCondLst>
                                            <p:cond delay="0"/>
                                          </p:stCondLst>
                                        </p:cTn>
                                        <p:tgtEl>
                                          <p:spTgt spid="129106"/>
                                        </p:tgtEl>
                                        <p:attrNameLst>
                                          <p:attrName>style.visibility</p:attrName>
                                        </p:attrNameLst>
                                      </p:cBhvr>
                                      <p:to>
                                        <p:strVal val="visible"/>
                                      </p:to>
                                    </p:set>
                                    <p:animEffect transition="in" filter="fade">
                                      <p:cBhvr>
                                        <p:cTn id="15" dur="2000"/>
                                        <p:tgtEl>
                                          <p:spTgt spid="129106"/>
                                        </p:tgtEl>
                                      </p:cBhvr>
                                    </p:animEffect>
                                  </p:childTnLst>
                                </p:cTn>
                              </p:par>
                            </p:childTnLst>
                          </p:cTn>
                        </p:par>
                        <p:par>
                          <p:cTn id="16" fill="hold">
                            <p:stCondLst>
                              <p:cond delay="6500"/>
                            </p:stCondLst>
                            <p:childTnLst>
                              <p:par>
                                <p:cTn id="17" presetID="10" presetClass="entr" presetSubtype="0" fill="hold" grpId="0" nodeType="afterEffect">
                                  <p:stCondLst>
                                    <p:cond delay="0"/>
                                  </p:stCondLst>
                                  <p:childTnLst>
                                    <p:set>
                                      <p:cBhvr>
                                        <p:cTn id="18" dur="1" fill="hold">
                                          <p:stCondLst>
                                            <p:cond delay="0"/>
                                          </p:stCondLst>
                                        </p:cTn>
                                        <p:tgtEl>
                                          <p:spTgt spid="129206"/>
                                        </p:tgtEl>
                                        <p:attrNameLst>
                                          <p:attrName>style.visibility</p:attrName>
                                        </p:attrNameLst>
                                      </p:cBhvr>
                                      <p:to>
                                        <p:strVal val="visible"/>
                                      </p:to>
                                    </p:set>
                                    <p:animEffect transition="in" filter="fade">
                                      <p:cBhvr>
                                        <p:cTn id="19" dur="2000"/>
                                        <p:tgtEl>
                                          <p:spTgt spid="129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105" grpId="1" animBg="1"/>
      <p:bldP spid="129106" grpId="1" animBg="1"/>
      <p:bldP spid="12920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762000" y="2209800"/>
            <a:ext cx="75438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Demographic Composition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Gender</a:t>
            </a:r>
          </a:p>
        </p:txBody>
      </p:sp>
      <p:graphicFrame>
        <p:nvGraphicFramePr>
          <p:cNvPr id="160875" name="Group 107"/>
          <p:cNvGraphicFramePr>
            <a:graphicFrameLocks noGrp="1"/>
          </p:cNvGraphicFramePr>
          <p:nvPr>
            <p:ph/>
          </p:nvPr>
        </p:nvGraphicFramePr>
        <p:xfrm>
          <a:off x="381000" y="1676400"/>
          <a:ext cx="8229600" cy="2676526"/>
        </p:xfrm>
        <a:graphic>
          <a:graphicData uri="http://schemas.openxmlformats.org/drawingml/2006/table">
            <a:tbl>
              <a:tblPr/>
              <a:tblGrid>
                <a:gridCol w="1905000"/>
                <a:gridCol w="1219200"/>
                <a:gridCol w="609600"/>
                <a:gridCol w="1066800"/>
                <a:gridCol w="685800"/>
                <a:gridCol w="1066800"/>
                <a:gridCol w="838200"/>
                <a:gridCol w="8382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1185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Male</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957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Female</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44%</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160811" name="AutoShape 43"/>
          <p:cNvSpPr>
            <a:spLocks noChangeArrowheads="1"/>
          </p:cNvSpPr>
          <p:nvPr/>
        </p:nvSpPr>
        <p:spPr bwMode="auto">
          <a:xfrm>
            <a:off x="5867400" y="4800600"/>
            <a:ext cx="2895600" cy="609600"/>
          </a:xfrm>
          <a:prstGeom prst="wedgeEllipseCallout">
            <a:avLst>
              <a:gd name="adj1" fmla="val -38981"/>
              <a:gd name="adj2" fmla="val -125259"/>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customers are 52% males and 48% Females</a:t>
            </a:r>
          </a:p>
        </p:txBody>
      </p:sp>
      <p:sp>
        <p:nvSpPr>
          <p:cNvPr id="160812" name="Text Box 44"/>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160855"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
                                  </p:stCondLst>
                                  <p:childTnLst>
                                    <p:set>
                                      <p:cBhvr>
                                        <p:cTn id="6" dur="1" fill="hold">
                                          <p:stCondLst>
                                            <p:cond delay="499"/>
                                          </p:stCondLst>
                                        </p:cTn>
                                        <p:tgtEl>
                                          <p:spTgt spid="160770"/>
                                        </p:tgtEl>
                                        <p:attrNameLst>
                                          <p:attrName>style.visibility</p:attrName>
                                        </p:attrNameLst>
                                      </p:cBhvr>
                                      <p:to>
                                        <p:strVal val="visible"/>
                                      </p:to>
                                    </p:set>
                                  </p:childTnLst>
                                </p:cTn>
                              </p:par>
                            </p:childTnLst>
                          </p:cTn>
                        </p:par>
                        <p:par>
                          <p:cTn id="7" fill="hold">
                            <p:stCondLst>
                              <p:cond delay="700"/>
                            </p:stCondLst>
                            <p:childTnLst>
                              <p:par>
                                <p:cTn id="8" presetID="1" presetClass="entr" presetSubtype="0" fill="hold" nodeType="afterEffect">
                                  <p:stCondLst>
                                    <p:cond delay="0"/>
                                  </p:stCondLst>
                                  <p:childTnLst>
                                    <p:set>
                                      <p:cBhvr>
                                        <p:cTn id="9" dur="1" fill="hold">
                                          <p:stCondLst>
                                            <p:cond delay="499"/>
                                          </p:stCondLst>
                                        </p:cTn>
                                        <p:tgtEl>
                                          <p:spTgt spid="160875"/>
                                        </p:tgtEl>
                                        <p:attrNameLst>
                                          <p:attrName>style.visibility</p:attrName>
                                        </p:attrNameLst>
                                      </p:cBhvr>
                                      <p:to>
                                        <p:strVal val="visible"/>
                                      </p:to>
                                    </p:set>
                                  </p:childTnLst>
                                </p:cTn>
                              </p:par>
                            </p:childTnLst>
                          </p:cTn>
                        </p:par>
                        <p:par>
                          <p:cTn id="10" fill="hold">
                            <p:stCondLst>
                              <p:cond delay="1200"/>
                            </p:stCondLst>
                            <p:childTnLst>
                              <p:par>
                                <p:cTn id="11" presetID="1" presetClass="entr" presetSubtype="0" fill="hold" grpId="0" nodeType="afterEffect">
                                  <p:stCondLst>
                                    <p:cond delay="0"/>
                                  </p:stCondLst>
                                  <p:childTnLst>
                                    <p:set>
                                      <p:cBhvr>
                                        <p:cTn id="12" dur="1" fill="hold">
                                          <p:stCondLst>
                                            <p:cond delay="499"/>
                                          </p:stCondLst>
                                        </p:cTn>
                                        <p:tgtEl>
                                          <p:spTgt spid="1608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animBg="1" autoUpdateAnimBg="0"/>
      <p:bldP spid="160811"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Age</a:t>
            </a:r>
          </a:p>
        </p:txBody>
      </p:sp>
      <p:graphicFrame>
        <p:nvGraphicFramePr>
          <p:cNvPr id="162918" name="Group 102"/>
          <p:cNvGraphicFramePr>
            <a:graphicFrameLocks noGrp="1"/>
          </p:cNvGraphicFramePr>
          <p:nvPr>
            <p:ph/>
          </p:nvPr>
        </p:nvGraphicFramePr>
        <p:xfrm>
          <a:off x="381000" y="1676400"/>
          <a:ext cx="8458200" cy="2676525"/>
        </p:xfrm>
        <a:graphic>
          <a:graphicData uri="http://schemas.openxmlformats.org/drawingml/2006/table">
            <a:tbl>
              <a:tblPr/>
              <a:tblGrid>
                <a:gridCol w="2120900"/>
                <a:gridCol w="1189038"/>
                <a:gridCol w="652462"/>
                <a:gridCol w="914400"/>
                <a:gridCol w="609600"/>
                <a:gridCol w="1143000"/>
                <a:gridCol w="914400"/>
                <a:gridCol w="9144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695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15-24</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25-44</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59%</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45+</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162856" name="AutoShape 40"/>
          <p:cNvSpPr>
            <a:spLocks noChangeArrowheads="1"/>
          </p:cNvSpPr>
          <p:nvPr/>
        </p:nvSpPr>
        <p:spPr bwMode="auto">
          <a:xfrm>
            <a:off x="5334000" y="4800600"/>
            <a:ext cx="3429000" cy="1219200"/>
          </a:xfrm>
          <a:prstGeom prst="wedgeEllipseCallout">
            <a:avLst>
              <a:gd name="adj1" fmla="val -10833"/>
              <a:gd name="adj2" fmla="val -85287"/>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customers have the same age rate than average of all Mobile Phone customers with the highest group between 25-44 years old</a:t>
            </a:r>
          </a:p>
        </p:txBody>
      </p:sp>
      <p:sp>
        <p:nvSpPr>
          <p:cNvPr id="162919"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
        <p:nvSpPr>
          <p:cNvPr id="162920" name="Text Box 104"/>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2818"/>
                                        </p:tgtEl>
                                        <p:attrNameLst>
                                          <p:attrName>style.visibility</p:attrName>
                                        </p:attrNameLst>
                                      </p:cBhvr>
                                      <p:to>
                                        <p:strVal val="visible"/>
                                      </p:to>
                                    </p:set>
                                    <p:animEffect transition="in" filter="fade">
                                      <p:cBhvr>
                                        <p:cTn id="7" dur="2000"/>
                                        <p:tgtEl>
                                          <p:spTgt spid="162818"/>
                                        </p:tgtEl>
                                      </p:cBhvr>
                                    </p:animEffect>
                                  </p:childTnLst>
                                </p:cTn>
                              </p:par>
                              <p:par>
                                <p:cTn id="8" presetID="10" presetClass="entr" presetSubtype="0" fill="hold" nodeType="withEffect">
                                  <p:stCondLst>
                                    <p:cond delay="0"/>
                                  </p:stCondLst>
                                  <p:childTnLst>
                                    <p:set>
                                      <p:cBhvr>
                                        <p:cTn id="9" dur="1" fill="hold">
                                          <p:stCondLst>
                                            <p:cond delay="0"/>
                                          </p:stCondLst>
                                        </p:cTn>
                                        <p:tgtEl>
                                          <p:spTgt spid="162918"/>
                                        </p:tgtEl>
                                        <p:attrNameLst>
                                          <p:attrName>style.visibility</p:attrName>
                                        </p:attrNameLst>
                                      </p:cBhvr>
                                      <p:to>
                                        <p:strVal val="visible"/>
                                      </p:to>
                                    </p:set>
                                    <p:animEffect transition="in" filter="fade">
                                      <p:cBhvr>
                                        <p:cTn id="10" dur="2000"/>
                                        <p:tgtEl>
                                          <p:spTgt spid="162918"/>
                                        </p:tgtEl>
                                      </p:cBhvr>
                                    </p:animEffect>
                                  </p:childTnLst>
                                </p:cTn>
                              </p:par>
                            </p:childTnLst>
                          </p:cTn>
                        </p:par>
                        <p:par>
                          <p:cTn id="11" fill="hold">
                            <p:stCondLst>
                              <p:cond delay="2000"/>
                            </p:stCondLst>
                            <p:childTnLst>
                              <p:par>
                                <p:cTn id="12" presetID="10" presetClass="entr" presetSubtype="0" fill="hold" grpId="0" nodeType="afterEffect">
                                  <p:stCondLst>
                                    <p:cond delay="500"/>
                                  </p:stCondLst>
                                  <p:childTnLst>
                                    <p:set>
                                      <p:cBhvr>
                                        <p:cTn id="13" dur="1" fill="hold">
                                          <p:stCondLst>
                                            <p:cond delay="0"/>
                                          </p:stCondLst>
                                        </p:cTn>
                                        <p:tgtEl>
                                          <p:spTgt spid="162856"/>
                                        </p:tgtEl>
                                        <p:attrNameLst>
                                          <p:attrName>style.visibility</p:attrName>
                                        </p:attrNameLst>
                                      </p:cBhvr>
                                      <p:to>
                                        <p:strVal val="visible"/>
                                      </p:to>
                                    </p:set>
                                    <p:animEffect transition="in" filter="fade">
                                      <p:cBhvr>
                                        <p:cTn id="14" dur="2000"/>
                                        <p:tgtEl>
                                          <p:spTgt spid="1628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animBg="1"/>
      <p:bldP spid="162856"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Nationality</a:t>
            </a:r>
          </a:p>
        </p:txBody>
      </p:sp>
      <p:graphicFrame>
        <p:nvGraphicFramePr>
          <p:cNvPr id="267314" name="Group 50"/>
          <p:cNvGraphicFramePr>
            <a:graphicFrameLocks noGrp="1"/>
          </p:cNvGraphicFramePr>
          <p:nvPr>
            <p:ph/>
          </p:nvPr>
        </p:nvGraphicFramePr>
        <p:xfrm>
          <a:off x="381000" y="1676400"/>
          <a:ext cx="8458200" cy="2676525"/>
        </p:xfrm>
        <a:graphic>
          <a:graphicData uri="http://schemas.openxmlformats.org/drawingml/2006/table">
            <a:tbl>
              <a:tblPr/>
              <a:tblGrid>
                <a:gridCol w="2120900"/>
                <a:gridCol w="1189038"/>
                <a:gridCol w="652462"/>
                <a:gridCol w="914400"/>
                <a:gridCol w="609600"/>
                <a:gridCol w="1143000"/>
                <a:gridCol w="914400"/>
                <a:gridCol w="9144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695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1"/>
                          </a:solidFill>
                          <a:effectLst/>
                          <a:latin typeface="Arial" pitchFamily="34" charset="0"/>
                          <a:cs typeface="Arial" pitchFamily="34" charset="0"/>
                        </a:rPr>
                        <a:t>KSA National</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69%</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rgbClr val="FF0000"/>
                          </a:solidFill>
                          <a:effectLst/>
                          <a:latin typeface="Arial" pitchFamily="34" charset="0"/>
                          <a:cs typeface="Arial" pitchFamily="34" charset="0"/>
                        </a:rPr>
                        <a:t>70%</a:t>
                      </a:r>
                      <a:endParaRPr kumimoji="0" lang="en-US" sz="1200" b="0" i="0" u="none" strike="noStrike" cap="none" normalizeH="0" baseline="0" smtClean="0">
                        <a:ln>
                          <a:noFill/>
                        </a:ln>
                        <a:solidFill>
                          <a:srgbClr val="FF0000"/>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74%</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62%</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69%</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62%</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61%</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a:noFill/>
                    </a:lnT>
                    <a:lnB>
                      <a:noFill/>
                    </a:lnB>
                    <a:lnTlToBr>
                      <a:noFill/>
                    </a:lnTlToBr>
                    <a:lnBlToTr>
                      <a:noFill/>
                    </a:lnBlToTr>
                    <a:solidFill>
                      <a:schemeClr val="accent1">
                        <a:alpha val="50000"/>
                      </a:schemeClr>
                    </a:solidFill>
                  </a:tcPr>
                </a:tc>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1"/>
                          </a:solidFill>
                          <a:effectLst/>
                          <a:latin typeface="Arial" pitchFamily="34" charset="0"/>
                          <a:cs typeface="Arial" pitchFamily="34" charset="0"/>
                        </a:rPr>
                        <a:t>Arab Expats</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22%</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22%</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20%</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18%</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26%</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23%</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24%</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a:noFill/>
                    </a:lnT>
                    <a:lnB>
                      <a:noFill/>
                    </a:lnB>
                    <a:lnTlToBr>
                      <a:noFill/>
                    </a:lnTlToBr>
                    <a:lnBlToTr>
                      <a:noFill/>
                    </a:lnBlToTr>
                    <a:solidFill>
                      <a:schemeClr val="accent1">
                        <a:alpha val="50000"/>
                      </a:schemeClr>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1" i="0" u="none" strike="noStrike" cap="none" normalizeH="0" baseline="0" smtClean="0">
                          <a:ln>
                            <a:noFill/>
                          </a:ln>
                          <a:solidFill>
                            <a:schemeClr val="tx1"/>
                          </a:solidFill>
                          <a:effectLst/>
                          <a:latin typeface="Arial" pitchFamily="34" charset="0"/>
                          <a:cs typeface="Arial" pitchFamily="34" charset="0"/>
                        </a:rPr>
                        <a:t>Non-Arab Expats</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9%</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8%</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6%</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20%</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5%</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15%</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200" b="0" i="0" u="none" strike="noStrike" cap="none" normalizeH="0" baseline="0" smtClean="0">
                          <a:ln>
                            <a:noFill/>
                          </a:ln>
                          <a:solidFill>
                            <a:schemeClr val="tx1"/>
                          </a:solidFill>
                          <a:effectLst/>
                          <a:latin typeface="Arial" pitchFamily="34" charset="0"/>
                          <a:cs typeface="Arial" pitchFamily="34" charset="0"/>
                        </a:rPr>
                        <a:t>16%</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7310" name="AutoShape 46"/>
          <p:cNvSpPr>
            <a:spLocks noChangeArrowheads="1"/>
          </p:cNvSpPr>
          <p:nvPr/>
        </p:nvSpPr>
        <p:spPr bwMode="auto">
          <a:xfrm>
            <a:off x="5410200" y="4800600"/>
            <a:ext cx="3505200" cy="1295400"/>
          </a:xfrm>
          <a:prstGeom prst="wedgeEllipseCallout">
            <a:avLst>
              <a:gd name="adj1" fmla="val -36366"/>
              <a:gd name="adj2" fmla="val -61889"/>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customers are more than average KSA Nationals than all Mobile Phone customers with 70% of Nokia customers are Nationals</a:t>
            </a:r>
          </a:p>
        </p:txBody>
      </p:sp>
      <p:sp>
        <p:nvSpPr>
          <p:cNvPr id="267311"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
        <p:nvSpPr>
          <p:cNvPr id="267312" name="Text Box 48"/>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726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267314"/>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499"/>
                                          </p:stCondLst>
                                        </p:cTn>
                                        <p:tgtEl>
                                          <p:spTgt spid="2673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6" grpId="0" animBg="1" autoUpdateAnimBg="0"/>
      <p:bldP spid="267310"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42"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Area</a:t>
            </a:r>
          </a:p>
        </p:txBody>
      </p:sp>
      <p:sp>
        <p:nvSpPr>
          <p:cNvPr id="163886" name="AutoShape 46"/>
          <p:cNvSpPr>
            <a:spLocks noChangeArrowheads="1"/>
          </p:cNvSpPr>
          <p:nvPr/>
        </p:nvSpPr>
        <p:spPr bwMode="auto">
          <a:xfrm>
            <a:off x="5486400" y="5105400"/>
            <a:ext cx="3429000" cy="838200"/>
          </a:xfrm>
          <a:prstGeom prst="wedgeEllipseCallout">
            <a:avLst>
              <a:gd name="adj1" fmla="val -41759"/>
              <a:gd name="adj2" fmla="val -77653"/>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live above than average in Central, Eastern and Southern KSA</a:t>
            </a:r>
          </a:p>
        </p:txBody>
      </p:sp>
      <p:graphicFrame>
        <p:nvGraphicFramePr>
          <p:cNvPr id="163999" name="Group 159"/>
          <p:cNvGraphicFramePr>
            <a:graphicFrameLocks noGrp="1"/>
          </p:cNvGraphicFramePr>
          <p:nvPr>
            <p:ph/>
          </p:nvPr>
        </p:nvGraphicFramePr>
        <p:xfrm>
          <a:off x="381000" y="1676400"/>
          <a:ext cx="8458200" cy="2973388"/>
        </p:xfrm>
        <a:graphic>
          <a:graphicData uri="http://schemas.openxmlformats.org/drawingml/2006/table">
            <a:tbl>
              <a:tblPr/>
              <a:tblGrid>
                <a:gridCol w="2120900"/>
                <a:gridCol w="1189038"/>
                <a:gridCol w="652462"/>
                <a:gridCol w="914400"/>
                <a:gridCol w="609600"/>
                <a:gridCol w="1143000"/>
                <a:gridCol w="914400"/>
                <a:gridCol w="9144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Central</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30%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Eastern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Northern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Southern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611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Western</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37%</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40%</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163974" name="Text Box 134"/>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16400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6384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6388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639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animBg="1" autoUpdateAnimBg="0"/>
      <p:bldP spid="163886"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2146" name="TextBox 9"/>
          <p:cNvSpPr txBox="1">
            <a:spLocks noChangeArrowheads="1"/>
          </p:cNvSpPr>
          <p:nvPr/>
        </p:nvSpPr>
        <p:spPr bwMode="auto">
          <a:xfrm>
            <a:off x="3829050" y="57912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Region</a:t>
            </a:r>
          </a:p>
        </p:txBody>
      </p:sp>
      <p:sp>
        <p:nvSpPr>
          <p:cNvPr id="262147" name="AutoShape 3"/>
          <p:cNvSpPr>
            <a:spLocks noChangeArrowheads="1"/>
          </p:cNvSpPr>
          <p:nvPr/>
        </p:nvSpPr>
        <p:spPr bwMode="auto">
          <a:xfrm>
            <a:off x="5486400" y="5562600"/>
            <a:ext cx="3429000" cy="838200"/>
          </a:xfrm>
          <a:prstGeom prst="wedgeEllipseCallout">
            <a:avLst>
              <a:gd name="adj1" fmla="val -41759"/>
              <a:gd name="adj2" fmla="val -77653"/>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live above than average in Riyadh, Jeddah and Dammam</a:t>
            </a:r>
          </a:p>
        </p:txBody>
      </p:sp>
      <p:graphicFrame>
        <p:nvGraphicFramePr>
          <p:cNvPr id="262321" name="Group 177"/>
          <p:cNvGraphicFramePr>
            <a:graphicFrameLocks noGrp="1"/>
          </p:cNvGraphicFramePr>
          <p:nvPr>
            <p:ph/>
          </p:nvPr>
        </p:nvGraphicFramePr>
        <p:xfrm>
          <a:off x="381000" y="1216025"/>
          <a:ext cx="8458200" cy="4059936"/>
        </p:xfrm>
        <a:graphic>
          <a:graphicData uri="http://schemas.openxmlformats.org/drawingml/2006/table">
            <a:tbl>
              <a:tblPr/>
              <a:tblGrid>
                <a:gridCol w="2120900"/>
                <a:gridCol w="1189038"/>
                <a:gridCol w="652462"/>
                <a:gridCol w="914400"/>
                <a:gridCol w="609600"/>
                <a:gridCol w="1143000"/>
                <a:gridCol w="914400"/>
                <a:gridCol w="914400"/>
              </a:tblGrid>
              <a:tr h="428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Riyadh</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230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Jeddah</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Mekkah</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Dammam</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Madina</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Taif</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Khamis Mushait</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Tabouk</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Huffouf</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Najran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Mubaraz</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Buraidah</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Abha</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3%</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2207" name="Text Box 63"/>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26220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214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62147"/>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62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6" grpId="0" animBg="1" autoUpdateAnimBg="0"/>
      <p:bldP spid="262147"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0"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SEL</a:t>
            </a:r>
          </a:p>
        </p:txBody>
      </p:sp>
      <p:sp>
        <p:nvSpPr>
          <p:cNvPr id="263171" name="AutoShape 3"/>
          <p:cNvSpPr>
            <a:spLocks noChangeArrowheads="1"/>
          </p:cNvSpPr>
          <p:nvPr/>
        </p:nvSpPr>
        <p:spPr bwMode="auto">
          <a:xfrm>
            <a:off x="5867400" y="5562600"/>
            <a:ext cx="2971800" cy="609600"/>
          </a:xfrm>
          <a:prstGeom prst="wedgeEllipseCallout">
            <a:avLst>
              <a:gd name="adj1" fmla="val -46583"/>
              <a:gd name="adj2" fmla="val -120574"/>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are more than average in Level 1 &amp; 2</a:t>
            </a:r>
          </a:p>
        </p:txBody>
      </p:sp>
      <p:graphicFrame>
        <p:nvGraphicFramePr>
          <p:cNvPr id="263299" name="Group 131"/>
          <p:cNvGraphicFramePr>
            <a:graphicFrameLocks noGrp="1"/>
          </p:cNvGraphicFramePr>
          <p:nvPr>
            <p:ph/>
          </p:nvPr>
        </p:nvGraphicFramePr>
        <p:xfrm>
          <a:off x="381000" y="1724025"/>
          <a:ext cx="8458200" cy="3076576"/>
        </p:xfrm>
        <a:graphic>
          <a:graphicData uri="http://schemas.openxmlformats.org/drawingml/2006/table">
            <a:tbl>
              <a:tblPr/>
              <a:tblGrid>
                <a:gridCol w="2120900"/>
                <a:gridCol w="1189038"/>
                <a:gridCol w="652462"/>
                <a:gridCol w="914400"/>
                <a:gridCol w="609600"/>
                <a:gridCol w="1143000"/>
                <a:gridCol w="914400"/>
                <a:gridCol w="914400"/>
              </a:tblGrid>
              <a:tr h="654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606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Level 1 (Top 10%) Upper Class</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604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Level 2 (Next 20%) Upper Middle Class</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606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Level 3 (Next 30%) Middle Class</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604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Level 4 (Rest 40%) Lower Class</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3295" name="Text Box 127"/>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263296"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317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6317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632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0" grpId="0" animBg="1" autoUpdateAnimBg="0"/>
      <p:bldP spid="263171"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6200"/>
            <a:ext cx="8229600" cy="1371600"/>
          </a:xfrm>
        </p:spPr>
        <p:txBody>
          <a:bodyPr/>
          <a:lstStyle/>
          <a:p>
            <a:r>
              <a:rPr lang="en-US" sz="3600"/>
              <a:t>What Does TGI Cover?</a:t>
            </a:r>
          </a:p>
        </p:txBody>
      </p:sp>
      <p:grpSp>
        <p:nvGrpSpPr>
          <p:cNvPr id="9219" name="Group 3"/>
          <p:cNvGrpSpPr>
            <a:grpSpLocks/>
          </p:cNvGrpSpPr>
          <p:nvPr/>
        </p:nvGrpSpPr>
        <p:grpSpPr bwMode="auto">
          <a:xfrm>
            <a:off x="4614863" y="1358900"/>
            <a:ext cx="4248150" cy="2536825"/>
            <a:chOff x="158" y="799"/>
            <a:chExt cx="2676" cy="1598"/>
          </a:xfrm>
        </p:grpSpPr>
        <p:sp>
          <p:nvSpPr>
            <p:cNvPr id="9220" name="AutoShape 4"/>
            <p:cNvSpPr>
              <a:spLocks noChangeArrowheads="1"/>
            </p:cNvSpPr>
            <p:nvPr/>
          </p:nvSpPr>
          <p:spPr bwMode="auto">
            <a:xfrm>
              <a:off x="158" y="799"/>
              <a:ext cx="2676" cy="1598"/>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endParaRPr lang="en-US"/>
            </a:p>
          </p:txBody>
        </p:sp>
        <p:pic>
          <p:nvPicPr>
            <p:cNvPr id="9221" name="Picture 5"/>
            <p:cNvPicPr>
              <a:picLocks noChangeAspect="1" noChangeArrowheads="1"/>
            </p:cNvPicPr>
            <p:nvPr/>
          </p:nvPicPr>
          <p:blipFill>
            <a:blip r:embed="rId2" cstate="print"/>
            <a:srcRect/>
            <a:stretch>
              <a:fillRect/>
            </a:stretch>
          </p:blipFill>
          <p:spPr bwMode="auto">
            <a:xfrm>
              <a:off x="1247" y="1843"/>
              <a:ext cx="745" cy="194"/>
            </a:xfrm>
            <a:prstGeom prst="rect">
              <a:avLst/>
            </a:prstGeom>
            <a:noFill/>
            <a:ln w="9525">
              <a:noFill/>
              <a:miter lim="800000"/>
              <a:headEnd/>
              <a:tailEnd/>
            </a:ln>
            <a:effectLst/>
          </p:spPr>
        </p:pic>
        <p:sp>
          <p:nvSpPr>
            <p:cNvPr id="9222" name="Text Box 6"/>
            <p:cNvSpPr txBox="1">
              <a:spLocks noChangeArrowheads="1"/>
            </p:cNvSpPr>
            <p:nvPr/>
          </p:nvSpPr>
          <p:spPr bwMode="auto">
            <a:xfrm>
              <a:off x="1292" y="855"/>
              <a:ext cx="1441" cy="247"/>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Above and below the line</a:t>
              </a:r>
            </a:p>
          </p:txBody>
        </p:sp>
        <p:pic>
          <p:nvPicPr>
            <p:cNvPr id="9223" name="Picture 7" descr="itv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2" y="1385"/>
              <a:ext cx="792" cy="594"/>
            </a:xfrm>
            <a:prstGeom prst="rect">
              <a:avLst/>
            </a:prstGeom>
            <a:noFill/>
          </p:spPr>
        </p:pic>
        <p:pic>
          <p:nvPicPr>
            <p:cNvPr id="9224" name="Picture 8" descr="gmtv-logo"/>
            <p:cNvPicPr>
              <a:picLocks noChangeAspect="1" noChangeArrowheads="1"/>
            </p:cNvPicPr>
            <p:nvPr/>
          </p:nvPicPr>
          <p:blipFill>
            <a:blip r:embed="rId4" cstate="print"/>
            <a:srcRect/>
            <a:stretch>
              <a:fillRect/>
            </a:stretch>
          </p:blipFill>
          <p:spPr bwMode="auto">
            <a:xfrm>
              <a:off x="1417" y="2043"/>
              <a:ext cx="420" cy="312"/>
            </a:xfrm>
            <a:prstGeom prst="rect">
              <a:avLst/>
            </a:prstGeom>
            <a:noFill/>
          </p:spPr>
        </p:pic>
        <p:pic>
          <p:nvPicPr>
            <p:cNvPr id="9225" name="Picture 9" descr="BBC ONE"/>
            <p:cNvPicPr>
              <a:picLocks noChangeAspect="1" noChangeArrowheads="1"/>
            </p:cNvPicPr>
            <p:nvPr/>
          </p:nvPicPr>
          <p:blipFill>
            <a:blip r:embed="rId5" cstate="print"/>
            <a:srcRect/>
            <a:stretch>
              <a:fillRect/>
            </a:stretch>
          </p:blipFill>
          <p:spPr bwMode="auto">
            <a:xfrm>
              <a:off x="2200" y="1737"/>
              <a:ext cx="409" cy="300"/>
            </a:xfrm>
            <a:prstGeom prst="rect">
              <a:avLst/>
            </a:prstGeom>
            <a:noFill/>
          </p:spPr>
        </p:pic>
        <p:pic>
          <p:nvPicPr>
            <p:cNvPr id="9226" name="Picture 10"/>
            <p:cNvPicPr>
              <a:picLocks noChangeAspect="1" noChangeArrowheads="1"/>
            </p:cNvPicPr>
            <p:nvPr/>
          </p:nvPicPr>
          <p:blipFill>
            <a:blip r:embed="rId6" cstate="print"/>
            <a:srcRect l="8659" t="15538" r="76578" b="75586"/>
            <a:stretch>
              <a:fillRect/>
            </a:stretch>
          </p:blipFill>
          <p:spPr bwMode="auto">
            <a:xfrm rot="301109">
              <a:off x="1837" y="1266"/>
              <a:ext cx="862" cy="389"/>
            </a:xfrm>
            <a:prstGeom prst="rect">
              <a:avLst/>
            </a:prstGeom>
            <a:noFill/>
            <a:ln w="9525">
              <a:noFill/>
              <a:miter lim="800000"/>
              <a:headEnd/>
              <a:tailEnd/>
            </a:ln>
            <a:effectLst/>
          </p:spPr>
        </p:pic>
        <p:pic>
          <p:nvPicPr>
            <p:cNvPr id="9227" name="Picture 11" descr="28225"/>
            <p:cNvPicPr>
              <a:picLocks noChangeAspect="1" noChangeArrowheads="1"/>
            </p:cNvPicPr>
            <p:nvPr/>
          </p:nvPicPr>
          <p:blipFill>
            <a:blip r:embed="rId7" cstate="print"/>
            <a:srcRect/>
            <a:stretch>
              <a:fillRect/>
            </a:stretch>
          </p:blipFill>
          <p:spPr bwMode="auto">
            <a:xfrm>
              <a:off x="2018" y="2128"/>
              <a:ext cx="635" cy="103"/>
            </a:xfrm>
            <a:prstGeom prst="rect">
              <a:avLst/>
            </a:prstGeom>
            <a:noFill/>
          </p:spPr>
        </p:pic>
        <p:pic>
          <p:nvPicPr>
            <p:cNvPr id="9228" name="Picture 12" descr="mtv-logo"/>
            <p:cNvPicPr>
              <a:picLocks noChangeAspect="1" noChangeArrowheads="1"/>
            </p:cNvPicPr>
            <p:nvPr/>
          </p:nvPicPr>
          <p:blipFill>
            <a:blip r:embed="rId8" cstate="print"/>
            <a:srcRect/>
            <a:stretch>
              <a:fillRect/>
            </a:stretch>
          </p:blipFill>
          <p:spPr bwMode="auto">
            <a:xfrm>
              <a:off x="748" y="1901"/>
              <a:ext cx="453" cy="364"/>
            </a:xfrm>
            <a:prstGeom prst="rect">
              <a:avLst/>
            </a:prstGeom>
            <a:noFill/>
          </p:spPr>
        </p:pic>
        <p:pic>
          <p:nvPicPr>
            <p:cNvPr id="9229" name="Picture 13" descr="ngeo"/>
            <p:cNvPicPr>
              <a:picLocks noChangeAspect="1" noChangeArrowheads="1"/>
            </p:cNvPicPr>
            <p:nvPr/>
          </p:nvPicPr>
          <p:blipFill>
            <a:blip r:embed="rId9" cstate="print"/>
            <a:srcRect/>
            <a:stretch>
              <a:fillRect/>
            </a:stretch>
          </p:blipFill>
          <p:spPr bwMode="auto">
            <a:xfrm>
              <a:off x="295" y="1765"/>
              <a:ext cx="369" cy="544"/>
            </a:xfrm>
            <a:prstGeom prst="rect">
              <a:avLst/>
            </a:prstGeom>
            <a:noFill/>
          </p:spPr>
        </p:pic>
        <p:pic>
          <p:nvPicPr>
            <p:cNvPr id="9230" name="Picture 14" descr="Lord%20of%20the%20Rings"/>
            <p:cNvPicPr>
              <a:picLocks noChangeAspect="1" noChangeArrowheads="1"/>
            </p:cNvPicPr>
            <p:nvPr/>
          </p:nvPicPr>
          <p:blipFill>
            <a:blip r:embed="rId10" cstate="print"/>
            <a:srcRect/>
            <a:stretch>
              <a:fillRect/>
            </a:stretch>
          </p:blipFill>
          <p:spPr bwMode="auto">
            <a:xfrm>
              <a:off x="875" y="936"/>
              <a:ext cx="372" cy="544"/>
            </a:xfrm>
            <a:prstGeom prst="rect">
              <a:avLst/>
            </a:prstGeom>
            <a:noFill/>
          </p:spPr>
        </p:pic>
        <p:pic>
          <p:nvPicPr>
            <p:cNvPr id="9231" name="Picture 15" descr="prod_full"/>
            <p:cNvPicPr>
              <a:picLocks noChangeAspect="1" noChangeArrowheads="1"/>
            </p:cNvPicPr>
            <p:nvPr/>
          </p:nvPicPr>
          <p:blipFill>
            <a:blip r:embed="rId11" cstate="print"/>
            <a:srcRect t="43106" r="16080"/>
            <a:stretch>
              <a:fillRect/>
            </a:stretch>
          </p:blipFill>
          <p:spPr bwMode="auto">
            <a:xfrm>
              <a:off x="204" y="1525"/>
              <a:ext cx="408" cy="195"/>
            </a:xfrm>
            <a:prstGeom prst="rect">
              <a:avLst/>
            </a:prstGeom>
            <a:noFill/>
          </p:spPr>
        </p:pic>
        <p:pic>
          <p:nvPicPr>
            <p:cNvPr id="9232" name="Picture 16" descr="BBC Radio 4 - 92 to 94 FM and 198 Long Wave"/>
            <p:cNvPicPr>
              <a:picLocks noChangeAspect="1" noChangeArrowheads="1"/>
            </p:cNvPicPr>
            <p:nvPr/>
          </p:nvPicPr>
          <p:blipFill>
            <a:blip r:embed="rId12" cstate="print"/>
            <a:srcRect t="-4048" r="14722"/>
            <a:stretch>
              <a:fillRect/>
            </a:stretch>
          </p:blipFill>
          <p:spPr bwMode="auto">
            <a:xfrm>
              <a:off x="1882" y="1085"/>
              <a:ext cx="680" cy="193"/>
            </a:xfrm>
            <a:prstGeom prst="rect">
              <a:avLst/>
            </a:prstGeom>
            <a:noFill/>
          </p:spPr>
        </p:pic>
        <p:pic>
          <p:nvPicPr>
            <p:cNvPr id="9233" name="Picture 17" descr="01s"/>
            <p:cNvPicPr>
              <a:picLocks noChangeAspect="1" noChangeArrowheads="1"/>
            </p:cNvPicPr>
            <p:nvPr/>
          </p:nvPicPr>
          <p:blipFill>
            <a:blip r:embed="rId13" cstate="print"/>
            <a:srcRect/>
            <a:stretch>
              <a:fillRect/>
            </a:stretch>
          </p:blipFill>
          <p:spPr bwMode="auto">
            <a:xfrm>
              <a:off x="1456" y="1085"/>
              <a:ext cx="290" cy="385"/>
            </a:xfrm>
            <a:prstGeom prst="rect">
              <a:avLst/>
            </a:prstGeom>
            <a:noFill/>
          </p:spPr>
        </p:pic>
        <p:pic>
          <p:nvPicPr>
            <p:cNvPr id="9234" name="Picture 18" descr="testimonials_press_e4logo"/>
            <p:cNvPicPr>
              <a:picLocks noChangeAspect="1" noChangeArrowheads="1"/>
            </p:cNvPicPr>
            <p:nvPr/>
          </p:nvPicPr>
          <p:blipFill>
            <a:blip r:embed="rId14" cstate="print">
              <a:clrChange>
                <a:clrFrom>
                  <a:srgbClr val="FFFFFF"/>
                </a:clrFrom>
                <a:clrTo>
                  <a:srgbClr val="FFFFFF">
                    <a:alpha val="0"/>
                  </a:srgbClr>
                </a:clrTo>
              </a:clrChange>
            </a:blip>
            <a:srcRect l="8424" t="13441" r="8424" b="7259"/>
            <a:stretch>
              <a:fillRect/>
            </a:stretch>
          </p:blipFill>
          <p:spPr bwMode="auto">
            <a:xfrm>
              <a:off x="249" y="1130"/>
              <a:ext cx="245" cy="318"/>
            </a:xfrm>
            <a:prstGeom prst="rect">
              <a:avLst/>
            </a:prstGeom>
            <a:noFill/>
          </p:spPr>
        </p:pic>
        <p:pic>
          <p:nvPicPr>
            <p:cNvPr id="9235" name="Picture 19" descr="is?852730346182"/>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1519" y="1629"/>
              <a:ext cx="499" cy="207"/>
            </a:xfrm>
            <a:prstGeom prst="rect">
              <a:avLst/>
            </a:prstGeom>
            <a:noFill/>
          </p:spPr>
        </p:pic>
        <p:sp>
          <p:nvSpPr>
            <p:cNvPr id="9236" name="Text Box 20"/>
            <p:cNvSpPr txBox="1">
              <a:spLocks noChangeArrowheads="1"/>
            </p:cNvSpPr>
            <p:nvPr/>
          </p:nvSpPr>
          <p:spPr bwMode="auto">
            <a:xfrm>
              <a:off x="204" y="799"/>
              <a:ext cx="644" cy="327"/>
            </a:xfrm>
            <a:prstGeom prst="rect">
              <a:avLst/>
            </a:prstGeom>
            <a:noFill/>
            <a:ln w="9525">
              <a:noFill/>
              <a:miter lim="800000"/>
              <a:headEnd/>
              <a:tailEnd/>
            </a:ln>
            <a:effectLst/>
          </p:spPr>
          <p:txBody>
            <a:bodyPr anchor="ctr">
              <a:spAutoFit/>
            </a:bodyPr>
            <a:lstStyle/>
            <a:p>
              <a:pPr eaLnBrk="0" hangingPunct="0">
                <a:lnSpc>
                  <a:spcPct val="140000"/>
                </a:lnSpc>
                <a:spcBef>
                  <a:spcPct val="50000"/>
                </a:spcBef>
                <a:buClr>
                  <a:srgbClr val="87929F"/>
                </a:buClr>
                <a:buSzPct val="90000"/>
                <a:buFont typeface="Symbol" pitchFamily="18" charset="2"/>
                <a:buNone/>
              </a:pPr>
              <a:r>
                <a:rPr lang="en-US" sz="2000"/>
                <a:t>Media</a:t>
              </a:r>
            </a:p>
          </p:txBody>
        </p:sp>
        <p:pic>
          <p:nvPicPr>
            <p:cNvPr id="9237" name="Picture 21" descr="26-a-17"/>
            <p:cNvPicPr>
              <a:picLocks noChangeAspect="1" noChangeArrowheads="1"/>
            </p:cNvPicPr>
            <p:nvPr/>
          </p:nvPicPr>
          <p:blipFill>
            <a:blip r:embed="rId16" cstate="print"/>
            <a:srcRect l="20146" t="25417" r="62787" b="8417"/>
            <a:stretch>
              <a:fillRect/>
            </a:stretch>
          </p:blipFill>
          <p:spPr bwMode="auto">
            <a:xfrm>
              <a:off x="612" y="1117"/>
              <a:ext cx="165" cy="363"/>
            </a:xfrm>
            <a:prstGeom prst="rect">
              <a:avLst/>
            </a:prstGeom>
            <a:noFill/>
          </p:spPr>
        </p:pic>
      </p:grpSp>
      <p:grpSp>
        <p:nvGrpSpPr>
          <p:cNvPr id="9238" name="Group 22"/>
          <p:cNvGrpSpPr>
            <a:grpSpLocks/>
          </p:cNvGrpSpPr>
          <p:nvPr/>
        </p:nvGrpSpPr>
        <p:grpSpPr bwMode="auto">
          <a:xfrm>
            <a:off x="230188" y="4060825"/>
            <a:ext cx="4248150" cy="2263775"/>
            <a:chOff x="159" y="2502"/>
            <a:chExt cx="2676" cy="1710"/>
          </a:xfrm>
        </p:grpSpPr>
        <p:sp>
          <p:nvSpPr>
            <p:cNvPr id="9239" name="AutoShape 23"/>
            <p:cNvSpPr>
              <a:spLocks noChangeArrowheads="1"/>
            </p:cNvSpPr>
            <p:nvPr/>
          </p:nvSpPr>
          <p:spPr bwMode="auto">
            <a:xfrm>
              <a:off x="159" y="2571"/>
              <a:ext cx="2676" cy="1641"/>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endParaRPr lang="en-US"/>
            </a:p>
          </p:txBody>
        </p:sp>
        <p:sp>
          <p:nvSpPr>
            <p:cNvPr id="9240" name="Text Box 24"/>
            <p:cNvSpPr txBox="1">
              <a:spLocks noChangeArrowheads="1"/>
            </p:cNvSpPr>
            <p:nvPr/>
          </p:nvSpPr>
          <p:spPr bwMode="auto">
            <a:xfrm>
              <a:off x="205" y="2884"/>
              <a:ext cx="2541" cy="1213"/>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chemeClr val="tx1"/>
                </a:buClr>
                <a:buSzPct val="90000"/>
              </a:pPr>
              <a:r>
                <a:rPr lang="en-US" sz="1400" b="0">
                  <a:sym typeface="Symbol" pitchFamily="18" charset="2"/>
                </a:rPr>
                <a:t> “I read the financial pages of my newspaper”</a:t>
              </a:r>
              <a:endParaRPr lang="en-US" sz="1400" b="0"/>
            </a:p>
            <a:p>
              <a:pPr eaLnBrk="0" hangingPunct="0">
                <a:lnSpc>
                  <a:spcPct val="140000"/>
                </a:lnSpc>
                <a:spcBef>
                  <a:spcPct val="50000"/>
                </a:spcBef>
                <a:buClr>
                  <a:schemeClr val="tx1"/>
                </a:buClr>
                <a:buSzPct val="90000"/>
              </a:pPr>
              <a:r>
                <a:rPr lang="en-US" sz="1400" b="0"/>
                <a:t> “Internet shopping makes life easier”</a:t>
              </a:r>
            </a:p>
            <a:p>
              <a:pPr eaLnBrk="0" hangingPunct="0">
                <a:lnSpc>
                  <a:spcPct val="140000"/>
                </a:lnSpc>
                <a:spcBef>
                  <a:spcPct val="50000"/>
                </a:spcBef>
                <a:buClr>
                  <a:schemeClr val="tx1"/>
                </a:buClr>
                <a:buSzPct val="90000"/>
              </a:pPr>
              <a:r>
                <a:rPr lang="en-US" sz="1400" b="0"/>
                <a:t> “You can judge a person by the car they drive”</a:t>
              </a:r>
            </a:p>
            <a:p>
              <a:pPr eaLnBrk="0" hangingPunct="0">
                <a:lnSpc>
                  <a:spcPct val="140000"/>
                </a:lnSpc>
                <a:spcBef>
                  <a:spcPct val="50000"/>
                </a:spcBef>
                <a:buClr>
                  <a:schemeClr val="tx1"/>
                </a:buClr>
                <a:buSzPct val="90000"/>
              </a:pPr>
              <a:r>
                <a:rPr lang="en-US" sz="1400" b="0">
                  <a:sym typeface="Symbol" pitchFamily="18" charset="2"/>
                </a:rPr>
                <a:t> “I look for profitable ways to invest my money”</a:t>
              </a:r>
            </a:p>
          </p:txBody>
        </p:sp>
        <p:sp>
          <p:nvSpPr>
            <p:cNvPr id="9241" name="Text Box 25"/>
            <p:cNvSpPr txBox="1">
              <a:spLocks noChangeArrowheads="1"/>
            </p:cNvSpPr>
            <p:nvPr/>
          </p:nvSpPr>
          <p:spPr bwMode="auto">
            <a:xfrm>
              <a:off x="1293" y="2582"/>
              <a:ext cx="1453" cy="295"/>
            </a:xfrm>
            <a:prstGeom prst="rect">
              <a:avLst/>
            </a:prstGeom>
            <a:noFill/>
            <a:ln w="9525">
              <a:noFill/>
              <a:miter lim="800000"/>
              <a:headEnd/>
              <a:tailEnd/>
            </a:ln>
            <a:effectLst/>
          </p:spPr>
          <p:txBody>
            <a:bodyPr wrap="none"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260+ attitudinal statements</a:t>
              </a:r>
            </a:p>
          </p:txBody>
        </p:sp>
        <p:sp>
          <p:nvSpPr>
            <p:cNvPr id="9242" name="Text Box 26"/>
            <p:cNvSpPr txBox="1">
              <a:spLocks noChangeArrowheads="1"/>
            </p:cNvSpPr>
            <p:nvPr/>
          </p:nvSpPr>
          <p:spPr bwMode="auto">
            <a:xfrm>
              <a:off x="250" y="2502"/>
              <a:ext cx="1082" cy="392"/>
            </a:xfrm>
            <a:prstGeom prst="rect">
              <a:avLst/>
            </a:prstGeom>
            <a:noFill/>
            <a:ln w="9525">
              <a:noFill/>
              <a:miter lim="800000"/>
              <a:headEnd/>
              <a:tailEnd/>
            </a:ln>
            <a:effectLst/>
          </p:spPr>
          <p:txBody>
            <a:bodyPr anchor="ctr">
              <a:spAutoFit/>
            </a:bodyPr>
            <a:lstStyle/>
            <a:p>
              <a:pPr eaLnBrk="0" hangingPunct="0">
                <a:lnSpc>
                  <a:spcPct val="140000"/>
                </a:lnSpc>
                <a:spcBef>
                  <a:spcPct val="50000"/>
                </a:spcBef>
                <a:buClr>
                  <a:srgbClr val="87929F"/>
                </a:buClr>
                <a:buSzPct val="90000"/>
                <a:buFont typeface="Symbol" pitchFamily="18" charset="2"/>
                <a:buNone/>
              </a:pPr>
              <a:r>
                <a:rPr lang="en-US" sz="2000"/>
                <a:t>Attitudes</a:t>
              </a:r>
            </a:p>
          </p:txBody>
        </p:sp>
      </p:grpSp>
      <p:grpSp>
        <p:nvGrpSpPr>
          <p:cNvPr id="9243" name="Group 27"/>
          <p:cNvGrpSpPr>
            <a:grpSpLocks/>
          </p:cNvGrpSpPr>
          <p:nvPr/>
        </p:nvGrpSpPr>
        <p:grpSpPr bwMode="auto">
          <a:xfrm>
            <a:off x="228600" y="1377950"/>
            <a:ext cx="4249738" cy="2573338"/>
            <a:chOff x="158" y="817"/>
            <a:chExt cx="2677" cy="1630"/>
          </a:xfrm>
        </p:grpSpPr>
        <p:sp>
          <p:nvSpPr>
            <p:cNvPr id="9244" name="AutoShape 28"/>
            <p:cNvSpPr>
              <a:spLocks noChangeArrowheads="1"/>
            </p:cNvSpPr>
            <p:nvPr/>
          </p:nvSpPr>
          <p:spPr bwMode="auto">
            <a:xfrm>
              <a:off x="158" y="817"/>
              <a:ext cx="2676" cy="1630"/>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endParaRPr lang="en-US"/>
            </a:p>
          </p:txBody>
        </p:sp>
        <p:sp>
          <p:nvSpPr>
            <p:cNvPr id="9245" name="Text Box 29"/>
            <p:cNvSpPr txBox="1">
              <a:spLocks noChangeArrowheads="1"/>
            </p:cNvSpPr>
            <p:nvPr/>
          </p:nvSpPr>
          <p:spPr bwMode="auto">
            <a:xfrm>
              <a:off x="249" y="817"/>
              <a:ext cx="984" cy="329"/>
            </a:xfrm>
            <a:prstGeom prst="rect">
              <a:avLst/>
            </a:prstGeom>
            <a:noFill/>
            <a:ln w="9525">
              <a:noFill/>
              <a:miter lim="800000"/>
              <a:headEnd/>
              <a:tailEnd/>
            </a:ln>
            <a:effectLst/>
          </p:spPr>
          <p:txBody>
            <a:bodyPr>
              <a:spAutoFit/>
            </a:bodyPr>
            <a:lstStyle/>
            <a:p>
              <a:pPr eaLnBrk="0" hangingPunct="0">
                <a:lnSpc>
                  <a:spcPct val="140000"/>
                </a:lnSpc>
                <a:spcBef>
                  <a:spcPct val="50000"/>
                </a:spcBef>
                <a:buClr>
                  <a:srgbClr val="87929F"/>
                </a:buClr>
                <a:buSzPct val="90000"/>
                <a:buFont typeface="Symbol" pitchFamily="18" charset="2"/>
                <a:buNone/>
              </a:pPr>
              <a:r>
                <a:rPr lang="en-US" sz="2000"/>
                <a:t>Products</a:t>
              </a:r>
            </a:p>
          </p:txBody>
        </p:sp>
        <p:pic>
          <p:nvPicPr>
            <p:cNvPr id="9246" name="Picture 30" descr="HondaCivic"/>
            <p:cNvPicPr>
              <a:picLocks noChangeAspect="1" noChangeArrowheads="1"/>
            </p:cNvPicPr>
            <p:nvPr/>
          </p:nvPicPr>
          <p:blipFill>
            <a:blip r:embed="rId17" cstate="print">
              <a:clrChange>
                <a:clrFrom>
                  <a:srgbClr val="FCFCFC"/>
                </a:clrFrom>
                <a:clrTo>
                  <a:srgbClr val="FCFCFC">
                    <a:alpha val="0"/>
                  </a:srgbClr>
                </a:clrTo>
              </a:clrChange>
            </a:blip>
            <a:srcRect/>
            <a:stretch>
              <a:fillRect/>
            </a:stretch>
          </p:blipFill>
          <p:spPr bwMode="auto">
            <a:xfrm>
              <a:off x="1756" y="1013"/>
              <a:ext cx="1009" cy="608"/>
            </a:xfrm>
            <a:prstGeom prst="rect">
              <a:avLst/>
            </a:prstGeom>
            <a:noFill/>
          </p:spPr>
        </p:pic>
        <p:pic>
          <p:nvPicPr>
            <p:cNvPr id="9247" name="Picture 31" descr="sony_system"/>
            <p:cNvPicPr>
              <a:picLocks noChangeAspect="1" noChangeArrowheads="1"/>
            </p:cNvPicPr>
            <p:nvPr/>
          </p:nvPicPr>
          <p:blipFill>
            <a:blip r:embed="rId18" cstate="print">
              <a:clrChange>
                <a:clrFrom>
                  <a:srgbClr val="FEFEFE"/>
                </a:clrFrom>
                <a:clrTo>
                  <a:srgbClr val="FEFEFE">
                    <a:alpha val="0"/>
                  </a:srgbClr>
                </a:clrTo>
              </a:clrChange>
            </a:blip>
            <a:srcRect/>
            <a:stretch>
              <a:fillRect/>
            </a:stretch>
          </p:blipFill>
          <p:spPr bwMode="auto">
            <a:xfrm>
              <a:off x="202" y="1170"/>
              <a:ext cx="660" cy="497"/>
            </a:xfrm>
            <a:prstGeom prst="rect">
              <a:avLst/>
            </a:prstGeom>
            <a:noFill/>
          </p:spPr>
        </p:pic>
        <p:pic>
          <p:nvPicPr>
            <p:cNvPr id="9248" name="Picture 32" descr="computer"/>
            <p:cNvPicPr>
              <a:picLocks noChangeAspect="1" noChangeArrowheads="1"/>
            </p:cNvPicPr>
            <p:nvPr/>
          </p:nvPicPr>
          <p:blipFill>
            <a:blip r:embed="rId19" cstate="print">
              <a:clrChange>
                <a:clrFrom>
                  <a:srgbClr val="FEFEFE"/>
                </a:clrFrom>
                <a:clrTo>
                  <a:srgbClr val="FEFEFE">
                    <a:alpha val="0"/>
                  </a:srgbClr>
                </a:clrTo>
              </a:clrChange>
            </a:blip>
            <a:srcRect/>
            <a:stretch>
              <a:fillRect/>
            </a:stretch>
          </p:blipFill>
          <p:spPr bwMode="auto">
            <a:xfrm>
              <a:off x="870" y="1061"/>
              <a:ext cx="907" cy="628"/>
            </a:xfrm>
            <a:prstGeom prst="rect">
              <a:avLst/>
            </a:prstGeom>
            <a:noFill/>
          </p:spPr>
        </p:pic>
        <p:sp>
          <p:nvSpPr>
            <p:cNvPr id="9249" name="Text Box 33"/>
            <p:cNvSpPr txBox="1">
              <a:spLocks noChangeArrowheads="1"/>
            </p:cNvSpPr>
            <p:nvPr/>
          </p:nvSpPr>
          <p:spPr bwMode="auto">
            <a:xfrm>
              <a:off x="1687" y="905"/>
              <a:ext cx="1148" cy="246"/>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600 product areas</a:t>
              </a:r>
            </a:p>
          </p:txBody>
        </p:sp>
        <p:pic>
          <p:nvPicPr>
            <p:cNvPr id="9250" name="Picture 34" descr="logo_orange"/>
            <p:cNvPicPr>
              <a:picLocks noChangeAspect="1" noChangeArrowheads="1"/>
            </p:cNvPicPr>
            <p:nvPr/>
          </p:nvPicPr>
          <p:blipFill>
            <a:blip r:embed="rId20" cstate="print"/>
            <a:srcRect/>
            <a:stretch>
              <a:fillRect/>
            </a:stretch>
          </p:blipFill>
          <p:spPr bwMode="auto">
            <a:xfrm>
              <a:off x="1167" y="2016"/>
              <a:ext cx="681" cy="288"/>
            </a:xfrm>
            <a:prstGeom prst="rect">
              <a:avLst/>
            </a:prstGeom>
            <a:noFill/>
          </p:spPr>
        </p:pic>
        <p:pic>
          <p:nvPicPr>
            <p:cNvPr id="9251" name="Picture 35" descr="tesco"/>
            <p:cNvPicPr>
              <a:picLocks noChangeAspect="1" noChangeArrowheads="1"/>
            </p:cNvPicPr>
            <p:nvPr/>
          </p:nvPicPr>
          <p:blipFill>
            <a:blip r:embed="rId21" cstate="print"/>
            <a:srcRect/>
            <a:stretch>
              <a:fillRect/>
            </a:stretch>
          </p:blipFill>
          <p:spPr bwMode="auto">
            <a:xfrm>
              <a:off x="1973" y="2062"/>
              <a:ext cx="731" cy="196"/>
            </a:xfrm>
            <a:prstGeom prst="rect">
              <a:avLst/>
            </a:prstGeom>
            <a:noFill/>
          </p:spPr>
        </p:pic>
        <p:pic>
          <p:nvPicPr>
            <p:cNvPr id="9252" name="Picture 36" descr="HSBC Logo"/>
            <p:cNvPicPr>
              <a:picLocks noChangeAspect="1" noChangeArrowheads="1"/>
            </p:cNvPicPr>
            <p:nvPr/>
          </p:nvPicPr>
          <p:blipFill>
            <a:blip r:embed="rId22" cstate="print">
              <a:clrChange>
                <a:clrFrom>
                  <a:srgbClr val="FFFFFF"/>
                </a:clrFrom>
                <a:clrTo>
                  <a:srgbClr val="FFFFFF">
                    <a:alpha val="0"/>
                  </a:srgbClr>
                </a:clrTo>
              </a:clrChange>
            </a:blip>
            <a:srcRect/>
            <a:stretch>
              <a:fillRect/>
            </a:stretch>
          </p:blipFill>
          <p:spPr bwMode="auto">
            <a:xfrm>
              <a:off x="266" y="2019"/>
              <a:ext cx="817" cy="282"/>
            </a:xfrm>
            <a:prstGeom prst="rect">
              <a:avLst/>
            </a:prstGeom>
            <a:noFill/>
          </p:spPr>
        </p:pic>
        <p:sp>
          <p:nvSpPr>
            <p:cNvPr id="9253" name="Text Box 37"/>
            <p:cNvSpPr txBox="1">
              <a:spLocks noChangeArrowheads="1"/>
            </p:cNvSpPr>
            <p:nvPr/>
          </p:nvSpPr>
          <p:spPr bwMode="auto">
            <a:xfrm>
              <a:off x="1863" y="1743"/>
              <a:ext cx="736" cy="246"/>
            </a:xfrm>
            <a:prstGeom prst="rect">
              <a:avLst/>
            </a:prstGeom>
            <a:noFill/>
            <a:ln w="9525">
              <a:noFill/>
              <a:miter lim="800000"/>
              <a:headEnd/>
              <a:tailEnd/>
            </a:ln>
            <a:effectLst/>
          </p:spPr>
          <p:txBody>
            <a:bodyPr wrap="none" anchor="ctr">
              <a:spAutoFit/>
              <a:flatTx/>
            </a:bodyPr>
            <a:lstStyle/>
            <a:p>
              <a:pPr eaLnBrk="0" hangingPunct="0">
                <a:lnSpc>
                  <a:spcPct val="140000"/>
                </a:lnSpc>
                <a:spcBef>
                  <a:spcPct val="50000"/>
                </a:spcBef>
                <a:buClr>
                  <a:srgbClr val="87929F"/>
                </a:buClr>
                <a:buSzPct val="90000"/>
                <a:buFont typeface="Symbol" pitchFamily="18" charset="2"/>
                <a:buNone/>
              </a:pPr>
              <a:r>
                <a:rPr lang="en-US" sz="1400" b="0"/>
                <a:t>4000 brands</a:t>
              </a:r>
            </a:p>
          </p:txBody>
        </p:sp>
        <p:sp>
          <p:nvSpPr>
            <p:cNvPr id="9254" name="Text Box 38"/>
            <p:cNvSpPr txBox="1">
              <a:spLocks noChangeArrowheads="1"/>
            </p:cNvSpPr>
            <p:nvPr/>
          </p:nvSpPr>
          <p:spPr bwMode="auto">
            <a:xfrm>
              <a:off x="241" y="1652"/>
              <a:ext cx="984" cy="327"/>
            </a:xfrm>
            <a:prstGeom prst="rect">
              <a:avLst/>
            </a:prstGeom>
            <a:noFill/>
            <a:ln w="9525">
              <a:noFill/>
              <a:miter lim="800000"/>
              <a:headEnd/>
              <a:tailEnd/>
            </a:ln>
            <a:effectLst/>
          </p:spPr>
          <p:txBody>
            <a:bodyPr>
              <a:spAutoFit/>
            </a:bodyPr>
            <a:lstStyle/>
            <a:p>
              <a:pPr eaLnBrk="0" hangingPunct="0">
                <a:lnSpc>
                  <a:spcPct val="140000"/>
                </a:lnSpc>
                <a:spcBef>
                  <a:spcPct val="50000"/>
                </a:spcBef>
                <a:buClr>
                  <a:srgbClr val="87929F"/>
                </a:buClr>
                <a:buSzPct val="90000"/>
                <a:buFont typeface="Symbol" pitchFamily="18" charset="2"/>
                <a:buNone/>
              </a:pPr>
              <a:r>
                <a:rPr lang="en-US" sz="2000"/>
                <a:t>Brands</a:t>
              </a:r>
            </a:p>
          </p:txBody>
        </p:sp>
      </p:grpSp>
      <p:grpSp>
        <p:nvGrpSpPr>
          <p:cNvPr id="9255" name="Group 39"/>
          <p:cNvGrpSpPr>
            <a:grpSpLocks/>
          </p:cNvGrpSpPr>
          <p:nvPr/>
        </p:nvGrpSpPr>
        <p:grpSpPr bwMode="auto">
          <a:xfrm>
            <a:off x="4621213" y="4114800"/>
            <a:ext cx="4257675" cy="2209800"/>
            <a:chOff x="2925" y="2544"/>
            <a:chExt cx="2682" cy="1654"/>
          </a:xfrm>
        </p:grpSpPr>
        <p:sp>
          <p:nvSpPr>
            <p:cNvPr id="9256" name="AutoShape 40"/>
            <p:cNvSpPr>
              <a:spLocks noChangeArrowheads="1"/>
            </p:cNvSpPr>
            <p:nvPr/>
          </p:nvSpPr>
          <p:spPr bwMode="auto">
            <a:xfrm>
              <a:off x="2925" y="2557"/>
              <a:ext cx="2676" cy="1641"/>
            </a:xfrm>
            <a:prstGeom prst="roundRect">
              <a:avLst>
                <a:gd name="adj" fmla="val 16667"/>
              </a:avLst>
            </a:prstGeom>
            <a:solidFill>
              <a:srgbClr val="FFFFFF">
                <a:alpha val="30000"/>
              </a:srgbClr>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2400" b="0"/>
            </a:p>
          </p:txBody>
        </p:sp>
        <p:sp>
          <p:nvSpPr>
            <p:cNvPr id="9257" name="Text Box 41"/>
            <p:cNvSpPr txBox="1">
              <a:spLocks noChangeArrowheads="1"/>
            </p:cNvSpPr>
            <p:nvPr/>
          </p:nvSpPr>
          <p:spPr bwMode="auto">
            <a:xfrm>
              <a:off x="3073" y="2544"/>
              <a:ext cx="2154" cy="389"/>
            </a:xfrm>
            <a:prstGeom prst="rect">
              <a:avLst/>
            </a:prstGeom>
            <a:noFill/>
            <a:ln w="9525">
              <a:noFill/>
              <a:miter lim="800000"/>
              <a:headEnd/>
              <a:tailEnd/>
            </a:ln>
            <a:effectLst/>
          </p:spPr>
          <p:txBody>
            <a:bodyPr>
              <a:spAutoFit/>
            </a:bodyPr>
            <a:lstStyle/>
            <a:p>
              <a:pPr eaLnBrk="0" hangingPunct="0">
                <a:lnSpc>
                  <a:spcPct val="140000"/>
                </a:lnSpc>
                <a:spcBef>
                  <a:spcPct val="50000"/>
                </a:spcBef>
                <a:buClr>
                  <a:srgbClr val="87929F"/>
                </a:buClr>
                <a:buSzPct val="90000"/>
                <a:buFont typeface="Symbol" pitchFamily="18" charset="2"/>
                <a:buNone/>
              </a:pPr>
              <a:r>
                <a:rPr lang="en-US" sz="2000"/>
                <a:t>Enhanced Understandings</a:t>
              </a:r>
            </a:p>
          </p:txBody>
        </p:sp>
        <p:sp>
          <p:nvSpPr>
            <p:cNvPr id="9258" name="Text Box 42"/>
            <p:cNvSpPr txBox="1">
              <a:spLocks noChangeArrowheads="1"/>
            </p:cNvSpPr>
            <p:nvPr/>
          </p:nvSpPr>
          <p:spPr bwMode="auto">
            <a:xfrm>
              <a:off x="3066" y="2881"/>
              <a:ext cx="2541" cy="1202"/>
            </a:xfrm>
            <a:prstGeom prst="rect">
              <a:avLst/>
            </a:prstGeom>
            <a:noFill/>
            <a:ln w="9525">
              <a:noFill/>
              <a:miter lim="800000"/>
              <a:headEnd/>
              <a:tailEnd/>
            </a:ln>
            <a:effectLst/>
          </p:spPr>
          <p:txBody>
            <a:bodyPr anchor="ctr">
              <a:spAutoFit/>
              <a:flatTx/>
            </a:bodyPr>
            <a:lstStyle/>
            <a:p>
              <a:pPr eaLnBrk="0" hangingPunct="0">
                <a:lnSpc>
                  <a:spcPct val="140000"/>
                </a:lnSpc>
                <a:spcBef>
                  <a:spcPct val="50000"/>
                </a:spcBef>
                <a:buClr>
                  <a:schemeClr val="tx1"/>
                </a:buClr>
                <a:buSzPct val="90000"/>
              </a:pPr>
              <a:r>
                <a:rPr lang="en-US" sz="1400" b="0">
                  <a:sym typeface="Symbol" pitchFamily="18" charset="2"/>
                </a:rPr>
                <a:t> Leisure Activities</a:t>
              </a:r>
            </a:p>
            <a:p>
              <a:pPr eaLnBrk="0" hangingPunct="0">
                <a:lnSpc>
                  <a:spcPct val="140000"/>
                </a:lnSpc>
                <a:spcBef>
                  <a:spcPct val="50000"/>
                </a:spcBef>
                <a:buClr>
                  <a:schemeClr val="tx1"/>
                </a:buClr>
                <a:buSzPct val="90000"/>
              </a:pPr>
              <a:r>
                <a:rPr lang="en-US" sz="1400" b="0">
                  <a:sym typeface="Symbol" pitchFamily="18" charset="2"/>
                </a:rPr>
                <a:t> Time Diary</a:t>
              </a:r>
              <a:endParaRPr lang="en-US" sz="1400" b="0"/>
            </a:p>
            <a:p>
              <a:pPr eaLnBrk="0" hangingPunct="0">
                <a:lnSpc>
                  <a:spcPct val="140000"/>
                </a:lnSpc>
                <a:spcBef>
                  <a:spcPct val="50000"/>
                </a:spcBef>
                <a:buClr>
                  <a:schemeClr val="tx1"/>
                </a:buClr>
                <a:buSzPct val="90000"/>
              </a:pPr>
              <a:r>
                <a:rPr lang="en-US" sz="1400" b="0"/>
                <a:t> Motivation to Purchase</a:t>
              </a:r>
            </a:p>
            <a:p>
              <a:pPr eaLnBrk="0" hangingPunct="0">
                <a:lnSpc>
                  <a:spcPct val="140000"/>
                </a:lnSpc>
                <a:spcBef>
                  <a:spcPct val="50000"/>
                </a:spcBef>
                <a:buClr>
                  <a:srgbClr val="993366"/>
                </a:buClr>
                <a:buSzPct val="90000"/>
              </a:pPr>
              <a:endParaRPr lang="en-US" sz="1400" b="0">
                <a:sym typeface="Symbol" pitchFamily="18" charset="2"/>
              </a:endParaRPr>
            </a:p>
          </p:txBody>
        </p:sp>
      </p:grpSp>
      <p:sp>
        <p:nvSpPr>
          <p:cNvPr id="9259" name="AutoShape 43"/>
          <p:cNvSpPr>
            <a:spLocks noChangeArrowheads="1"/>
          </p:cNvSpPr>
          <p:nvPr/>
        </p:nvSpPr>
        <p:spPr bwMode="auto">
          <a:xfrm>
            <a:off x="2609850" y="2878138"/>
            <a:ext cx="4032250" cy="2303462"/>
          </a:xfrm>
          <a:prstGeom prst="roundRect">
            <a:avLst>
              <a:gd name="adj" fmla="val 16667"/>
            </a:avLst>
          </a:prstGeom>
          <a:solidFill>
            <a:schemeClr val="bg1"/>
          </a:solidFill>
          <a:ln w="9525">
            <a:solidFill>
              <a:schemeClr val="tx1"/>
            </a:solidFill>
            <a:round/>
            <a:headEnd/>
            <a:tailEnd/>
          </a:ln>
          <a:effectLst/>
        </p:spPr>
        <p:txBody>
          <a:bodyPr wrap="none" anchor="ctr"/>
          <a:lstStyle/>
          <a:p>
            <a:pPr algn="ctr" eaLnBrk="0" hangingPunct="0">
              <a:lnSpc>
                <a:spcPct val="100000"/>
              </a:lnSpc>
              <a:spcBef>
                <a:spcPct val="0"/>
              </a:spcBef>
              <a:buFontTx/>
              <a:buNone/>
            </a:pPr>
            <a:endParaRPr lang="en-US" sz="2400" b="0"/>
          </a:p>
        </p:txBody>
      </p:sp>
      <p:sp>
        <p:nvSpPr>
          <p:cNvPr id="9260" name="Text Box 44"/>
          <p:cNvSpPr txBox="1">
            <a:spLocks noChangeArrowheads="1"/>
          </p:cNvSpPr>
          <p:nvPr/>
        </p:nvSpPr>
        <p:spPr bwMode="auto">
          <a:xfrm>
            <a:off x="2820988" y="3186113"/>
            <a:ext cx="3384550" cy="1555750"/>
          </a:xfrm>
          <a:prstGeom prst="rect">
            <a:avLst/>
          </a:prstGeom>
          <a:noFill/>
          <a:ln w="9525">
            <a:noFill/>
            <a:miter lim="800000"/>
            <a:headEnd/>
            <a:tailEnd/>
          </a:ln>
          <a:effectLst/>
        </p:spPr>
        <p:txBody>
          <a:bodyPr>
            <a:spAutoFit/>
          </a:bodyPr>
          <a:lstStyle/>
          <a:p>
            <a:pPr algn="ctr">
              <a:lnSpc>
                <a:spcPct val="100000"/>
              </a:lnSpc>
              <a:spcBef>
                <a:spcPct val="50000"/>
              </a:spcBef>
              <a:buFontTx/>
              <a:buNone/>
            </a:pPr>
            <a:r>
              <a:rPr lang="en-GB" sz="4800"/>
              <a:t>SINGLE SOURCE</a:t>
            </a:r>
          </a:p>
        </p:txBody>
      </p:sp>
      <p:pic>
        <p:nvPicPr>
          <p:cNvPr id="9261" name="Picture 30" descr="parc-logo"/>
          <p:cNvPicPr>
            <a:picLocks noChangeAspect="1" noChangeArrowheads="1"/>
          </p:cNvPicPr>
          <p:nvPr/>
        </p:nvPicPr>
        <p:blipFill>
          <a:blip r:embed="rId23" cstate="print">
            <a:clrChange>
              <a:clrFrom>
                <a:srgbClr val="FFFFFF"/>
              </a:clrFrom>
              <a:clrTo>
                <a:srgbClr val="FFFFFF">
                  <a:alpha val="0"/>
                </a:srgbClr>
              </a:clrTo>
            </a:clrChange>
          </a:blip>
          <a:srcRect/>
          <a:stretch>
            <a:fillRect/>
          </a:stretch>
        </p:blipFill>
        <p:spPr bwMode="auto">
          <a:xfrm>
            <a:off x="8077200" y="0"/>
            <a:ext cx="1066800" cy="611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4194"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F.Income</a:t>
            </a:r>
          </a:p>
        </p:txBody>
      </p:sp>
      <p:sp>
        <p:nvSpPr>
          <p:cNvPr id="264195" name="AutoShape 3"/>
          <p:cNvSpPr>
            <a:spLocks noChangeArrowheads="1"/>
          </p:cNvSpPr>
          <p:nvPr/>
        </p:nvSpPr>
        <p:spPr bwMode="auto">
          <a:xfrm>
            <a:off x="5486400" y="5181600"/>
            <a:ext cx="3429000" cy="762000"/>
          </a:xfrm>
          <a:prstGeom prst="wedgeEllipseCallout">
            <a:avLst>
              <a:gd name="adj1" fmla="val -36806"/>
              <a:gd name="adj2" fmla="val -66458"/>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are more than average in F.Income range between 7,000-10,000 SR</a:t>
            </a:r>
          </a:p>
        </p:txBody>
      </p:sp>
      <p:graphicFrame>
        <p:nvGraphicFramePr>
          <p:cNvPr id="264287" name="Group 95"/>
          <p:cNvGraphicFramePr>
            <a:graphicFrameLocks noGrp="1"/>
          </p:cNvGraphicFramePr>
          <p:nvPr>
            <p:ph/>
          </p:nvPr>
        </p:nvGraphicFramePr>
        <p:xfrm>
          <a:off x="381000" y="1724025"/>
          <a:ext cx="8458200" cy="3190875"/>
        </p:xfrm>
        <a:graphic>
          <a:graphicData uri="http://schemas.openxmlformats.org/drawingml/2006/table">
            <a:tbl>
              <a:tblPr/>
              <a:tblGrid>
                <a:gridCol w="2120900"/>
                <a:gridCol w="1189038"/>
                <a:gridCol w="652462"/>
                <a:gridCol w="914400"/>
                <a:gridCol w="609600"/>
                <a:gridCol w="1143000"/>
                <a:gridCol w="914400"/>
                <a:gridCol w="914400"/>
              </a:tblGrid>
              <a:tr h="654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441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1" i="0" u="none" strike="noStrike" cap="none" normalizeH="0" baseline="0" smtClean="0">
                          <a:ln>
                            <a:noFill/>
                          </a:ln>
                          <a:solidFill>
                            <a:schemeClr val="tx1"/>
                          </a:solidFill>
                          <a:effectLst/>
                          <a:latin typeface="Arial" pitchFamily="34" charset="0"/>
                          <a:cs typeface="Arial" pitchFamily="34" charset="0"/>
                        </a:rPr>
                        <a:t>up to 3,000 SR</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6%</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4</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8</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4</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7</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1" i="0" u="none" strike="noStrike" cap="none" normalizeH="0" baseline="0" smtClean="0">
                          <a:ln>
                            <a:noFill/>
                          </a:ln>
                          <a:solidFill>
                            <a:schemeClr val="tx1"/>
                          </a:solidFill>
                          <a:effectLst/>
                          <a:latin typeface="Arial" pitchFamily="34" charset="0"/>
                          <a:cs typeface="Arial" pitchFamily="34" charset="0"/>
                        </a:rPr>
                        <a:t>3,001 - 5,000 SR</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22%</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21%</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20</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23</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19</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24</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1" i="0" u="none" strike="noStrike" cap="none" normalizeH="0" baseline="0" smtClean="0">
                          <a:ln>
                            <a:noFill/>
                          </a:ln>
                          <a:solidFill>
                            <a:schemeClr val="tx1"/>
                          </a:solidFill>
                          <a:effectLst/>
                          <a:latin typeface="Arial" pitchFamily="34" charset="0"/>
                          <a:cs typeface="Arial" pitchFamily="34" charset="0"/>
                        </a:rPr>
                        <a:t>5,001 - 7,000 SR</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a:t>
                      </a:r>
                      <a:r>
                        <a:rPr kumimoji="0" lang="ar-LB" sz="1200" b="0" i="0" u="none" strike="noStrike" cap="none" normalizeH="0" baseline="0" smtClean="0">
                          <a:ln>
                            <a:noFill/>
                          </a:ln>
                          <a:solidFill>
                            <a:schemeClr val="tx1"/>
                          </a:solidFill>
                          <a:effectLst/>
                          <a:latin typeface="Arial" pitchFamily="34" charset="0"/>
                          <a:cs typeface="Arial" pitchFamily="34" charset="0"/>
                        </a:rPr>
                        <a:t>3</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23%</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20</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1</a:t>
                      </a:r>
                      <a:r>
                        <a:rPr kumimoji="0" lang="ar-LB" sz="1200" b="0" i="0" u="none" strike="noStrike" cap="none" normalizeH="0" baseline="0" smtClean="0">
                          <a:ln>
                            <a:noFill/>
                          </a:ln>
                          <a:solidFill>
                            <a:schemeClr val="tx1"/>
                          </a:solidFill>
                          <a:effectLst/>
                          <a:latin typeface="Arial" pitchFamily="34" charset="0"/>
                          <a:cs typeface="Arial" pitchFamily="34" charset="0"/>
                        </a:rPr>
                        <a:t>9</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18</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22</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24</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1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1" i="0" u="none" strike="noStrike" cap="none" normalizeH="0" baseline="0" smtClean="0">
                          <a:ln>
                            <a:noFill/>
                          </a:ln>
                          <a:solidFill>
                            <a:schemeClr val="tx1"/>
                          </a:solidFill>
                          <a:effectLst/>
                          <a:latin typeface="Arial" pitchFamily="34" charset="0"/>
                          <a:cs typeface="Arial" pitchFamily="34" charset="0"/>
                        </a:rPr>
                        <a:t>7,001 - 10,000 SR</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22%</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rgbClr val="FF0000"/>
                          </a:solidFill>
                          <a:effectLst/>
                          <a:latin typeface="Arial" pitchFamily="34" charset="0"/>
                          <a:cs typeface="Arial" pitchFamily="34" charset="0"/>
                        </a:rPr>
                        <a:t>2</a:t>
                      </a:r>
                      <a:r>
                        <a:rPr kumimoji="0" lang="ar-LB" sz="1200" b="0" i="0" u="none" strike="noStrike" cap="none" normalizeH="0" baseline="0" smtClean="0">
                          <a:ln>
                            <a:noFill/>
                          </a:ln>
                          <a:solidFill>
                            <a:srgbClr val="FF0000"/>
                          </a:solidFill>
                          <a:effectLst/>
                          <a:latin typeface="Arial" pitchFamily="34" charset="0"/>
                          <a:cs typeface="Arial" pitchFamily="34" charset="0"/>
                        </a:rPr>
                        <a:t>3</a:t>
                      </a:r>
                      <a:r>
                        <a:rPr kumimoji="0" lang="pt-BR" sz="1200" b="0" i="0" u="none" strike="noStrike" cap="none" normalizeH="0" baseline="0" smtClean="0">
                          <a:ln>
                            <a:noFill/>
                          </a:ln>
                          <a:solidFill>
                            <a:srgbClr val="FF0000"/>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23%</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21%</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28</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21</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20</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1" i="0" u="none" strike="noStrike" cap="none" normalizeH="0" baseline="0" smtClean="0">
                          <a:ln>
                            <a:noFill/>
                          </a:ln>
                          <a:solidFill>
                            <a:schemeClr val="tx1"/>
                          </a:solidFill>
                          <a:effectLst/>
                          <a:latin typeface="Arial" pitchFamily="34" charset="0"/>
                          <a:cs typeface="Arial" pitchFamily="34" charset="0"/>
                        </a:rPr>
                        <a:t>10,001 - 20,000 SR</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1</a:t>
                      </a:r>
                      <a:r>
                        <a:rPr kumimoji="0" lang="ar-LB" sz="1200" b="0" i="0" u="none" strike="noStrike" cap="none" normalizeH="0" baseline="0" smtClean="0">
                          <a:ln>
                            <a:noFill/>
                          </a:ln>
                          <a:solidFill>
                            <a:schemeClr val="tx1"/>
                          </a:solidFill>
                          <a:effectLst/>
                          <a:latin typeface="Arial" pitchFamily="34" charset="0"/>
                          <a:cs typeface="Arial" pitchFamily="34" charset="0"/>
                        </a:rPr>
                        <a:t>5</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15</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15%</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1</a:t>
                      </a:r>
                      <a:r>
                        <a:rPr kumimoji="0" lang="ar-LB" sz="1200" b="0" i="0" u="none" strike="noStrike" cap="none" normalizeH="0" baseline="0" smtClean="0">
                          <a:ln>
                            <a:noFill/>
                          </a:ln>
                          <a:solidFill>
                            <a:schemeClr val="tx1"/>
                          </a:solidFill>
                          <a:effectLst/>
                          <a:latin typeface="Arial" pitchFamily="34" charset="0"/>
                          <a:cs typeface="Arial" pitchFamily="34" charset="0"/>
                        </a:rPr>
                        <a:t>9</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76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1" i="0" u="none" strike="noStrike" cap="none" normalizeH="0" baseline="0" smtClean="0">
                          <a:ln>
                            <a:noFill/>
                          </a:ln>
                          <a:solidFill>
                            <a:schemeClr val="tx1"/>
                          </a:solidFill>
                          <a:effectLst/>
                          <a:latin typeface="Arial" pitchFamily="34" charset="0"/>
                          <a:cs typeface="Arial" pitchFamily="34" charset="0"/>
                        </a:rPr>
                        <a:t>20,001 + SR</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6%</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6</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8</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pt-BR" sz="1200" b="0" i="0" u="none" strike="noStrike" cap="none" normalizeH="0" baseline="0" smtClean="0">
                          <a:ln>
                            <a:noFill/>
                          </a:ln>
                          <a:solidFill>
                            <a:schemeClr val="tx1"/>
                          </a:solidFill>
                          <a:effectLst/>
                          <a:latin typeface="Arial" pitchFamily="34" charset="0"/>
                          <a:cs typeface="Arial" pitchFamily="34" charset="0"/>
                        </a:rPr>
                        <a:t>11%</a:t>
                      </a:r>
                      <a:endParaRPr kumimoji="0" lang="en-US" sz="1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9</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12</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7</a:t>
                      </a:r>
                      <a:r>
                        <a:rPr kumimoji="0" lang="pt-BR"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4247" name="Text Box 55"/>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26424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4194"/>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6419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642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4" grpId="0" animBg="1" autoUpdateAnimBg="0"/>
      <p:bldP spid="264195"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5218" name="TextBox 9"/>
          <p:cNvSpPr txBox="1">
            <a:spLocks noChangeArrowheads="1"/>
          </p:cNvSpPr>
          <p:nvPr/>
        </p:nvSpPr>
        <p:spPr bwMode="auto">
          <a:xfrm>
            <a:off x="3829050" y="5562600"/>
            <a:ext cx="142875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Education</a:t>
            </a:r>
          </a:p>
        </p:txBody>
      </p:sp>
      <p:sp>
        <p:nvSpPr>
          <p:cNvPr id="265219" name="AutoShape 3"/>
          <p:cNvSpPr>
            <a:spLocks noChangeArrowheads="1"/>
          </p:cNvSpPr>
          <p:nvPr/>
        </p:nvSpPr>
        <p:spPr bwMode="auto">
          <a:xfrm>
            <a:off x="5486400" y="5181600"/>
            <a:ext cx="3429000" cy="762000"/>
          </a:xfrm>
          <a:prstGeom prst="wedgeEllipseCallout">
            <a:avLst>
              <a:gd name="adj1" fmla="val -36806"/>
              <a:gd name="adj2" fmla="val -66458"/>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have more than average completed Secondary with 49%</a:t>
            </a:r>
          </a:p>
        </p:txBody>
      </p:sp>
      <p:graphicFrame>
        <p:nvGraphicFramePr>
          <p:cNvPr id="265293" name="Group 77"/>
          <p:cNvGraphicFramePr>
            <a:graphicFrameLocks noGrp="1"/>
          </p:cNvGraphicFramePr>
          <p:nvPr>
            <p:ph/>
          </p:nvPr>
        </p:nvGraphicFramePr>
        <p:xfrm>
          <a:off x="381000" y="1295400"/>
          <a:ext cx="8458200" cy="3478530"/>
        </p:xfrm>
        <a:graphic>
          <a:graphicData uri="http://schemas.openxmlformats.org/drawingml/2006/table">
            <a:tbl>
              <a:tblPr/>
              <a:tblGrid>
                <a:gridCol w="2120900"/>
                <a:gridCol w="1189038"/>
                <a:gridCol w="652462"/>
                <a:gridCol w="914400"/>
                <a:gridCol w="609600"/>
                <a:gridCol w="1143000"/>
                <a:gridCol w="914400"/>
                <a:gridCol w="914400"/>
              </a:tblGrid>
              <a:tr h="654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441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Some elementary education \ Can read and write</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Completed Elementary</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Completed Intermediate</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1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Completed Secondary</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49%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Diploma \ Some University education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76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Completed University or above</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5287" name="Text Box 71"/>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26528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521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65219"/>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65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8" grpId="0" animBg="1" autoUpdateAnimBg="0"/>
      <p:bldP spid="265219"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42" name="TextBox 9"/>
          <p:cNvSpPr txBox="1">
            <a:spLocks noChangeArrowheads="1"/>
          </p:cNvSpPr>
          <p:nvPr/>
        </p:nvSpPr>
        <p:spPr bwMode="auto">
          <a:xfrm>
            <a:off x="2057400" y="5867400"/>
            <a:ext cx="502920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Chief Wage Earner Employment</a:t>
            </a:r>
          </a:p>
        </p:txBody>
      </p:sp>
      <p:sp>
        <p:nvSpPr>
          <p:cNvPr id="266243" name="AutoShape 3"/>
          <p:cNvSpPr>
            <a:spLocks noChangeArrowheads="1"/>
          </p:cNvSpPr>
          <p:nvPr/>
        </p:nvSpPr>
        <p:spPr bwMode="auto">
          <a:xfrm>
            <a:off x="5486400" y="4572000"/>
            <a:ext cx="3429000" cy="762000"/>
          </a:xfrm>
          <a:prstGeom prst="wedgeEllipseCallout">
            <a:avLst>
              <a:gd name="adj1" fmla="val -36806"/>
              <a:gd name="adj2" fmla="val -66458"/>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have almost the same rates than average regarding CWE Employment</a:t>
            </a:r>
          </a:p>
        </p:txBody>
      </p:sp>
      <p:graphicFrame>
        <p:nvGraphicFramePr>
          <p:cNvPr id="266318" name="Group 78"/>
          <p:cNvGraphicFramePr>
            <a:graphicFrameLocks noGrp="1"/>
          </p:cNvGraphicFramePr>
          <p:nvPr>
            <p:ph/>
          </p:nvPr>
        </p:nvGraphicFramePr>
        <p:xfrm>
          <a:off x="381000" y="1295400"/>
          <a:ext cx="8458200" cy="2759075"/>
        </p:xfrm>
        <a:graphic>
          <a:graphicData uri="http://schemas.openxmlformats.org/drawingml/2006/table">
            <a:tbl>
              <a:tblPr/>
              <a:tblGrid>
                <a:gridCol w="2120900"/>
                <a:gridCol w="1189038"/>
                <a:gridCol w="652462"/>
                <a:gridCol w="914400"/>
                <a:gridCol w="609600"/>
                <a:gridCol w="1143000"/>
                <a:gridCol w="914400"/>
                <a:gridCol w="914400"/>
              </a:tblGrid>
              <a:tr h="654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441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Working in private sector</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39%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Working in government sector</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Self-employed</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1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Working in semi-private sector</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Not doing any paid job</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6311" name="Text Box 71"/>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266312"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624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66243"/>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663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2" grpId="0" animBg="1" autoUpdateAnimBg="0"/>
      <p:bldP spid="266243"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8291" name="AutoShape 3"/>
          <p:cNvSpPr>
            <a:spLocks noChangeArrowheads="1"/>
          </p:cNvSpPr>
          <p:nvPr/>
        </p:nvSpPr>
        <p:spPr bwMode="auto">
          <a:xfrm>
            <a:off x="4114800" y="4419600"/>
            <a:ext cx="4800600" cy="990600"/>
          </a:xfrm>
          <a:prstGeom prst="wedgeEllipseCallout">
            <a:avLst>
              <a:gd name="adj1" fmla="val -23875"/>
              <a:gd name="adj2" fmla="val -70032"/>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have the same rates than average regarding Marital Status Employment with 59% of them married with Children and 33% single</a:t>
            </a:r>
          </a:p>
        </p:txBody>
      </p:sp>
      <p:graphicFrame>
        <p:nvGraphicFramePr>
          <p:cNvPr id="268357" name="Group 69"/>
          <p:cNvGraphicFramePr>
            <a:graphicFrameLocks noGrp="1"/>
          </p:cNvGraphicFramePr>
          <p:nvPr>
            <p:ph/>
          </p:nvPr>
        </p:nvGraphicFramePr>
        <p:xfrm>
          <a:off x="381000" y="1295400"/>
          <a:ext cx="8458200" cy="2714625"/>
        </p:xfrm>
        <a:graphic>
          <a:graphicData uri="http://schemas.openxmlformats.org/drawingml/2006/table">
            <a:tbl>
              <a:tblPr/>
              <a:tblGrid>
                <a:gridCol w="2120900"/>
                <a:gridCol w="1189038"/>
                <a:gridCol w="652462"/>
                <a:gridCol w="914400"/>
                <a:gridCol w="609600"/>
                <a:gridCol w="1143000"/>
                <a:gridCol w="914400"/>
                <a:gridCol w="914400"/>
              </a:tblGrid>
              <a:tr h="654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441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Single</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Married with children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57%</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Married without children</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412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Divorced</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Widowed</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268351" name="Text Box 63"/>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268352"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
        <p:nvSpPr>
          <p:cNvPr id="268353" name="TextBox 9"/>
          <p:cNvSpPr txBox="1">
            <a:spLocks noChangeArrowheads="1"/>
          </p:cNvSpPr>
          <p:nvPr/>
        </p:nvSpPr>
        <p:spPr bwMode="auto">
          <a:xfrm>
            <a:off x="3581400" y="5562600"/>
            <a:ext cx="190500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Marital Status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8291"/>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268357"/>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2683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291" grpId="0" animBg="1" autoUpdateAnimBg="0"/>
      <p:bldP spid="268353"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TextBox 9"/>
          <p:cNvSpPr txBox="1">
            <a:spLocks noChangeArrowheads="1"/>
          </p:cNvSpPr>
          <p:nvPr/>
        </p:nvSpPr>
        <p:spPr bwMode="auto">
          <a:xfrm>
            <a:off x="3276600" y="5562600"/>
            <a:ext cx="2514600" cy="366713"/>
          </a:xfrm>
          <a:prstGeom prst="rect">
            <a:avLst/>
          </a:prstGeom>
          <a:solidFill>
            <a:schemeClr val="accent2">
              <a:alpha val="70000"/>
            </a:schemeClr>
          </a:solidFill>
          <a:ln w="9525">
            <a:noFill/>
            <a:miter lim="800000"/>
            <a:headEnd/>
            <a:tailEnd/>
          </a:ln>
        </p:spPr>
        <p:txBody>
          <a:bodyPr>
            <a:spAutoFit/>
          </a:bodyPr>
          <a:lstStyle/>
          <a:p>
            <a:pPr algn="ctr" eaLnBrk="0" hangingPunct="0">
              <a:lnSpc>
                <a:spcPct val="100000"/>
              </a:lnSpc>
              <a:spcBef>
                <a:spcPct val="0"/>
              </a:spcBef>
              <a:buFontTx/>
              <a:buNone/>
            </a:pPr>
            <a:r>
              <a:rPr lang="en-US" sz="1800"/>
              <a:t>Languages Known</a:t>
            </a:r>
          </a:p>
        </p:txBody>
      </p:sp>
      <p:graphicFrame>
        <p:nvGraphicFramePr>
          <p:cNvPr id="171135" name="Group 127"/>
          <p:cNvGraphicFramePr>
            <a:graphicFrameLocks noGrp="1"/>
          </p:cNvGraphicFramePr>
          <p:nvPr>
            <p:ph/>
          </p:nvPr>
        </p:nvGraphicFramePr>
        <p:xfrm>
          <a:off x="228600" y="1282700"/>
          <a:ext cx="8686800" cy="3218815"/>
        </p:xfrm>
        <a:graphic>
          <a:graphicData uri="http://schemas.openxmlformats.org/drawingml/2006/table">
            <a:tbl>
              <a:tblPr/>
              <a:tblGrid>
                <a:gridCol w="1981200"/>
                <a:gridCol w="1143000"/>
                <a:gridCol w="762000"/>
                <a:gridCol w="1066800"/>
                <a:gridCol w="762000"/>
                <a:gridCol w="1066800"/>
                <a:gridCol w="838200"/>
                <a:gridCol w="1066800"/>
              </a:tblGrid>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cap="flat">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Nokia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Samsumg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LG</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Sony Ericsson</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cap="fla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cs typeface="Arial" pitchFamily="34" charset="0"/>
                        </a:rPr>
                        <a:t>Motorola</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cap="flat">
                      <a:noFill/>
                    </a:lnT>
                    <a:lnB>
                      <a:noFill/>
                    </a:lnB>
                    <a:lnTlToBr>
                      <a:noFill/>
                    </a:lnTlToBr>
                    <a:lnBlToTr>
                      <a:noFill/>
                    </a:lnBlToTr>
                    <a:solidFill>
                      <a:schemeClr val="accent2">
                        <a:alpha val="50000"/>
                      </a:schemeClr>
                    </a:solidFill>
                  </a:tcPr>
                </a:tc>
              </a:tr>
              <a:tr h="200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Arabic</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91.0%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92.2%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93.9%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79.8%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94.6%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84.8%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84.5%</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English</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9.09%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8.52%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Urdu</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8.76%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8.93%</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8.73%</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273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Others</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1.08%</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3.70%</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Telugu/Kannada</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2.30%</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Gujarati/Marathi/Bengali</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.91%</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Malayalam</a:t>
                      </a:r>
                    </a:p>
                  </a:txBody>
                  <a:tcPr anchor="ctr" horzOverflow="overflow">
                    <a:lnL cap="flat">
                      <a:noFill/>
                    </a:lnL>
                    <a:lnR>
                      <a:noFill/>
                    </a:lnR>
                    <a:lnT>
                      <a:noFill/>
                    </a:lnT>
                    <a:lnB>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.56%</a:t>
                      </a:r>
                    </a:p>
                  </a:txBody>
                  <a:tcPr anchor="ctr" horzOverflow="overflow">
                    <a:lnL>
                      <a:noFill/>
                    </a:lnL>
                    <a:lnR>
                      <a:noFill/>
                    </a:lnR>
                    <a:lnT>
                      <a:noFill/>
                    </a:lnT>
                    <a:lnB>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cap="flat">
                      <a:noFill/>
                    </a:lnR>
                    <a:lnT>
                      <a:noFill/>
                    </a:lnT>
                    <a:lnB>
                      <a:noFill/>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French</a:t>
                      </a:r>
                    </a:p>
                  </a:txBody>
                  <a:tcPr anchor="ctr" horzOverflow="overflow">
                    <a:lnL cap="flat">
                      <a:noFill/>
                    </a:lnL>
                    <a:lnR>
                      <a:noFill/>
                    </a:lnR>
                    <a:lnT>
                      <a:noFill/>
                    </a:lnT>
                    <a:lnB cap="flat">
                      <a:noFill/>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.91%</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.49%</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a:noFill/>
                    </a:lnL>
                    <a:lnR>
                      <a:noFill/>
                    </a:lnR>
                    <a:lnT>
                      <a:noFill/>
                    </a:lnT>
                    <a:lnB cap="flat">
                      <a:noFill/>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.63%</a:t>
                      </a:r>
                    </a:p>
                  </a:txBody>
                  <a:tcPr anchor="ctr" horzOverflow="overflow">
                    <a:lnL>
                      <a:noFill/>
                    </a:lnL>
                    <a:lnR cap="flat">
                      <a:noFill/>
                    </a:lnR>
                    <a:lnT>
                      <a:noFill/>
                    </a:lnT>
                    <a:lnB cap="flat">
                      <a:noFill/>
                    </a:lnB>
                    <a:lnTlToBr>
                      <a:noFill/>
                    </a:lnTlToBr>
                    <a:lnBlToTr>
                      <a:noFill/>
                    </a:lnBlToTr>
                    <a:solidFill>
                      <a:schemeClr val="accent1">
                        <a:alpha val="50000"/>
                      </a:schemeClr>
                    </a:solidFill>
                  </a:tcPr>
                </a:tc>
              </a:tr>
            </a:tbl>
          </a:graphicData>
        </a:graphic>
      </p:graphicFrame>
      <p:sp>
        <p:nvSpPr>
          <p:cNvPr id="171062" name="AutoShape 54"/>
          <p:cNvSpPr>
            <a:spLocks noChangeArrowheads="1"/>
          </p:cNvSpPr>
          <p:nvPr/>
        </p:nvSpPr>
        <p:spPr bwMode="auto">
          <a:xfrm>
            <a:off x="6096000" y="4953000"/>
            <a:ext cx="2667000" cy="1219200"/>
          </a:xfrm>
          <a:prstGeom prst="wedgeEllipseCallout">
            <a:avLst>
              <a:gd name="adj1" fmla="val -52560"/>
              <a:gd name="adj2" fmla="val -54949"/>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Nokia consumers tend to know Arabic more than average compared to all Mobile Phone Customers</a:t>
            </a:r>
          </a:p>
        </p:txBody>
      </p:sp>
      <p:sp>
        <p:nvSpPr>
          <p:cNvPr id="171127" name="Text Box 119"/>
          <p:cNvSpPr txBox="1">
            <a:spLocks noChangeArrowheads="1"/>
          </p:cNvSpPr>
          <p:nvPr/>
        </p:nvSpPr>
        <p:spPr bwMode="auto">
          <a:xfrm>
            <a:off x="0" y="76200"/>
            <a:ext cx="73914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Demographic Profile</a:t>
            </a:r>
            <a:r>
              <a:rPr lang="en-US" sz="1800"/>
              <a:t>                                 </a:t>
            </a:r>
            <a:r>
              <a:rPr lang="en-US" sz="2000" b="0">
                <a:solidFill>
                  <a:schemeClr val="tx2"/>
                </a:solidFill>
              </a:rPr>
              <a:t>Demographic composition of Mobile Phone customers</a:t>
            </a:r>
          </a:p>
        </p:txBody>
      </p:sp>
      <p:sp>
        <p:nvSpPr>
          <p:cNvPr id="17112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7101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7113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1710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nimBg="1" autoUpdateAnimBg="0"/>
      <p:bldP spid="171062"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ext Box 2"/>
          <p:cNvSpPr txBox="1">
            <a:spLocks noChangeArrowheads="1"/>
          </p:cNvSpPr>
          <p:nvPr/>
        </p:nvSpPr>
        <p:spPr bwMode="auto">
          <a:xfrm>
            <a:off x="838200" y="2133600"/>
            <a:ext cx="74676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Media Analysis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2"/>
          <p:cNvGraphicFramePr>
            <a:graphicFrameLocks noChangeAspect="1"/>
          </p:cNvGraphicFramePr>
          <p:nvPr>
            <p:ph/>
          </p:nvPr>
        </p:nvGraphicFramePr>
        <p:xfrm>
          <a:off x="1828800" y="609600"/>
          <a:ext cx="5808663" cy="5808663"/>
        </p:xfrm>
        <a:graphic>
          <a:graphicData uri="http://schemas.openxmlformats.org/presentationml/2006/ole">
            <p:oleObj spid="_x0000_s72706" name="Chart" r:id="rId3" imgW="11791950" imgH="11791950" progId="MSGraph.Chart.8">
              <p:embed followColorScheme="full"/>
            </p:oleObj>
          </a:graphicData>
        </a:graphic>
      </p:graphicFrame>
      <p:sp>
        <p:nvSpPr>
          <p:cNvPr id="72708" name="AutoShape 4"/>
          <p:cNvSpPr>
            <a:spLocks noChangeArrowheads="1"/>
          </p:cNvSpPr>
          <p:nvPr/>
        </p:nvSpPr>
        <p:spPr bwMode="auto">
          <a:xfrm>
            <a:off x="5638800" y="1219200"/>
            <a:ext cx="3200400" cy="838200"/>
          </a:xfrm>
          <a:prstGeom prst="wedgeRoundRectCallout">
            <a:avLst>
              <a:gd name="adj1" fmla="val -54810"/>
              <a:gd name="adj2" fmla="val 68370"/>
              <a:gd name="adj3" fmla="val 16667"/>
            </a:avLst>
          </a:prstGeom>
          <a:solidFill>
            <a:schemeClr val="bg1"/>
          </a:solidFill>
          <a:ln w="9525">
            <a:solidFill>
              <a:schemeClr val="tx1"/>
            </a:solidFill>
            <a:miter lim="800000"/>
            <a:headEnd/>
            <a:tailEnd/>
          </a:ln>
          <a:effectLst/>
        </p:spPr>
        <p:txBody>
          <a:bodyPr/>
          <a:lstStyle/>
          <a:p>
            <a:pPr algn="ctr" eaLnBrk="0" hangingPunct="0">
              <a:lnSpc>
                <a:spcPct val="100000"/>
              </a:lnSpc>
              <a:spcBef>
                <a:spcPct val="0"/>
              </a:spcBef>
              <a:buFontTx/>
              <a:buNone/>
            </a:pPr>
            <a:r>
              <a:rPr lang="en-GB" sz="1200" b="0"/>
              <a:t>Index shows that Samsung have highest positive affinity towards monthly magazines &amp; negative affinity  towards TV, outdoor&amp; radio</a:t>
            </a:r>
          </a:p>
        </p:txBody>
      </p:sp>
      <p:sp>
        <p:nvSpPr>
          <p:cNvPr id="72709" name="AutoShape 5"/>
          <p:cNvSpPr>
            <a:spLocks noChangeArrowheads="1"/>
          </p:cNvSpPr>
          <p:nvPr/>
        </p:nvSpPr>
        <p:spPr bwMode="auto">
          <a:xfrm>
            <a:off x="76200" y="1219200"/>
            <a:ext cx="3581400" cy="685800"/>
          </a:xfrm>
          <a:prstGeom prst="wedgeRoundRectCallout">
            <a:avLst>
              <a:gd name="adj1" fmla="val 44505"/>
              <a:gd name="adj2" fmla="val 79630"/>
              <a:gd name="adj3" fmla="val 16667"/>
            </a:avLst>
          </a:prstGeom>
          <a:solidFill>
            <a:schemeClr val="bg1"/>
          </a:solidFill>
          <a:ln w="9525">
            <a:solidFill>
              <a:schemeClr val="tx1"/>
            </a:solidFill>
            <a:miter lim="800000"/>
            <a:headEnd/>
            <a:tailEnd/>
          </a:ln>
          <a:effectLst/>
        </p:spPr>
        <p:txBody>
          <a:bodyPr/>
          <a:lstStyle/>
          <a:p>
            <a:pPr algn="ctr" eaLnBrk="0" hangingPunct="0">
              <a:lnSpc>
                <a:spcPct val="100000"/>
              </a:lnSpc>
              <a:spcBef>
                <a:spcPct val="0"/>
              </a:spcBef>
              <a:buFontTx/>
              <a:buNone/>
            </a:pPr>
            <a:r>
              <a:rPr lang="en-GB" sz="1200" b="0"/>
              <a:t>Index shows that Nokia consumers have negative affinity towards Monthly Publications &amp; highest positive towards Radio</a:t>
            </a:r>
          </a:p>
        </p:txBody>
      </p:sp>
      <p:sp>
        <p:nvSpPr>
          <p:cNvPr id="72710" name="AutoShape 6"/>
          <p:cNvSpPr>
            <a:spLocks noChangeArrowheads="1"/>
          </p:cNvSpPr>
          <p:nvPr/>
        </p:nvSpPr>
        <p:spPr bwMode="auto">
          <a:xfrm>
            <a:off x="6019800" y="4648200"/>
            <a:ext cx="2819400" cy="914400"/>
          </a:xfrm>
          <a:prstGeom prst="wedgeRoundRectCallout">
            <a:avLst>
              <a:gd name="adj1" fmla="val -57940"/>
              <a:gd name="adj2" fmla="val -55384"/>
              <a:gd name="adj3" fmla="val 16667"/>
            </a:avLst>
          </a:prstGeom>
          <a:solidFill>
            <a:schemeClr val="bg1"/>
          </a:solidFill>
          <a:ln w="9525">
            <a:solidFill>
              <a:schemeClr val="tx1"/>
            </a:solidFill>
            <a:miter lim="800000"/>
            <a:headEnd/>
            <a:tailEnd/>
          </a:ln>
          <a:effectLst/>
        </p:spPr>
        <p:txBody>
          <a:bodyPr/>
          <a:lstStyle/>
          <a:p>
            <a:pPr algn="ctr" eaLnBrk="0" hangingPunct="0">
              <a:lnSpc>
                <a:spcPct val="100000"/>
              </a:lnSpc>
              <a:spcBef>
                <a:spcPct val="0"/>
              </a:spcBef>
              <a:buFontTx/>
              <a:buNone/>
            </a:pPr>
            <a:r>
              <a:rPr lang="en-GB" sz="1200" b="0"/>
              <a:t>Index shows that Panasonic have positive affinity towards all media except outdoor adv with highest index for Weekly Publications</a:t>
            </a:r>
          </a:p>
          <a:p>
            <a:pPr algn="ctr" eaLnBrk="0" hangingPunct="0">
              <a:lnSpc>
                <a:spcPct val="100000"/>
              </a:lnSpc>
              <a:spcBef>
                <a:spcPct val="0"/>
              </a:spcBef>
              <a:buFontTx/>
              <a:buNone/>
            </a:pPr>
            <a:endParaRPr lang="en-GB" sz="1200" b="0"/>
          </a:p>
        </p:txBody>
      </p:sp>
      <p:sp>
        <p:nvSpPr>
          <p:cNvPr id="72711" name="AutoShape 7"/>
          <p:cNvSpPr>
            <a:spLocks noChangeArrowheads="1"/>
          </p:cNvSpPr>
          <p:nvPr/>
        </p:nvSpPr>
        <p:spPr bwMode="auto">
          <a:xfrm>
            <a:off x="6553200" y="2667000"/>
            <a:ext cx="2514600" cy="914400"/>
          </a:xfrm>
          <a:prstGeom prst="wedgeRoundRectCallout">
            <a:avLst>
              <a:gd name="adj1" fmla="val -60292"/>
              <a:gd name="adj2" fmla="val 16843"/>
              <a:gd name="adj3" fmla="val 16667"/>
            </a:avLst>
          </a:prstGeom>
          <a:solidFill>
            <a:schemeClr val="bg1"/>
          </a:solidFill>
          <a:ln w="9525">
            <a:solidFill>
              <a:schemeClr val="tx1"/>
            </a:solidFill>
            <a:miter lim="800000"/>
            <a:headEnd/>
            <a:tailEnd/>
          </a:ln>
          <a:effectLst/>
        </p:spPr>
        <p:txBody>
          <a:bodyPr/>
          <a:lstStyle/>
          <a:p>
            <a:pPr algn="ctr" eaLnBrk="0" hangingPunct="0">
              <a:lnSpc>
                <a:spcPct val="100000"/>
              </a:lnSpc>
              <a:spcBef>
                <a:spcPct val="0"/>
              </a:spcBef>
              <a:buFontTx/>
              <a:buNone/>
            </a:pPr>
            <a:r>
              <a:rPr lang="en-GB" sz="1200" b="0"/>
              <a:t>Index shows that LG have positive affinity towards monthly magazines &amp; TV &amp; negative affinity towards all other media</a:t>
            </a:r>
          </a:p>
        </p:txBody>
      </p:sp>
      <p:sp>
        <p:nvSpPr>
          <p:cNvPr id="72712" name="AutoShape 8"/>
          <p:cNvSpPr>
            <a:spLocks noChangeArrowheads="1"/>
          </p:cNvSpPr>
          <p:nvPr/>
        </p:nvSpPr>
        <p:spPr bwMode="auto">
          <a:xfrm>
            <a:off x="152400" y="4648200"/>
            <a:ext cx="2362200" cy="1066800"/>
          </a:xfrm>
          <a:prstGeom prst="wedgeRoundRectCallout">
            <a:avLst>
              <a:gd name="adj1" fmla="val 65056"/>
              <a:gd name="adj2" fmla="val -51486"/>
              <a:gd name="adj3" fmla="val 16667"/>
            </a:avLst>
          </a:prstGeom>
          <a:solidFill>
            <a:schemeClr val="bg1"/>
          </a:solidFill>
          <a:ln w="9525">
            <a:solidFill>
              <a:schemeClr val="tx1"/>
            </a:solidFill>
            <a:miter lim="800000"/>
            <a:headEnd/>
            <a:tailEnd/>
          </a:ln>
          <a:effectLst/>
        </p:spPr>
        <p:txBody>
          <a:bodyPr/>
          <a:lstStyle/>
          <a:p>
            <a:pPr algn="ctr" eaLnBrk="0" hangingPunct="0">
              <a:lnSpc>
                <a:spcPct val="100000"/>
              </a:lnSpc>
              <a:spcBef>
                <a:spcPct val="0"/>
              </a:spcBef>
              <a:buFontTx/>
              <a:buNone/>
            </a:pPr>
            <a:r>
              <a:rPr lang="en-GB" sz="1200" b="0"/>
              <a:t>Index shows that Sony-Ericsson have positive affinity towards all media especially Monthly Publications &amp; Internet </a:t>
            </a:r>
          </a:p>
        </p:txBody>
      </p:sp>
      <p:sp>
        <p:nvSpPr>
          <p:cNvPr id="72715" name="AutoShape 11"/>
          <p:cNvSpPr>
            <a:spLocks noChangeArrowheads="1"/>
          </p:cNvSpPr>
          <p:nvPr/>
        </p:nvSpPr>
        <p:spPr bwMode="auto">
          <a:xfrm>
            <a:off x="152400" y="2743200"/>
            <a:ext cx="2133600" cy="1219200"/>
          </a:xfrm>
          <a:prstGeom prst="wedgeRoundRectCallout">
            <a:avLst>
              <a:gd name="adj1" fmla="val 68898"/>
              <a:gd name="adj2" fmla="val -22528"/>
              <a:gd name="adj3" fmla="val 16667"/>
            </a:avLst>
          </a:prstGeom>
          <a:solidFill>
            <a:schemeClr val="bg1"/>
          </a:solidFill>
          <a:ln w="9525">
            <a:solidFill>
              <a:schemeClr val="tx1"/>
            </a:solidFill>
            <a:miter lim="800000"/>
            <a:headEnd/>
            <a:tailEnd/>
          </a:ln>
          <a:effectLst/>
        </p:spPr>
        <p:txBody>
          <a:bodyPr/>
          <a:lstStyle/>
          <a:p>
            <a:pPr algn="ctr" eaLnBrk="0" hangingPunct="0">
              <a:lnSpc>
                <a:spcPct val="100000"/>
              </a:lnSpc>
              <a:spcBef>
                <a:spcPct val="0"/>
              </a:spcBef>
              <a:buFontTx/>
              <a:buNone/>
            </a:pPr>
            <a:r>
              <a:rPr lang="en-GB" sz="1200" b="0"/>
              <a:t>Index shows that Motorola have positive affinity towards all media especially monthly Publications &amp; Internet</a:t>
            </a:r>
          </a:p>
        </p:txBody>
      </p:sp>
      <p:sp>
        <p:nvSpPr>
          <p:cNvPr id="72717" name="Text Box 13"/>
          <p:cNvSpPr txBox="1">
            <a:spLocks noChangeArrowheads="1"/>
          </p:cNvSpPr>
          <p:nvPr/>
        </p:nvSpPr>
        <p:spPr bwMode="auto">
          <a:xfrm>
            <a:off x="0" y="76200"/>
            <a:ext cx="70104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Media Analysis</a:t>
            </a:r>
            <a:r>
              <a:rPr lang="en-US" sz="3200"/>
              <a:t>                                 </a:t>
            </a:r>
            <a:r>
              <a:rPr lang="en-US" sz="2000" b="0">
                <a:solidFill>
                  <a:schemeClr val="tx2"/>
                </a:solidFill>
              </a:rPr>
              <a:t>Latest Media Vehicle Consumption</a:t>
            </a:r>
          </a:p>
        </p:txBody>
      </p:sp>
      <p:sp>
        <p:nvSpPr>
          <p:cNvPr id="7271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800"/>
                                  </p:stCondLst>
                                  <p:childTnLst>
                                    <p:set>
                                      <p:cBhvr>
                                        <p:cTn id="6" dur="1" fill="hold">
                                          <p:stCondLst>
                                            <p:cond delay="0"/>
                                          </p:stCondLst>
                                        </p:cTn>
                                        <p:tgtEl>
                                          <p:spTgt spid="72706">
                                            <p:oleChartEl type="gridLegend"/>
                                          </p:spTgt>
                                        </p:tgtEl>
                                        <p:attrNameLst>
                                          <p:attrName>style.visibility</p:attrName>
                                        </p:attrNameLst>
                                      </p:cBhvr>
                                      <p:to>
                                        <p:strVal val="visible"/>
                                      </p:to>
                                    </p:set>
                                  </p:childTnLst>
                                </p:cTn>
                              </p:par>
                            </p:childTnLst>
                          </p:cTn>
                        </p:par>
                        <p:par>
                          <p:cTn id="7" fill="hold">
                            <p:stCondLst>
                              <p:cond delay="800"/>
                            </p:stCondLst>
                            <p:childTnLst>
                              <p:par>
                                <p:cTn id="8" presetID="1" presetClass="entr" presetSubtype="0" fill="hold" grpId="0" nodeType="afterEffect">
                                  <p:stCondLst>
                                    <p:cond delay="800"/>
                                  </p:stCondLst>
                                  <p:childTnLst>
                                    <p:set>
                                      <p:cBhvr>
                                        <p:cTn id="9" dur="1" fill="hold">
                                          <p:stCondLst>
                                            <p:cond delay="0"/>
                                          </p:stCondLst>
                                        </p:cTn>
                                        <p:tgtEl>
                                          <p:spTgt spid="72706">
                                            <p:oleChartEl type="series" lvl="1"/>
                                          </p:spTgt>
                                        </p:tgtEl>
                                        <p:attrNameLst>
                                          <p:attrName>style.visibility</p:attrName>
                                        </p:attrNameLst>
                                      </p:cBhvr>
                                      <p:to>
                                        <p:strVal val="visible"/>
                                      </p:to>
                                    </p:set>
                                  </p:childTnLst>
                                </p:cTn>
                              </p:par>
                            </p:childTnLst>
                          </p:cTn>
                        </p:par>
                        <p:par>
                          <p:cTn id="10" fill="hold">
                            <p:stCondLst>
                              <p:cond delay="1600"/>
                            </p:stCondLst>
                            <p:childTnLst>
                              <p:par>
                                <p:cTn id="11" presetID="10" presetClass="entr" presetSubtype="0" fill="hold" grpId="0" nodeType="afterEffect">
                                  <p:stCondLst>
                                    <p:cond delay="500"/>
                                  </p:stCondLst>
                                  <p:childTnLst>
                                    <p:set>
                                      <p:cBhvr>
                                        <p:cTn id="12" dur="1" fill="hold">
                                          <p:stCondLst>
                                            <p:cond delay="0"/>
                                          </p:stCondLst>
                                        </p:cTn>
                                        <p:tgtEl>
                                          <p:spTgt spid="72709"/>
                                        </p:tgtEl>
                                        <p:attrNameLst>
                                          <p:attrName>style.visibility</p:attrName>
                                        </p:attrNameLst>
                                      </p:cBhvr>
                                      <p:to>
                                        <p:strVal val="visible"/>
                                      </p:to>
                                    </p:set>
                                    <p:animEffect transition="in" filter="fade">
                                      <p:cBhvr>
                                        <p:cTn id="13" dur="2000"/>
                                        <p:tgtEl>
                                          <p:spTgt spid="72709"/>
                                        </p:tgtEl>
                                      </p:cBhvr>
                                    </p:animEffect>
                                  </p:childTnLst>
                                </p:cTn>
                              </p:par>
                            </p:childTnLst>
                          </p:cTn>
                        </p:par>
                        <p:par>
                          <p:cTn id="14" fill="hold">
                            <p:stCondLst>
                              <p:cond delay="4100"/>
                            </p:stCondLst>
                            <p:childTnLst>
                              <p:par>
                                <p:cTn id="15" presetID="1" presetClass="entr" presetSubtype="0" fill="hold" grpId="0" nodeType="afterEffect">
                                  <p:stCondLst>
                                    <p:cond delay="800"/>
                                  </p:stCondLst>
                                  <p:childTnLst>
                                    <p:set>
                                      <p:cBhvr>
                                        <p:cTn id="16" dur="1" fill="hold">
                                          <p:stCondLst>
                                            <p:cond delay="0"/>
                                          </p:stCondLst>
                                        </p:cTn>
                                        <p:tgtEl>
                                          <p:spTgt spid="72706">
                                            <p:oleChartEl type="series" lvl="2"/>
                                          </p:spTgt>
                                        </p:tgtEl>
                                        <p:attrNameLst>
                                          <p:attrName>style.visibility</p:attrName>
                                        </p:attrNameLst>
                                      </p:cBhvr>
                                      <p:to>
                                        <p:strVal val="visible"/>
                                      </p:to>
                                    </p:set>
                                  </p:childTnLst>
                                </p:cTn>
                              </p:par>
                            </p:childTnLst>
                          </p:cTn>
                        </p:par>
                        <p:par>
                          <p:cTn id="17" fill="hold">
                            <p:stCondLst>
                              <p:cond delay="4900"/>
                            </p:stCondLst>
                            <p:childTnLst>
                              <p:par>
                                <p:cTn id="18" presetID="10" presetClass="entr" presetSubtype="0" fill="hold" grpId="0" nodeType="afterEffect">
                                  <p:stCondLst>
                                    <p:cond delay="0"/>
                                  </p:stCondLst>
                                  <p:childTnLst>
                                    <p:set>
                                      <p:cBhvr>
                                        <p:cTn id="19" dur="1" fill="hold">
                                          <p:stCondLst>
                                            <p:cond delay="0"/>
                                          </p:stCondLst>
                                        </p:cTn>
                                        <p:tgtEl>
                                          <p:spTgt spid="72708"/>
                                        </p:tgtEl>
                                        <p:attrNameLst>
                                          <p:attrName>style.visibility</p:attrName>
                                        </p:attrNameLst>
                                      </p:cBhvr>
                                      <p:to>
                                        <p:strVal val="visible"/>
                                      </p:to>
                                    </p:set>
                                    <p:animEffect transition="in" filter="fade">
                                      <p:cBhvr>
                                        <p:cTn id="20" dur="2000"/>
                                        <p:tgtEl>
                                          <p:spTgt spid="72708"/>
                                        </p:tgtEl>
                                      </p:cBhvr>
                                    </p:animEffect>
                                  </p:childTnLst>
                                </p:cTn>
                              </p:par>
                            </p:childTnLst>
                          </p:cTn>
                        </p:par>
                        <p:par>
                          <p:cTn id="21" fill="hold">
                            <p:stCondLst>
                              <p:cond delay="6900"/>
                            </p:stCondLst>
                            <p:childTnLst>
                              <p:par>
                                <p:cTn id="22" presetID="1" presetClass="entr" presetSubtype="0" fill="hold" grpId="0" nodeType="afterEffect">
                                  <p:stCondLst>
                                    <p:cond delay="800"/>
                                  </p:stCondLst>
                                  <p:childTnLst>
                                    <p:set>
                                      <p:cBhvr>
                                        <p:cTn id="23" dur="1" fill="hold">
                                          <p:stCondLst>
                                            <p:cond delay="0"/>
                                          </p:stCondLst>
                                        </p:cTn>
                                        <p:tgtEl>
                                          <p:spTgt spid="72706">
                                            <p:oleChartEl type="series" lvl="3"/>
                                          </p:spTgt>
                                        </p:tgtEl>
                                        <p:attrNameLst>
                                          <p:attrName>style.visibility</p:attrName>
                                        </p:attrNameLst>
                                      </p:cBhvr>
                                      <p:to>
                                        <p:strVal val="visible"/>
                                      </p:to>
                                    </p:set>
                                  </p:childTnLst>
                                </p:cTn>
                              </p:par>
                            </p:childTnLst>
                          </p:cTn>
                        </p:par>
                        <p:par>
                          <p:cTn id="24" fill="hold">
                            <p:stCondLst>
                              <p:cond delay="7700"/>
                            </p:stCondLst>
                            <p:childTnLst>
                              <p:par>
                                <p:cTn id="25" presetID="10" presetClass="entr" presetSubtype="0" fill="hold" grpId="0" nodeType="afterEffect">
                                  <p:stCondLst>
                                    <p:cond delay="0"/>
                                  </p:stCondLst>
                                  <p:childTnLst>
                                    <p:set>
                                      <p:cBhvr>
                                        <p:cTn id="26" dur="1" fill="hold">
                                          <p:stCondLst>
                                            <p:cond delay="0"/>
                                          </p:stCondLst>
                                        </p:cTn>
                                        <p:tgtEl>
                                          <p:spTgt spid="72711"/>
                                        </p:tgtEl>
                                        <p:attrNameLst>
                                          <p:attrName>style.visibility</p:attrName>
                                        </p:attrNameLst>
                                      </p:cBhvr>
                                      <p:to>
                                        <p:strVal val="visible"/>
                                      </p:to>
                                    </p:set>
                                    <p:animEffect transition="in" filter="fade">
                                      <p:cBhvr>
                                        <p:cTn id="27" dur="2000"/>
                                        <p:tgtEl>
                                          <p:spTgt spid="72711"/>
                                        </p:tgtEl>
                                      </p:cBhvr>
                                    </p:animEffect>
                                  </p:childTnLst>
                                </p:cTn>
                              </p:par>
                            </p:childTnLst>
                          </p:cTn>
                        </p:par>
                        <p:par>
                          <p:cTn id="28" fill="hold">
                            <p:stCondLst>
                              <p:cond delay="9700"/>
                            </p:stCondLst>
                            <p:childTnLst>
                              <p:par>
                                <p:cTn id="29" presetID="1" presetClass="entr" presetSubtype="0" fill="hold" grpId="0" nodeType="afterEffect">
                                  <p:stCondLst>
                                    <p:cond delay="800"/>
                                  </p:stCondLst>
                                  <p:childTnLst>
                                    <p:set>
                                      <p:cBhvr>
                                        <p:cTn id="30" dur="1" fill="hold">
                                          <p:stCondLst>
                                            <p:cond delay="0"/>
                                          </p:stCondLst>
                                        </p:cTn>
                                        <p:tgtEl>
                                          <p:spTgt spid="72706">
                                            <p:oleChartEl type="series" lvl="4"/>
                                          </p:spTgt>
                                        </p:tgtEl>
                                        <p:attrNameLst>
                                          <p:attrName>style.visibility</p:attrName>
                                        </p:attrNameLst>
                                      </p:cBhvr>
                                      <p:to>
                                        <p:strVal val="visible"/>
                                      </p:to>
                                    </p:set>
                                  </p:childTnLst>
                                </p:cTn>
                              </p:par>
                            </p:childTnLst>
                          </p:cTn>
                        </p:par>
                        <p:par>
                          <p:cTn id="31" fill="hold">
                            <p:stCondLst>
                              <p:cond delay="10500"/>
                            </p:stCondLst>
                            <p:childTnLst>
                              <p:par>
                                <p:cTn id="32" presetID="10" presetClass="entr" presetSubtype="0" fill="hold" grpId="0" nodeType="afterEffect">
                                  <p:stCondLst>
                                    <p:cond delay="0"/>
                                  </p:stCondLst>
                                  <p:childTnLst>
                                    <p:set>
                                      <p:cBhvr>
                                        <p:cTn id="33" dur="1" fill="hold">
                                          <p:stCondLst>
                                            <p:cond delay="0"/>
                                          </p:stCondLst>
                                        </p:cTn>
                                        <p:tgtEl>
                                          <p:spTgt spid="72710"/>
                                        </p:tgtEl>
                                        <p:attrNameLst>
                                          <p:attrName>style.visibility</p:attrName>
                                        </p:attrNameLst>
                                      </p:cBhvr>
                                      <p:to>
                                        <p:strVal val="visible"/>
                                      </p:to>
                                    </p:set>
                                    <p:animEffect transition="in" filter="fade">
                                      <p:cBhvr>
                                        <p:cTn id="34" dur="2000"/>
                                        <p:tgtEl>
                                          <p:spTgt spid="72710"/>
                                        </p:tgtEl>
                                      </p:cBhvr>
                                    </p:animEffect>
                                  </p:childTnLst>
                                </p:cTn>
                              </p:par>
                            </p:childTnLst>
                          </p:cTn>
                        </p:par>
                        <p:par>
                          <p:cTn id="35" fill="hold">
                            <p:stCondLst>
                              <p:cond delay="12500"/>
                            </p:stCondLst>
                            <p:childTnLst>
                              <p:par>
                                <p:cTn id="36" presetID="1" presetClass="entr" presetSubtype="0" fill="hold" grpId="0" nodeType="afterEffect">
                                  <p:stCondLst>
                                    <p:cond delay="800"/>
                                  </p:stCondLst>
                                  <p:childTnLst>
                                    <p:set>
                                      <p:cBhvr>
                                        <p:cTn id="37" dur="1" fill="hold">
                                          <p:stCondLst>
                                            <p:cond delay="0"/>
                                          </p:stCondLst>
                                        </p:cTn>
                                        <p:tgtEl>
                                          <p:spTgt spid="72706">
                                            <p:oleChartEl type="series" lvl="5"/>
                                          </p:spTgt>
                                        </p:tgtEl>
                                        <p:attrNameLst>
                                          <p:attrName>style.visibility</p:attrName>
                                        </p:attrNameLst>
                                      </p:cBhvr>
                                      <p:to>
                                        <p:strVal val="visible"/>
                                      </p:to>
                                    </p:set>
                                  </p:childTnLst>
                                </p:cTn>
                              </p:par>
                            </p:childTnLst>
                          </p:cTn>
                        </p:par>
                        <p:par>
                          <p:cTn id="38" fill="hold">
                            <p:stCondLst>
                              <p:cond delay="13300"/>
                            </p:stCondLst>
                            <p:childTnLst>
                              <p:par>
                                <p:cTn id="39" presetID="10" presetClass="entr" presetSubtype="0" fill="hold" grpId="0" nodeType="afterEffect">
                                  <p:stCondLst>
                                    <p:cond delay="0"/>
                                  </p:stCondLst>
                                  <p:childTnLst>
                                    <p:set>
                                      <p:cBhvr>
                                        <p:cTn id="40" dur="1" fill="hold">
                                          <p:stCondLst>
                                            <p:cond delay="0"/>
                                          </p:stCondLst>
                                        </p:cTn>
                                        <p:tgtEl>
                                          <p:spTgt spid="72712"/>
                                        </p:tgtEl>
                                        <p:attrNameLst>
                                          <p:attrName>style.visibility</p:attrName>
                                        </p:attrNameLst>
                                      </p:cBhvr>
                                      <p:to>
                                        <p:strVal val="visible"/>
                                      </p:to>
                                    </p:set>
                                    <p:animEffect transition="in" filter="fade">
                                      <p:cBhvr>
                                        <p:cTn id="41" dur="2000"/>
                                        <p:tgtEl>
                                          <p:spTgt spid="72712"/>
                                        </p:tgtEl>
                                      </p:cBhvr>
                                    </p:animEffect>
                                  </p:childTnLst>
                                </p:cTn>
                              </p:par>
                            </p:childTnLst>
                          </p:cTn>
                        </p:par>
                        <p:par>
                          <p:cTn id="42" fill="hold">
                            <p:stCondLst>
                              <p:cond delay="15300"/>
                            </p:stCondLst>
                            <p:childTnLst>
                              <p:par>
                                <p:cTn id="43" presetID="1" presetClass="entr" presetSubtype="0" fill="hold" grpId="0" nodeType="afterEffect">
                                  <p:stCondLst>
                                    <p:cond delay="0"/>
                                  </p:stCondLst>
                                  <p:childTnLst>
                                    <p:set>
                                      <p:cBhvr>
                                        <p:cTn id="44" dur="1" fill="hold">
                                          <p:stCondLst>
                                            <p:cond delay="0"/>
                                          </p:stCondLst>
                                        </p:cTn>
                                        <p:tgtEl>
                                          <p:spTgt spid="72706">
                                            <p:oleChartEl type="series" lvl="6"/>
                                          </p:spTgt>
                                        </p:tgtEl>
                                        <p:attrNameLst>
                                          <p:attrName>style.visibility</p:attrName>
                                        </p:attrNameLst>
                                      </p:cBhvr>
                                      <p:to>
                                        <p:strVal val="visible"/>
                                      </p:to>
                                    </p:set>
                                  </p:childTnLst>
                                </p:cTn>
                              </p:par>
                            </p:childTnLst>
                          </p:cTn>
                        </p:par>
                        <p:par>
                          <p:cTn id="45" fill="hold">
                            <p:stCondLst>
                              <p:cond delay="15300"/>
                            </p:stCondLst>
                            <p:childTnLst>
                              <p:par>
                                <p:cTn id="46" presetID="10" presetClass="entr" presetSubtype="0" fill="hold" grpId="0" nodeType="afterEffect">
                                  <p:stCondLst>
                                    <p:cond delay="0"/>
                                  </p:stCondLst>
                                  <p:childTnLst>
                                    <p:set>
                                      <p:cBhvr>
                                        <p:cTn id="47" dur="1" fill="hold">
                                          <p:stCondLst>
                                            <p:cond delay="0"/>
                                          </p:stCondLst>
                                        </p:cTn>
                                        <p:tgtEl>
                                          <p:spTgt spid="72715"/>
                                        </p:tgtEl>
                                        <p:attrNameLst>
                                          <p:attrName>style.visibility</p:attrName>
                                        </p:attrNameLst>
                                      </p:cBhvr>
                                      <p:to>
                                        <p:strVal val="visible"/>
                                      </p:to>
                                    </p:set>
                                    <p:animEffect transition="in" filter="fade">
                                      <p:cBhvr>
                                        <p:cTn id="48" dur="2000"/>
                                        <p:tgtEl>
                                          <p:spTgt spid="7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72706" grpId="0" uiExpand="1" bld="series"/>
      <p:bldP spid="72708" grpId="0" animBg="1"/>
      <p:bldP spid="72709" grpId="0" animBg="1"/>
      <p:bldP spid="72710" grpId="0" animBg="1"/>
      <p:bldP spid="72711" grpId="0" animBg="1"/>
      <p:bldP spid="72712" grpId="0" animBg="1"/>
      <p:bldP spid="727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73731" name="Chart" r:id="rId4" imgW="9696450" imgH="5886450" progId="MSGraph.Chart.8">
              <p:embed followColorScheme="full"/>
            </p:oleObj>
          </a:graphicData>
        </a:graphic>
      </p:graphicFrame>
      <p:sp>
        <p:nvSpPr>
          <p:cNvPr id="73735"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Yesterday Daily Newspaper Readers</a:t>
            </a:r>
            <a:r>
              <a:rPr lang="en-GB" i="1"/>
              <a:t>	</a:t>
            </a:r>
            <a:r>
              <a:rPr lang="en-GB" sz="1400"/>
              <a:t>Source: TGI KSA 09</a:t>
            </a:r>
          </a:p>
        </p:txBody>
      </p:sp>
      <p:sp>
        <p:nvSpPr>
          <p:cNvPr id="73736" name="Text Box 8"/>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Daily Newspaper read yesterday by Nokia Customers</a:t>
            </a:r>
          </a:p>
        </p:txBody>
      </p:sp>
      <p:sp>
        <p:nvSpPr>
          <p:cNvPr id="73737" name="AutoShape 9"/>
          <p:cNvSpPr>
            <a:spLocks noChangeArrowheads="1"/>
          </p:cNvSpPr>
          <p:nvPr/>
        </p:nvSpPr>
        <p:spPr bwMode="auto">
          <a:xfrm>
            <a:off x="6172200" y="3429000"/>
            <a:ext cx="2286000" cy="838200"/>
          </a:xfrm>
          <a:prstGeom prst="wedgeEllipseCallout">
            <a:avLst>
              <a:gd name="adj1" fmla="val -64444"/>
              <a:gd name="adj2" fmla="val -77843"/>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Almost one third of Nokia customers read Okaz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3737"/>
                                        </p:tgtEl>
                                        <p:attrNameLst>
                                          <p:attrName>style.visibility</p:attrName>
                                        </p:attrNameLst>
                                      </p:cBhvr>
                                      <p:to>
                                        <p:strVal val="visible"/>
                                      </p:to>
                                    </p:set>
                                    <p:animEffect transition="in" filter="fade">
                                      <p:cBhvr>
                                        <p:cTn id="11" dur="2000"/>
                                        <p:tgtEl>
                                          <p:spTgt spid="737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73737"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75956" name="Group 180"/>
          <p:cNvGraphicFramePr>
            <a:graphicFrameLocks noGrp="1"/>
          </p:cNvGraphicFramePr>
          <p:nvPr>
            <p:ph idx="1"/>
          </p:nvPr>
        </p:nvGraphicFramePr>
        <p:xfrm>
          <a:off x="228600" y="1524000"/>
          <a:ext cx="8534400" cy="3962401"/>
        </p:xfrm>
        <a:graphic>
          <a:graphicData uri="http://schemas.openxmlformats.org/drawingml/2006/table">
            <a:tbl>
              <a:tblPr/>
              <a:tblGrid>
                <a:gridCol w="2667000"/>
                <a:gridCol w="1295400"/>
                <a:gridCol w="914400"/>
                <a:gridCol w="914400"/>
                <a:gridCol w="990600"/>
                <a:gridCol w="838200"/>
                <a:gridCol w="914400"/>
              </a:tblGrid>
              <a:tr h="5381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Okaz</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Shaq Al Awsat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Hayat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Riyadh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Jazeerah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Madinah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Watan -ksa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Riyadiyah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Yum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Arriyadi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5939" name="Text Box 163"/>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Daily Newspaper read yesterday by Competitors</a:t>
            </a:r>
          </a:p>
        </p:txBody>
      </p:sp>
      <p:sp>
        <p:nvSpPr>
          <p:cNvPr id="7594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Yesterday Daily Newspaper Readers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5956"/>
                                        </p:tgtEl>
                                        <p:attrNameLst>
                                          <p:attrName>style.visibility</p:attrName>
                                        </p:attrNameLst>
                                      </p:cBhvr>
                                      <p:to>
                                        <p:strVal val="visible"/>
                                      </p:to>
                                    </p:set>
                                    <p:animEffect transition="in" filter="fade">
                                      <p:cBhvr>
                                        <p:cTn id="7" dur="2000"/>
                                        <p:tgtEl>
                                          <p:spTgt spid="759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173058" name="Chart" r:id="rId4" imgW="9696450" imgH="5886450" progId="MSGraph.Chart.8">
              <p:embed followColorScheme="full"/>
            </p:oleObj>
          </a:graphicData>
        </a:graphic>
      </p:graphicFrame>
      <p:sp>
        <p:nvSpPr>
          <p:cNvPr id="173059"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Latest Weekly Magazine Readers</a:t>
            </a:r>
            <a:r>
              <a:rPr lang="en-GB" i="1"/>
              <a:t>	</a:t>
            </a:r>
            <a:r>
              <a:rPr lang="en-GB" sz="1400"/>
              <a:t>Source: TGI KSA 09</a:t>
            </a:r>
          </a:p>
        </p:txBody>
      </p:sp>
      <p:sp>
        <p:nvSpPr>
          <p:cNvPr id="173060" name="Text Box 4"/>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Weekly Magazines read Last Week by Nokia Customers</a:t>
            </a:r>
          </a:p>
        </p:txBody>
      </p:sp>
      <p:sp>
        <p:nvSpPr>
          <p:cNvPr id="173061" name="AutoShape 5"/>
          <p:cNvSpPr>
            <a:spLocks noChangeArrowheads="1"/>
          </p:cNvSpPr>
          <p:nvPr/>
        </p:nvSpPr>
        <p:spPr bwMode="auto">
          <a:xfrm>
            <a:off x="5867400" y="3429000"/>
            <a:ext cx="2590800" cy="1143000"/>
          </a:xfrm>
          <a:prstGeom prst="wedgeEllipseCallout">
            <a:avLst>
              <a:gd name="adj1" fmla="val -50981"/>
              <a:gd name="adj2" fmla="val -70417"/>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More than one third (34%) of Nokia consumers Read Sayidaty  Weekly Magazine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73061"/>
                                        </p:tgtEl>
                                        <p:attrNameLst>
                                          <p:attrName>style.visibility</p:attrName>
                                        </p:attrNameLst>
                                      </p:cBhvr>
                                      <p:to>
                                        <p:strVal val="visible"/>
                                      </p:to>
                                    </p:set>
                                    <p:animEffect transition="in" filter="fade">
                                      <p:cBhvr>
                                        <p:cTn id="11" dur="2000"/>
                                        <p:tgtEl>
                                          <p:spTgt spid="173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7306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76200"/>
            <a:ext cx="8229600" cy="1371600"/>
          </a:xfrm>
        </p:spPr>
        <p:txBody>
          <a:bodyPr/>
          <a:lstStyle/>
          <a:p>
            <a:r>
              <a:rPr lang="en-US" sz="3600"/>
              <a:t>Scope of Product Coverage</a:t>
            </a:r>
          </a:p>
        </p:txBody>
      </p:sp>
      <p:sp>
        <p:nvSpPr>
          <p:cNvPr id="10243" name="AutoShape 3"/>
          <p:cNvSpPr>
            <a:spLocks noChangeArrowheads="1"/>
          </p:cNvSpPr>
          <p:nvPr/>
        </p:nvSpPr>
        <p:spPr bwMode="auto">
          <a:xfrm>
            <a:off x="4713288" y="1425575"/>
            <a:ext cx="4267200" cy="4746625"/>
          </a:xfrm>
          <a:prstGeom prst="roundRect">
            <a:avLst>
              <a:gd name="adj" fmla="val 16667"/>
            </a:avLst>
          </a:prstGeom>
          <a:solidFill>
            <a:srgbClr val="C0C0C0">
              <a:alpha val="30000"/>
            </a:srgbClr>
          </a:solidFill>
          <a:ln w="19050">
            <a:solidFill>
              <a:schemeClr val="tx1"/>
            </a:solidFill>
            <a:round/>
            <a:headEnd/>
            <a:tailEnd/>
          </a:ln>
          <a:effectLst/>
        </p:spPr>
        <p:txBody>
          <a:bodyPr wrap="none" anchor="ctr"/>
          <a:lstStyle/>
          <a:p>
            <a:endParaRPr lang="en-US"/>
          </a:p>
        </p:txBody>
      </p:sp>
      <p:sp>
        <p:nvSpPr>
          <p:cNvPr id="10244" name="AutoShape 4"/>
          <p:cNvSpPr>
            <a:spLocks noChangeArrowheads="1"/>
          </p:cNvSpPr>
          <p:nvPr/>
        </p:nvSpPr>
        <p:spPr bwMode="auto">
          <a:xfrm>
            <a:off x="228600" y="1454150"/>
            <a:ext cx="4252913" cy="4703763"/>
          </a:xfrm>
          <a:prstGeom prst="roundRect">
            <a:avLst>
              <a:gd name="adj" fmla="val 16667"/>
            </a:avLst>
          </a:prstGeom>
          <a:solidFill>
            <a:srgbClr val="C0C0C0">
              <a:alpha val="30000"/>
            </a:srgbClr>
          </a:solidFill>
          <a:ln w="19050">
            <a:solidFill>
              <a:schemeClr val="tx1"/>
            </a:solidFill>
            <a:round/>
            <a:headEnd/>
            <a:tailEnd/>
          </a:ln>
          <a:effectLst/>
        </p:spPr>
        <p:txBody>
          <a:bodyPr wrap="none" anchor="ctr"/>
          <a:lstStyle/>
          <a:p>
            <a:endParaRPr lang="en-US"/>
          </a:p>
        </p:txBody>
      </p:sp>
      <p:sp>
        <p:nvSpPr>
          <p:cNvPr id="10245" name="Rectangle 5"/>
          <p:cNvSpPr>
            <a:spLocks noChangeArrowheads="1"/>
          </p:cNvSpPr>
          <p:nvPr/>
        </p:nvSpPr>
        <p:spPr bwMode="auto">
          <a:xfrm>
            <a:off x="4948238" y="1622425"/>
            <a:ext cx="4010025" cy="3951288"/>
          </a:xfrm>
          <a:prstGeom prst="rect">
            <a:avLst/>
          </a:prstGeom>
          <a:noFill/>
          <a:ln w="9525">
            <a:noFill/>
            <a:miter lim="800000"/>
            <a:headEnd/>
            <a:tailEnd/>
          </a:ln>
          <a:effectLst/>
        </p:spPr>
        <p:txBody>
          <a:bodyPr/>
          <a:lstStyle/>
          <a:p>
            <a:pPr marL="174625" indent="-174625">
              <a:lnSpc>
                <a:spcPct val="100000"/>
              </a:lnSpc>
              <a:spcBef>
                <a:spcPct val="10000"/>
              </a:spcBef>
            </a:pPr>
            <a:r>
              <a:rPr lang="en-GB" sz="2400"/>
              <a:t>Financial Services</a:t>
            </a:r>
          </a:p>
          <a:p>
            <a:pPr marL="174625" indent="-174625">
              <a:lnSpc>
                <a:spcPct val="100000"/>
              </a:lnSpc>
              <a:spcBef>
                <a:spcPct val="10000"/>
              </a:spcBef>
            </a:pPr>
            <a:r>
              <a:rPr lang="en-GB" sz="2400"/>
              <a:t>Holidays &amp; Travel</a:t>
            </a:r>
          </a:p>
          <a:p>
            <a:pPr marL="174625" indent="-174625">
              <a:lnSpc>
                <a:spcPct val="100000"/>
              </a:lnSpc>
              <a:spcBef>
                <a:spcPct val="10000"/>
              </a:spcBef>
            </a:pPr>
            <a:r>
              <a:rPr lang="en-GB" sz="2400"/>
              <a:t>Motoring</a:t>
            </a:r>
          </a:p>
          <a:p>
            <a:pPr marL="174625" indent="-174625">
              <a:lnSpc>
                <a:spcPct val="100000"/>
              </a:lnSpc>
              <a:spcBef>
                <a:spcPct val="10000"/>
              </a:spcBef>
            </a:pPr>
            <a:r>
              <a:rPr lang="en-GB" sz="2400">
                <a:solidFill>
                  <a:srgbClr val="FF0000"/>
                </a:solidFill>
              </a:rPr>
              <a:t>Communication &amp; Internet</a:t>
            </a:r>
          </a:p>
          <a:p>
            <a:pPr marL="174625" indent="-174625">
              <a:lnSpc>
                <a:spcPct val="100000"/>
              </a:lnSpc>
              <a:spcBef>
                <a:spcPct val="10000"/>
              </a:spcBef>
            </a:pPr>
            <a:r>
              <a:rPr lang="en-GB" sz="2400"/>
              <a:t>Household Products</a:t>
            </a:r>
          </a:p>
          <a:p>
            <a:pPr marL="174625" indent="-174625">
              <a:lnSpc>
                <a:spcPct val="100000"/>
              </a:lnSpc>
              <a:spcBef>
                <a:spcPct val="10000"/>
              </a:spcBef>
            </a:pPr>
            <a:r>
              <a:rPr lang="en-GB" sz="2400"/>
              <a:t>Pet &amp; Pet Foods</a:t>
            </a:r>
          </a:p>
          <a:p>
            <a:pPr marL="174625" indent="-174625">
              <a:lnSpc>
                <a:spcPct val="100000"/>
              </a:lnSpc>
              <a:spcBef>
                <a:spcPct val="10000"/>
              </a:spcBef>
            </a:pPr>
            <a:r>
              <a:rPr lang="en-GB" sz="2400"/>
              <a:t>Toiletries &amp; Cosmetics</a:t>
            </a:r>
          </a:p>
          <a:p>
            <a:pPr marL="174625" indent="-174625">
              <a:lnSpc>
                <a:spcPct val="100000"/>
              </a:lnSpc>
              <a:spcBef>
                <a:spcPct val="10000"/>
              </a:spcBef>
            </a:pPr>
            <a:r>
              <a:rPr lang="en-GB" sz="2400"/>
              <a:t>Shopping, Retail and Clothing</a:t>
            </a:r>
          </a:p>
        </p:txBody>
      </p:sp>
      <p:sp>
        <p:nvSpPr>
          <p:cNvPr id="10246" name="Rectangle 6"/>
          <p:cNvSpPr>
            <a:spLocks noChangeArrowheads="1"/>
          </p:cNvSpPr>
          <p:nvPr/>
        </p:nvSpPr>
        <p:spPr bwMode="auto">
          <a:xfrm>
            <a:off x="417513" y="1658938"/>
            <a:ext cx="4010025" cy="3951287"/>
          </a:xfrm>
          <a:prstGeom prst="rect">
            <a:avLst/>
          </a:prstGeom>
          <a:noFill/>
          <a:ln w="9525">
            <a:noFill/>
            <a:miter lim="800000"/>
            <a:headEnd/>
            <a:tailEnd/>
          </a:ln>
          <a:effectLst/>
        </p:spPr>
        <p:txBody>
          <a:bodyPr/>
          <a:lstStyle/>
          <a:p>
            <a:pPr marL="174625" indent="-174625">
              <a:lnSpc>
                <a:spcPct val="100000"/>
              </a:lnSpc>
              <a:spcBef>
                <a:spcPct val="10000"/>
              </a:spcBef>
            </a:pPr>
            <a:r>
              <a:rPr lang="en-GB" sz="2400"/>
              <a:t>Sports &amp; Leisure</a:t>
            </a:r>
          </a:p>
          <a:p>
            <a:pPr marL="174625" indent="-174625">
              <a:lnSpc>
                <a:spcPct val="100000"/>
              </a:lnSpc>
              <a:spcBef>
                <a:spcPct val="10000"/>
              </a:spcBef>
            </a:pPr>
            <a:r>
              <a:rPr lang="en-GB" sz="2400"/>
              <a:t>Appliances &amp; Durables</a:t>
            </a:r>
          </a:p>
          <a:p>
            <a:pPr marL="174625" indent="-174625">
              <a:lnSpc>
                <a:spcPct val="100000"/>
              </a:lnSpc>
              <a:spcBef>
                <a:spcPct val="10000"/>
              </a:spcBef>
            </a:pPr>
            <a:r>
              <a:rPr lang="en-GB" sz="2400"/>
              <a:t>Non Alcoholic Drinks</a:t>
            </a:r>
          </a:p>
          <a:p>
            <a:pPr marL="174625" indent="-174625">
              <a:lnSpc>
                <a:spcPct val="100000"/>
              </a:lnSpc>
              <a:spcBef>
                <a:spcPct val="10000"/>
              </a:spcBef>
            </a:pPr>
            <a:r>
              <a:rPr lang="en-GB" sz="2400"/>
              <a:t>Food</a:t>
            </a:r>
          </a:p>
          <a:p>
            <a:pPr marL="174625" indent="-174625">
              <a:lnSpc>
                <a:spcPct val="100000"/>
              </a:lnSpc>
              <a:spcBef>
                <a:spcPct val="10000"/>
              </a:spcBef>
            </a:pPr>
            <a:r>
              <a:rPr lang="en-GB" sz="2400"/>
              <a:t>Electronics &amp; Personal Items </a:t>
            </a:r>
          </a:p>
          <a:p>
            <a:pPr marL="174625" indent="-174625">
              <a:lnSpc>
                <a:spcPct val="100000"/>
              </a:lnSpc>
              <a:spcBef>
                <a:spcPct val="10000"/>
              </a:spcBef>
            </a:pPr>
            <a:r>
              <a:rPr lang="en-GB" sz="2400"/>
              <a:t>Tobacco Products</a:t>
            </a:r>
          </a:p>
          <a:p>
            <a:pPr marL="174625" indent="-174625">
              <a:lnSpc>
                <a:spcPct val="100000"/>
              </a:lnSpc>
              <a:spcBef>
                <a:spcPct val="10000"/>
              </a:spcBef>
            </a:pPr>
            <a:r>
              <a:rPr lang="en-GB" sz="2400"/>
              <a:t>Confectionery</a:t>
            </a:r>
          </a:p>
          <a:p>
            <a:pPr marL="174625" indent="-174625">
              <a:lnSpc>
                <a:spcPct val="100000"/>
              </a:lnSpc>
              <a:spcBef>
                <a:spcPct val="10000"/>
              </a:spcBef>
            </a:pPr>
            <a:r>
              <a:rPr lang="en-GB" sz="2400"/>
              <a:t>Pharmaceutical &amp; Chemist Products</a:t>
            </a:r>
          </a:p>
        </p:txBody>
      </p:sp>
      <p:pic>
        <p:nvPicPr>
          <p:cNvPr id="10247" name="Picture 30" descr="parc-logo"/>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077200" y="0"/>
            <a:ext cx="1066800" cy="611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6360" name="Group 232"/>
          <p:cNvGraphicFramePr>
            <a:graphicFrameLocks noGrp="1"/>
          </p:cNvGraphicFramePr>
          <p:nvPr>
            <p:ph idx="1"/>
          </p:nvPr>
        </p:nvGraphicFramePr>
        <p:xfrm>
          <a:off x="304800" y="1587500"/>
          <a:ext cx="8458200" cy="3675761"/>
        </p:xfrm>
        <a:graphic>
          <a:graphicData uri="http://schemas.openxmlformats.org/drawingml/2006/table">
            <a:tbl>
              <a:tblPr/>
              <a:tblGrid>
                <a:gridCol w="2667000"/>
                <a:gridCol w="1219200"/>
                <a:gridCol w="990600"/>
                <a:gridCol w="762000"/>
                <a:gridCol w="990600"/>
                <a:gridCol w="838200"/>
                <a:gridCol w="990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46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Sayidaty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Wasilla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Zahrat Al khaleej</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Laha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Mubawabah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Rotana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6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Koul Al Nas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Eve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Kalam AL Nas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Koul AL Ousra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6228" name="Text Box 100"/>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Weekly Magazines read Last Week by Competitors</a:t>
            </a:r>
          </a:p>
        </p:txBody>
      </p:sp>
      <p:sp>
        <p:nvSpPr>
          <p:cNvPr id="17632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Latest Weekly Magazine Readers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6360"/>
                                        </p:tgtEl>
                                        <p:attrNameLst>
                                          <p:attrName>style.visibility</p:attrName>
                                        </p:attrNameLst>
                                      </p:cBhvr>
                                      <p:to>
                                        <p:strVal val="visible"/>
                                      </p:to>
                                    </p:set>
                                    <p:animEffect transition="in" filter="fade">
                                      <p:cBhvr>
                                        <p:cTn id="7" dur="2000"/>
                                        <p:tgtEl>
                                          <p:spTgt spid="176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177154" name="Chart" r:id="rId4" imgW="9696450" imgH="5886450" progId="MSGraph.Chart.8">
              <p:embed followColorScheme="full"/>
            </p:oleObj>
          </a:graphicData>
        </a:graphic>
      </p:graphicFrame>
      <p:sp>
        <p:nvSpPr>
          <p:cNvPr id="177156" name="Text Box 4"/>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Monthly Magazines read Last month by Nokia customers</a:t>
            </a:r>
          </a:p>
        </p:txBody>
      </p:sp>
      <p:sp>
        <p:nvSpPr>
          <p:cNvPr id="177157" name="AutoShape 5"/>
          <p:cNvSpPr>
            <a:spLocks noChangeArrowheads="1"/>
          </p:cNvSpPr>
          <p:nvPr/>
        </p:nvSpPr>
        <p:spPr bwMode="auto">
          <a:xfrm>
            <a:off x="5791200" y="4419600"/>
            <a:ext cx="2667000" cy="838200"/>
          </a:xfrm>
          <a:prstGeom prst="wedgeEllipseCallout">
            <a:avLst>
              <a:gd name="adj1" fmla="val -48097"/>
              <a:gd name="adj2" fmla="val -77843"/>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10% of Nokia consumers Read Hiya Monthly Magazine </a:t>
            </a:r>
          </a:p>
        </p:txBody>
      </p:sp>
      <p:sp>
        <p:nvSpPr>
          <p:cNvPr id="17715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Latest Monthly Magazine Readers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77157"/>
                                        </p:tgtEl>
                                        <p:attrNameLst>
                                          <p:attrName>style.visibility</p:attrName>
                                        </p:attrNameLst>
                                      </p:cBhvr>
                                      <p:to>
                                        <p:strVal val="visible"/>
                                      </p:to>
                                    </p:set>
                                    <p:animEffect transition="in" filter="fade">
                                      <p:cBhvr>
                                        <p:cTn id="11" dur="2000"/>
                                        <p:tgtEl>
                                          <p:spTgt spid="177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7715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60" name="Text Box 60"/>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Monthly Magazines read Last month by Competitors</a:t>
            </a:r>
          </a:p>
        </p:txBody>
      </p:sp>
      <p:sp>
        <p:nvSpPr>
          <p:cNvPr id="179363"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Latest Monthly Magazine Readers</a:t>
            </a:r>
            <a:r>
              <a:rPr lang="en-GB" i="1"/>
              <a:t>	</a:t>
            </a:r>
            <a:r>
              <a:rPr lang="en-GB" sz="1400"/>
              <a:t>Source: TGI KSA 09</a:t>
            </a:r>
          </a:p>
        </p:txBody>
      </p:sp>
      <p:graphicFrame>
        <p:nvGraphicFramePr>
          <p:cNvPr id="179527" name="Group 327"/>
          <p:cNvGraphicFramePr>
            <a:graphicFrameLocks noGrp="1"/>
          </p:cNvGraphicFramePr>
          <p:nvPr>
            <p:ph/>
          </p:nvPr>
        </p:nvGraphicFramePr>
        <p:xfrm>
          <a:off x="609600" y="1447800"/>
          <a:ext cx="7924800" cy="4097659"/>
        </p:xfrm>
        <a:graphic>
          <a:graphicData uri="http://schemas.openxmlformats.org/drawingml/2006/table">
            <a:tbl>
              <a:tblPr/>
              <a:tblGrid>
                <a:gridCol w="2259013"/>
                <a:gridCol w="1031875"/>
                <a:gridCol w="900112"/>
                <a:gridCol w="762000"/>
                <a:gridCol w="990600"/>
                <a:gridCol w="914400"/>
                <a:gridCol w="1066800"/>
              </a:tblGrid>
              <a:tr h="534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Hiya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Osrati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Khaleejiyah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Fawasel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Internet Horizons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Laylat Khamis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Watan Al Riyadhi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Osrah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Taht Aleshreen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Jamalouki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9527"/>
                                        </p:tgtEl>
                                        <p:attrNameLst>
                                          <p:attrName>style.visibility</p:attrName>
                                        </p:attrNameLst>
                                      </p:cBhvr>
                                      <p:to>
                                        <p:strVal val="visible"/>
                                      </p:to>
                                    </p:set>
                                    <p:animEffect transition="in" filter="fade">
                                      <p:cBhvr>
                                        <p:cTn id="7" dur="2000"/>
                                        <p:tgtEl>
                                          <p:spTgt spid="179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181250" name="Chart" r:id="rId4" imgW="9696450" imgH="5886450" progId="MSGraph.Chart.8">
              <p:embed followColorScheme="full"/>
            </p:oleObj>
          </a:graphicData>
        </a:graphic>
      </p:graphicFrame>
      <p:sp>
        <p:nvSpPr>
          <p:cNvPr id="181251" name="Text Box 3"/>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Radio Stations listened yesterday by Nokia customers</a:t>
            </a:r>
          </a:p>
        </p:txBody>
      </p:sp>
      <p:sp>
        <p:nvSpPr>
          <p:cNvPr id="181252" name="AutoShape 4"/>
          <p:cNvSpPr>
            <a:spLocks noChangeArrowheads="1"/>
          </p:cNvSpPr>
          <p:nvPr/>
        </p:nvSpPr>
        <p:spPr bwMode="auto">
          <a:xfrm>
            <a:off x="5791200" y="3429000"/>
            <a:ext cx="2667000" cy="1066800"/>
          </a:xfrm>
          <a:prstGeom prst="wedgeEllipseCallout">
            <a:avLst>
              <a:gd name="adj1" fmla="val -48097"/>
              <a:gd name="adj2" fmla="val -71875"/>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A majority of  Nokia consumers (70%) listened to Al Quran Al Karim Radio station </a:t>
            </a:r>
          </a:p>
        </p:txBody>
      </p:sp>
      <p:sp>
        <p:nvSpPr>
          <p:cNvPr id="18125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Yesterday Radio Listeners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81252"/>
                                        </p:tgtEl>
                                        <p:attrNameLst>
                                          <p:attrName>style.visibility</p:attrName>
                                        </p:attrNameLst>
                                      </p:cBhvr>
                                      <p:to>
                                        <p:strVal val="visible"/>
                                      </p:to>
                                    </p:set>
                                    <p:animEffect transition="in" filter="fade">
                                      <p:cBhvr>
                                        <p:cTn id="11" dur="2000"/>
                                        <p:tgtEl>
                                          <p:spTgt spid="181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8125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ext Box 2"/>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Radio Stations listened yesterday by Competitors</a:t>
            </a:r>
          </a:p>
        </p:txBody>
      </p:sp>
      <p:sp>
        <p:nvSpPr>
          <p:cNvPr id="183403"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Yesterday Radio Listeners</a:t>
            </a:r>
            <a:r>
              <a:rPr lang="en-GB" i="1"/>
              <a:t>	</a:t>
            </a:r>
            <a:r>
              <a:rPr lang="en-GB" sz="1400"/>
              <a:t>Source: TGI KSA 09</a:t>
            </a:r>
          </a:p>
        </p:txBody>
      </p:sp>
      <p:graphicFrame>
        <p:nvGraphicFramePr>
          <p:cNvPr id="183510" name="Group 214"/>
          <p:cNvGraphicFramePr>
            <a:graphicFrameLocks noGrp="1"/>
          </p:cNvGraphicFramePr>
          <p:nvPr>
            <p:ph/>
          </p:nvPr>
        </p:nvGraphicFramePr>
        <p:xfrm>
          <a:off x="609600" y="1447800"/>
          <a:ext cx="7924800" cy="4097659"/>
        </p:xfrm>
        <a:graphic>
          <a:graphicData uri="http://schemas.openxmlformats.org/drawingml/2006/table">
            <a:tbl>
              <a:tblPr/>
              <a:tblGrid>
                <a:gridCol w="2259013"/>
                <a:gridCol w="1031875"/>
                <a:gridCol w="900112"/>
                <a:gridCol w="762000"/>
                <a:gridCol w="990600"/>
                <a:gridCol w="914400"/>
                <a:gridCol w="1066800"/>
              </a:tblGrid>
              <a:tr h="534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Quran Al Karim Radio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MBC FM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MBC Panorama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Saudi Arabia AM (Arabic)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Bahrain FM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Radio Monte Carlo  FM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Emirate FM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BBC (Arabic) FM 88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France Radio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Radio Sawa FM 90.5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510"/>
                                        </p:tgtEl>
                                        <p:attrNameLst>
                                          <p:attrName>style.visibility</p:attrName>
                                        </p:attrNameLst>
                                      </p:cBhvr>
                                      <p:to>
                                        <p:strVal val="visible"/>
                                      </p:to>
                                    </p:set>
                                    <p:animEffect transition="in" filter="fade">
                                      <p:cBhvr>
                                        <p:cTn id="7" dur="2000"/>
                                        <p:tgtEl>
                                          <p:spTgt spid="183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184322" name="Chart" r:id="rId4" imgW="9696450" imgH="5886450" progId="MSGraph.Chart.8">
              <p:embed followColorScheme="full"/>
            </p:oleObj>
          </a:graphicData>
        </a:graphic>
      </p:graphicFrame>
      <p:sp>
        <p:nvSpPr>
          <p:cNvPr id="184323" name="Text Box 3"/>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Internet Websites visited most often by Nokia customers</a:t>
            </a:r>
          </a:p>
        </p:txBody>
      </p:sp>
      <p:sp>
        <p:nvSpPr>
          <p:cNvPr id="184324" name="AutoShape 4"/>
          <p:cNvSpPr>
            <a:spLocks noChangeArrowheads="1"/>
          </p:cNvSpPr>
          <p:nvPr/>
        </p:nvSpPr>
        <p:spPr bwMode="auto">
          <a:xfrm>
            <a:off x="6096000" y="3429000"/>
            <a:ext cx="2362200" cy="914400"/>
          </a:xfrm>
          <a:prstGeom prst="wedgeEllipseCallout">
            <a:avLst>
              <a:gd name="adj1" fmla="val -60755"/>
              <a:gd name="adj2" fmla="val -75523"/>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More than two fifths of Nokia customers use Google.com </a:t>
            </a:r>
          </a:p>
        </p:txBody>
      </p:sp>
      <p:sp>
        <p:nvSpPr>
          <p:cNvPr id="184325"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Most often visitors of Internet</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84324"/>
                                        </p:tgtEl>
                                        <p:attrNameLst>
                                          <p:attrName>style.visibility</p:attrName>
                                        </p:attrNameLst>
                                      </p:cBhvr>
                                      <p:to>
                                        <p:strVal val="visible"/>
                                      </p:to>
                                    </p:set>
                                    <p:animEffect transition="in" filter="fade">
                                      <p:cBhvr>
                                        <p:cTn id="11" dur="2000"/>
                                        <p:tgtEl>
                                          <p:spTgt spid="184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8432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Internet Websites visited most often by Competitors</a:t>
            </a:r>
          </a:p>
        </p:txBody>
      </p:sp>
      <p:sp>
        <p:nvSpPr>
          <p:cNvPr id="18647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Most often visitors of Internet</a:t>
            </a:r>
            <a:r>
              <a:rPr lang="en-GB" i="1"/>
              <a:t>	</a:t>
            </a:r>
            <a:r>
              <a:rPr lang="en-GB" sz="1400"/>
              <a:t>Source: TGI KSA 09</a:t>
            </a:r>
          </a:p>
        </p:txBody>
      </p:sp>
      <p:graphicFrame>
        <p:nvGraphicFramePr>
          <p:cNvPr id="186580" name="Group 212"/>
          <p:cNvGraphicFramePr>
            <a:graphicFrameLocks noGrp="1"/>
          </p:cNvGraphicFramePr>
          <p:nvPr>
            <p:ph/>
          </p:nvPr>
        </p:nvGraphicFramePr>
        <p:xfrm>
          <a:off x="609600" y="1447800"/>
          <a:ext cx="7924800" cy="4097659"/>
        </p:xfrm>
        <a:graphic>
          <a:graphicData uri="http://schemas.openxmlformats.org/drawingml/2006/table">
            <a:tbl>
              <a:tblPr/>
              <a:tblGrid>
                <a:gridCol w="2259013"/>
                <a:gridCol w="1031875"/>
                <a:gridCol w="900112"/>
                <a:gridCol w="762000"/>
                <a:gridCol w="990600"/>
                <a:gridCol w="914400"/>
                <a:gridCol w="1066800"/>
              </a:tblGrid>
              <a:tr h="534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Google.com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Hotmail.com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Yahoo.com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6arab.com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Arabia.net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Facebook.com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Youtube.com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Jazeera.net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LB" sz="1200" b="0" i="0" u="none" strike="noStrike" cap="none" normalizeH="0" baseline="0" smtClean="0">
                          <a:ln>
                            <a:noFill/>
                          </a:ln>
                          <a:solidFill>
                            <a:schemeClr val="tx1"/>
                          </a:solidFill>
                          <a:effectLst/>
                          <a:latin typeface="Arial" pitchFamily="34" charset="0"/>
                          <a:cs typeface="Arial" pitchFamily="34" charset="0"/>
                        </a:rPr>
                        <a:t>1</a:t>
                      </a: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alalam.ae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Ajeeb.com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6580"/>
                                        </p:tgtEl>
                                        <p:attrNameLst>
                                          <p:attrName>style.visibility</p:attrName>
                                        </p:attrNameLst>
                                      </p:cBhvr>
                                      <p:to>
                                        <p:strVal val="visible"/>
                                      </p:to>
                                    </p:set>
                                    <p:animEffect transition="in" filter="fade">
                                      <p:cBhvr>
                                        <p:cTn id="7" dur="2000"/>
                                        <p:tgtEl>
                                          <p:spTgt spid="186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88900" y="1219200"/>
          <a:ext cx="8674100" cy="5270500"/>
        </p:xfrm>
        <a:graphic>
          <a:graphicData uri="http://schemas.openxmlformats.org/presentationml/2006/ole">
            <p:oleObj spid="_x0000_s187394" name="Chart" r:id="rId4" imgW="9696450" imgH="5886450" progId="MSGraph.Chart.8">
              <p:embed followColorScheme="full"/>
            </p:oleObj>
          </a:graphicData>
        </a:graphic>
      </p:graphicFrame>
      <p:sp>
        <p:nvSpPr>
          <p:cNvPr id="187395" name="Text Box 3"/>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Outdoor Adv. Seen on Average by Nokia customers</a:t>
            </a:r>
          </a:p>
        </p:txBody>
      </p:sp>
      <p:sp>
        <p:nvSpPr>
          <p:cNvPr id="187396" name="AutoShape 4"/>
          <p:cNvSpPr>
            <a:spLocks noChangeArrowheads="1"/>
          </p:cNvSpPr>
          <p:nvPr/>
        </p:nvSpPr>
        <p:spPr bwMode="auto">
          <a:xfrm>
            <a:off x="5715000" y="4114800"/>
            <a:ext cx="2819400" cy="1219200"/>
          </a:xfrm>
          <a:prstGeom prst="wedgeEllipseCallout">
            <a:avLst>
              <a:gd name="adj1" fmla="val -42792"/>
              <a:gd name="adj2" fmla="val -69139"/>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More than half of Nokia customers have seen Large Posters on boards at the side of the road or on buildings</a:t>
            </a:r>
          </a:p>
        </p:txBody>
      </p:sp>
      <p:sp>
        <p:nvSpPr>
          <p:cNvPr id="18739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Average Outdoor Viewers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87396"/>
                                        </p:tgtEl>
                                        <p:attrNameLst>
                                          <p:attrName>style.visibility</p:attrName>
                                        </p:attrNameLst>
                                      </p:cBhvr>
                                      <p:to>
                                        <p:strVal val="visible"/>
                                      </p:to>
                                    </p:set>
                                    <p:animEffect transition="in" filter="fade">
                                      <p:cBhvr>
                                        <p:cTn id="11" dur="2000"/>
                                        <p:tgtEl>
                                          <p:spTgt spid="187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8739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Outdoor Adv. Seen on Average by Competitors</a:t>
            </a:r>
          </a:p>
        </p:txBody>
      </p:sp>
      <p:sp>
        <p:nvSpPr>
          <p:cNvPr id="189542"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Average Outdoor Viewers</a:t>
            </a:r>
            <a:r>
              <a:rPr lang="en-GB" i="1"/>
              <a:t>	</a:t>
            </a:r>
            <a:r>
              <a:rPr lang="en-GB" sz="1400"/>
              <a:t>Source: TGI KSA 09</a:t>
            </a:r>
          </a:p>
        </p:txBody>
      </p:sp>
      <p:graphicFrame>
        <p:nvGraphicFramePr>
          <p:cNvPr id="189736" name="Group 296"/>
          <p:cNvGraphicFramePr>
            <a:graphicFrameLocks noGrp="1"/>
          </p:cNvGraphicFramePr>
          <p:nvPr>
            <p:ph/>
          </p:nvPr>
        </p:nvGraphicFramePr>
        <p:xfrm>
          <a:off x="533400" y="1295400"/>
          <a:ext cx="8077200" cy="4680269"/>
        </p:xfrm>
        <a:graphic>
          <a:graphicData uri="http://schemas.openxmlformats.org/drawingml/2006/table">
            <a:tbl>
              <a:tblPr/>
              <a:tblGrid>
                <a:gridCol w="2590800"/>
                <a:gridCol w="990600"/>
                <a:gridCol w="914400"/>
                <a:gridCol w="685800"/>
                <a:gridCol w="990600"/>
                <a:gridCol w="990600"/>
                <a:gridCol w="914400"/>
              </a:tblGrid>
              <a:tr h="534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Large Posters on boards at the side of the road or on buildings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Advertising Fixed on Moving Vehicles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Small Poster Sites on the Street (excluding Bus Stops)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Advertising on Petrol Station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Advertising Outside a Bus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Advertising Outside a Taxi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Advertising on the Outside of Call Boxes \ Pay Phones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Poster Advertising in Shopping Centers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Advertising via TV Inside a shopping mall \ centers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Bus stop \ Shelter Advertising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9736"/>
                                        </p:tgtEl>
                                        <p:attrNameLst>
                                          <p:attrName>style.visibility</p:attrName>
                                        </p:attrNameLst>
                                      </p:cBhvr>
                                      <p:to>
                                        <p:strVal val="visible"/>
                                      </p:to>
                                    </p:set>
                                    <p:animEffect transition="in" filter="fade">
                                      <p:cBhvr>
                                        <p:cTn id="7" dur="2000"/>
                                        <p:tgtEl>
                                          <p:spTgt spid="189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190466" name="Chart" r:id="rId4" imgW="9696450" imgH="5886450" progId="MSGraph.Chart.8">
              <p:embed followColorScheme="full"/>
            </p:oleObj>
          </a:graphicData>
        </a:graphic>
      </p:graphicFrame>
      <p:sp>
        <p:nvSpPr>
          <p:cNvPr id="190467" name="Text Box 3"/>
          <p:cNvSpPr txBox="1">
            <a:spLocks noChangeArrowheads="1"/>
          </p:cNvSpPr>
          <p:nvPr/>
        </p:nvSpPr>
        <p:spPr bwMode="auto">
          <a:xfrm>
            <a:off x="0" y="76200"/>
            <a:ext cx="7239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Television Channels watched by Nokia customers</a:t>
            </a:r>
          </a:p>
        </p:txBody>
      </p:sp>
      <p:sp>
        <p:nvSpPr>
          <p:cNvPr id="190468" name="AutoShape 4"/>
          <p:cNvSpPr>
            <a:spLocks noChangeArrowheads="1"/>
          </p:cNvSpPr>
          <p:nvPr/>
        </p:nvSpPr>
        <p:spPr bwMode="auto">
          <a:xfrm>
            <a:off x="5562600" y="4114800"/>
            <a:ext cx="2743200" cy="762000"/>
          </a:xfrm>
          <a:prstGeom prst="wedgeEllipseCallout">
            <a:avLst>
              <a:gd name="adj1" fmla="val -45370"/>
              <a:gd name="adj2" fmla="val -80625"/>
            </a:avLst>
          </a:prstGeom>
          <a:noFill/>
          <a:ln w="9525">
            <a:solidFill>
              <a:schemeClr val="tx1"/>
            </a:solidFill>
            <a:miter lim="800000"/>
            <a:headEnd/>
            <a:tailEnd/>
          </a:ln>
          <a:effectLst/>
        </p:spPr>
        <p:txBody>
          <a:bodyPr/>
          <a:lstStyle/>
          <a:p>
            <a:pPr algn="ctr">
              <a:lnSpc>
                <a:spcPct val="100000"/>
              </a:lnSpc>
              <a:spcBef>
                <a:spcPct val="0"/>
              </a:spcBef>
              <a:buFontTx/>
              <a:buNone/>
            </a:pPr>
            <a:r>
              <a:rPr lang="en-US" sz="1200"/>
              <a:t>Almost three quarters of Nokia customers watch MBC1 (72%)</a:t>
            </a:r>
          </a:p>
        </p:txBody>
      </p:sp>
      <p:sp>
        <p:nvSpPr>
          <p:cNvPr id="19047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Yesterday TV Viewers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90468"/>
                                        </p:tgtEl>
                                        <p:attrNameLst>
                                          <p:attrName>style.visibility</p:attrName>
                                        </p:attrNameLst>
                                      </p:cBhvr>
                                      <p:to>
                                        <p:strVal val="visible"/>
                                      </p:to>
                                    </p:set>
                                    <p:animEffect transition="in" filter="fade">
                                      <p:cBhvr>
                                        <p:cTn id="11" dur="2000"/>
                                        <p:tgtEl>
                                          <p:spTgt spid="190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9046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76200"/>
            <a:ext cx="8229600" cy="1143000"/>
          </a:xfrm>
        </p:spPr>
        <p:txBody>
          <a:bodyPr/>
          <a:lstStyle/>
          <a:p>
            <a:r>
              <a:rPr lang="en-GB" sz="3600"/>
              <a:t>How can TGI be used?</a:t>
            </a:r>
            <a:endParaRPr lang="en-US" sz="3600"/>
          </a:p>
        </p:txBody>
      </p:sp>
      <p:pic>
        <p:nvPicPr>
          <p:cNvPr id="11267" name="Picture 30" descr="parc-logo"/>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077200" y="0"/>
            <a:ext cx="1066800" cy="611188"/>
          </a:xfrm>
          <a:prstGeom prst="rect">
            <a:avLst/>
          </a:prstGeom>
          <a:noFill/>
          <a:ln w="9525">
            <a:noFill/>
            <a:miter lim="800000"/>
            <a:headEnd/>
            <a:tailEnd/>
          </a:ln>
        </p:spPr>
      </p:pic>
      <p:sp>
        <p:nvSpPr>
          <p:cNvPr id="11269" name="Rectangle 5"/>
          <p:cNvSpPr>
            <a:spLocks noChangeArrowheads="1"/>
          </p:cNvSpPr>
          <p:nvPr/>
        </p:nvSpPr>
        <p:spPr bwMode="auto">
          <a:xfrm>
            <a:off x="900113" y="2352675"/>
            <a:ext cx="6643687" cy="609600"/>
          </a:xfrm>
          <a:prstGeom prst="rect">
            <a:avLst/>
          </a:prstGeom>
          <a:noFill/>
          <a:ln w="9525">
            <a:noFill/>
            <a:miter lim="800000"/>
            <a:headEnd/>
            <a:tailEnd/>
          </a:ln>
          <a:effectLst/>
        </p:spPr>
        <p:txBody>
          <a:bodyPr/>
          <a:lstStyle/>
          <a:p>
            <a:pPr marL="342900" indent="-342900">
              <a:lnSpc>
                <a:spcPct val="100000"/>
              </a:lnSpc>
              <a:buFontTx/>
              <a:buNone/>
            </a:pPr>
            <a:r>
              <a:rPr lang="en-GB" sz="2400"/>
              <a:t>Supporting advertising sales...</a:t>
            </a:r>
          </a:p>
        </p:txBody>
      </p:sp>
      <p:sp>
        <p:nvSpPr>
          <p:cNvPr id="11270" name="Rectangle 6"/>
          <p:cNvSpPr>
            <a:spLocks noChangeArrowheads="1"/>
          </p:cNvSpPr>
          <p:nvPr/>
        </p:nvSpPr>
        <p:spPr bwMode="auto">
          <a:xfrm>
            <a:off x="900113" y="1190625"/>
            <a:ext cx="4656137" cy="609600"/>
          </a:xfrm>
          <a:prstGeom prst="rect">
            <a:avLst/>
          </a:prstGeom>
          <a:noFill/>
          <a:ln w="9525">
            <a:noFill/>
            <a:miter lim="800000"/>
            <a:headEnd/>
            <a:tailEnd/>
          </a:ln>
          <a:effectLst/>
        </p:spPr>
        <p:txBody>
          <a:bodyPr/>
          <a:lstStyle/>
          <a:p>
            <a:pPr marL="342900" indent="-342900">
              <a:lnSpc>
                <a:spcPct val="100000"/>
              </a:lnSpc>
              <a:buFontTx/>
              <a:buNone/>
            </a:pPr>
            <a:r>
              <a:rPr lang="en-GB" sz="2400"/>
              <a:t>Understanding markets...</a:t>
            </a:r>
          </a:p>
        </p:txBody>
      </p:sp>
      <p:sp>
        <p:nvSpPr>
          <p:cNvPr id="11271" name="Rectangle 7"/>
          <p:cNvSpPr>
            <a:spLocks noChangeArrowheads="1"/>
          </p:cNvSpPr>
          <p:nvPr/>
        </p:nvSpPr>
        <p:spPr bwMode="auto">
          <a:xfrm>
            <a:off x="914400" y="3571875"/>
            <a:ext cx="4132263" cy="609600"/>
          </a:xfrm>
          <a:prstGeom prst="rect">
            <a:avLst/>
          </a:prstGeom>
          <a:noFill/>
          <a:ln w="9525">
            <a:noFill/>
            <a:miter lim="800000"/>
            <a:headEnd/>
            <a:tailEnd/>
          </a:ln>
          <a:effectLst/>
        </p:spPr>
        <p:txBody>
          <a:bodyPr/>
          <a:lstStyle/>
          <a:p>
            <a:pPr marL="342900" indent="-342900">
              <a:lnSpc>
                <a:spcPct val="100000"/>
              </a:lnSpc>
              <a:buFontTx/>
              <a:buNone/>
            </a:pPr>
            <a:r>
              <a:rPr lang="en-GB" sz="2400"/>
              <a:t>Targeting effectively...</a:t>
            </a:r>
          </a:p>
        </p:txBody>
      </p:sp>
      <p:sp>
        <p:nvSpPr>
          <p:cNvPr id="11272" name="Rectangle 8"/>
          <p:cNvSpPr>
            <a:spLocks noChangeArrowheads="1"/>
          </p:cNvSpPr>
          <p:nvPr/>
        </p:nvSpPr>
        <p:spPr bwMode="auto">
          <a:xfrm>
            <a:off x="900113" y="1762125"/>
            <a:ext cx="3657600" cy="609600"/>
          </a:xfrm>
          <a:prstGeom prst="rect">
            <a:avLst/>
          </a:prstGeom>
          <a:noFill/>
          <a:ln w="9525">
            <a:noFill/>
            <a:miter lim="800000"/>
            <a:headEnd/>
            <a:tailEnd/>
          </a:ln>
          <a:effectLst/>
        </p:spPr>
        <p:txBody>
          <a:bodyPr/>
          <a:lstStyle/>
          <a:p>
            <a:pPr marL="342900" indent="-342900">
              <a:lnSpc>
                <a:spcPct val="100000"/>
              </a:lnSpc>
              <a:buFontTx/>
              <a:buNone/>
            </a:pPr>
            <a:r>
              <a:rPr lang="en-GB" sz="2400"/>
              <a:t>Creative...</a:t>
            </a:r>
          </a:p>
        </p:txBody>
      </p:sp>
      <p:sp>
        <p:nvSpPr>
          <p:cNvPr id="11273" name="Rectangle 9"/>
          <p:cNvSpPr>
            <a:spLocks noChangeArrowheads="1"/>
          </p:cNvSpPr>
          <p:nvPr/>
        </p:nvSpPr>
        <p:spPr bwMode="auto">
          <a:xfrm>
            <a:off x="900113" y="2981325"/>
            <a:ext cx="4038600" cy="609600"/>
          </a:xfrm>
          <a:prstGeom prst="rect">
            <a:avLst/>
          </a:prstGeom>
          <a:noFill/>
          <a:ln w="9525">
            <a:noFill/>
            <a:miter lim="800000"/>
            <a:headEnd/>
            <a:tailEnd/>
          </a:ln>
          <a:effectLst/>
        </p:spPr>
        <p:txBody>
          <a:bodyPr/>
          <a:lstStyle/>
          <a:p>
            <a:pPr marL="342900" indent="-342900">
              <a:lnSpc>
                <a:spcPct val="100000"/>
              </a:lnSpc>
              <a:buFontTx/>
              <a:buNone/>
            </a:pPr>
            <a:r>
              <a:rPr lang="en-GB" sz="2400"/>
              <a:t>PR opportunities...</a:t>
            </a:r>
          </a:p>
        </p:txBody>
      </p:sp>
      <p:sp>
        <p:nvSpPr>
          <p:cNvPr id="11274" name="Rectangle 10"/>
          <p:cNvSpPr>
            <a:spLocks noChangeArrowheads="1"/>
          </p:cNvSpPr>
          <p:nvPr/>
        </p:nvSpPr>
        <p:spPr bwMode="auto">
          <a:xfrm>
            <a:off x="900113" y="4791075"/>
            <a:ext cx="3756025" cy="609600"/>
          </a:xfrm>
          <a:prstGeom prst="rect">
            <a:avLst/>
          </a:prstGeom>
          <a:noFill/>
          <a:ln w="9525">
            <a:noFill/>
            <a:miter lim="800000"/>
            <a:headEnd/>
            <a:tailEnd/>
          </a:ln>
          <a:effectLst/>
        </p:spPr>
        <p:txBody>
          <a:bodyPr/>
          <a:lstStyle/>
          <a:p>
            <a:pPr marL="342900" indent="-342900">
              <a:lnSpc>
                <a:spcPct val="100000"/>
              </a:lnSpc>
              <a:buFontTx/>
              <a:buNone/>
            </a:pPr>
            <a:r>
              <a:rPr lang="en-GB" sz="2400"/>
              <a:t>Brand positioning...</a:t>
            </a:r>
          </a:p>
        </p:txBody>
      </p:sp>
      <p:sp>
        <p:nvSpPr>
          <p:cNvPr id="11275" name="Rectangle 11"/>
          <p:cNvSpPr>
            <a:spLocks noChangeArrowheads="1"/>
          </p:cNvSpPr>
          <p:nvPr/>
        </p:nvSpPr>
        <p:spPr bwMode="auto">
          <a:xfrm>
            <a:off x="900113" y="5357813"/>
            <a:ext cx="4729162" cy="609600"/>
          </a:xfrm>
          <a:prstGeom prst="rect">
            <a:avLst/>
          </a:prstGeom>
          <a:noFill/>
          <a:ln w="9525">
            <a:noFill/>
            <a:miter lim="800000"/>
            <a:headEnd/>
            <a:tailEnd/>
          </a:ln>
          <a:effectLst/>
        </p:spPr>
        <p:txBody>
          <a:bodyPr/>
          <a:lstStyle/>
          <a:p>
            <a:pPr marL="342900" indent="-342900">
              <a:lnSpc>
                <a:spcPct val="100000"/>
              </a:lnSpc>
              <a:buFontTx/>
              <a:buNone/>
            </a:pPr>
            <a:r>
              <a:rPr lang="en-GB" sz="2400"/>
              <a:t>Media planning and buying...</a:t>
            </a:r>
          </a:p>
        </p:txBody>
      </p:sp>
      <p:sp>
        <p:nvSpPr>
          <p:cNvPr id="11276" name="Rectangle 12"/>
          <p:cNvSpPr>
            <a:spLocks noChangeArrowheads="1"/>
          </p:cNvSpPr>
          <p:nvPr/>
        </p:nvSpPr>
        <p:spPr bwMode="auto">
          <a:xfrm>
            <a:off x="914400" y="4157663"/>
            <a:ext cx="7747000" cy="609600"/>
          </a:xfrm>
          <a:prstGeom prst="rect">
            <a:avLst/>
          </a:prstGeom>
          <a:noFill/>
          <a:ln w="9525">
            <a:noFill/>
            <a:miter lim="800000"/>
            <a:headEnd/>
            <a:tailEnd/>
          </a:ln>
          <a:effectLst/>
        </p:spPr>
        <p:txBody>
          <a:bodyPr/>
          <a:lstStyle/>
          <a:p>
            <a:pPr marL="342900" indent="-342900">
              <a:lnSpc>
                <a:spcPct val="100000"/>
              </a:lnSpc>
              <a:buFontTx/>
              <a:buNone/>
            </a:pPr>
            <a:r>
              <a:rPr lang="en-GB" sz="2400"/>
              <a:t>Highlighting sponsorship opportunities...</a:t>
            </a:r>
          </a:p>
        </p:txBody>
      </p:sp>
      <p:pic>
        <p:nvPicPr>
          <p:cNvPr id="11277" name="Picture 13"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1146175"/>
            <a:ext cx="914400" cy="530225"/>
          </a:xfrm>
          <a:prstGeom prst="rect">
            <a:avLst/>
          </a:prstGeom>
          <a:noFill/>
        </p:spPr>
      </p:pic>
      <p:pic>
        <p:nvPicPr>
          <p:cNvPr id="11278" name="Picture 14"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1755775"/>
            <a:ext cx="914400" cy="530225"/>
          </a:xfrm>
          <a:prstGeom prst="rect">
            <a:avLst/>
          </a:prstGeom>
          <a:noFill/>
        </p:spPr>
      </p:pic>
      <p:pic>
        <p:nvPicPr>
          <p:cNvPr id="11279" name="Picture 15"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2365375"/>
            <a:ext cx="914400" cy="530225"/>
          </a:xfrm>
          <a:prstGeom prst="rect">
            <a:avLst/>
          </a:prstGeom>
          <a:noFill/>
        </p:spPr>
      </p:pic>
      <p:pic>
        <p:nvPicPr>
          <p:cNvPr id="11280" name="Picture 16"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2974975"/>
            <a:ext cx="914400" cy="530225"/>
          </a:xfrm>
          <a:prstGeom prst="rect">
            <a:avLst/>
          </a:prstGeom>
          <a:noFill/>
        </p:spPr>
      </p:pic>
      <p:pic>
        <p:nvPicPr>
          <p:cNvPr id="11281" name="Picture 17"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3508375"/>
            <a:ext cx="914400" cy="530225"/>
          </a:xfrm>
          <a:prstGeom prst="rect">
            <a:avLst/>
          </a:prstGeom>
          <a:noFill/>
        </p:spPr>
      </p:pic>
      <p:pic>
        <p:nvPicPr>
          <p:cNvPr id="11282" name="Picture 18"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4041775"/>
            <a:ext cx="914400" cy="530225"/>
          </a:xfrm>
          <a:prstGeom prst="rect">
            <a:avLst/>
          </a:prstGeom>
          <a:noFill/>
        </p:spPr>
      </p:pic>
      <p:pic>
        <p:nvPicPr>
          <p:cNvPr id="11283" name="Picture 19"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4651375"/>
            <a:ext cx="914400" cy="530225"/>
          </a:xfrm>
          <a:prstGeom prst="rect">
            <a:avLst/>
          </a:prstGeom>
          <a:noFill/>
        </p:spPr>
      </p:pic>
      <p:pic>
        <p:nvPicPr>
          <p:cNvPr id="11284" name="Picture 20" descr="TGI logo Blc"/>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a:off x="76200" y="5260975"/>
            <a:ext cx="914400" cy="530225"/>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ext Box 2"/>
          <p:cNvSpPr txBox="1">
            <a:spLocks noChangeArrowheads="1"/>
          </p:cNvSpPr>
          <p:nvPr/>
        </p:nvSpPr>
        <p:spPr bwMode="auto">
          <a:xfrm>
            <a:off x="0" y="76200"/>
            <a:ext cx="71628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Media Analysis                                     </a:t>
            </a:r>
            <a:r>
              <a:rPr lang="en-US" sz="2000" b="0">
                <a:solidFill>
                  <a:schemeClr val="tx2"/>
                </a:solidFill>
              </a:rPr>
              <a:t>Television Channels watched by Competitors</a:t>
            </a:r>
          </a:p>
        </p:txBody>
      </p:sp>
      <p:sp>
        <p:nvSpPr>
          <p:cNvPr id="192643"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Yesterday TV Viewers</a:t>
            </a:r>
            <a:r>
              <a:rPr lang="en-GB" i="1"/>
              <a:t>	</a:t>
            </a:r>
            <a:r>
              <a:rPr lang="en-GB" sz="1400"/>
              <a:t>Source: TGI KSA 09</a:t>
            </a:r>
          </a:p>
        </p:txBody>
      </p:sp>
      <p:graphicFrame>
        <p:nvGraphicFramePr>
          <p:cNvPr id="192757" name="Group 245"/>
          <p:cNvGraphicFramePr>
            <a:graphicFrameLocks noGrp="1"/>
          </p:cNvGraphicFramePr>
          <p:nvPr>
            <p:ph/>
          </p:nvPr>
        </p:nvGraphicFramePr>
        <p:xfrm>
          <a:off x="533400" y="1295400"/>
          <a:ext cx="8077200" cy="4097659"/>
        </p:xfrm>
        <a:graphic>
          <a:graphicData uri="http://schemas.openxmlformats.org/drawingml/2006/table">
            <a:tbl>
              <a:tblPr/>
              <a:tblGrid>
                <a:gridCol w="2590800"/>
                <a:gridCol w="990600"/>
                <a:gridCol w="914400"/>
                <a:gridCol w="838200"/>
                <a:gridCol w="990600"/>
                <a:gridCol w="838200"/>
                <a:gridCol w="914400"/>
              </a:tblGrid>
              <a:tr h="5349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376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MBC 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MBC 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Rotana cinema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Arabia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Jazeera Children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MBC 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Jazeera Sat channel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1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Dubai TV Arabic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MBC Action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Rotana khalijia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2757"/>
                                        </p:tgtEl>
                                        <p:attrNameLst>
                                          <p:attrName>style.visibility</p:attrName>
                                        </p:attrNameLst>
                                      </p:cBhvr>
                                      <p:to>
                                        <p:strVal val="visible"/>
                                      </p:to>
                                    </p:set>
                                    <p:animEffect transition="in" filter="fade">
                                      <p:cBhvr>
                                        <p:cTn id="7" dur="2000"/>
                                        <p:tgtEl>
                                          <p:spTgt spid="192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TextBox 7"/>
          <p:cNvSpPr txBox="1">
            <a:spLocks noChangeArrowheads="1"/>
          </p:cNvSpPr>
          <p:nvPr/>
        </p:nvSpPr>
        <p:spPr bwMode="auto">
          <a:xfrm>
            <a:off x="3479800" y="1752600"/>
            <a:ext cx="2159000" cy="457200"/>
          </a:xfrm>
          <a:prstGeom prst="rect">
            <a:avLst/>
          </a:prstGeom>
          <a:noFill/>
          <a:ln w="9525">
            <a:noFill/>
            <a:miter lim="800000"/>
            <a:headEnd/>
            <a:tailEnd/>
          </a:ln>
        </p:spPr>
        <p:txBody>
          <a:bodyPr>
            <a:spAutoFit/>
          </a:bodyPr>
          <a:lstStyle/>
          <a:p>
            <a:pPr algn="ctr" eaLnBrk="0" hangingPunct="0">
              <a:lnSpc>
                <a:spcPct val="100000"/>
              </a:lnSpc>
              <a:spcBef>
                <a:spcPct val="0"/>
              </a:spcBef>
              <a:buFontTx/>
              <a:buNone/>
            </a:pPr>
            <a:r>
              <a:rPr lang="en-US" sz="2400" u="sng"/>
              <a:t>Section 2:</a:t>
            </a:r>
          </a:p>
        </p:txBody>
      </p:sp>
      <p:sp>
        <p:nvSpPr>
          <p:cNvPr id="193541" name="TextBox 8"/>
          <p:cNvSpPr txBox="1">
            <a:spLocks noChangeArrowheads="1"/>
          </p:cNvSpPr>
          <p:nvPr/>
        </p:nvSpPr>
        <p:spPr bwMode="auto">
          <a:xfrm>
            <a:off x="381000" y="2501900"/>
            <a:ext cx="8661400" cy="2679700"/>
          </a:xfrm>
          <a:prstGeom prst="rect">
            <a:avLst/>
          </a:prstGeom>
          <a:noFill/>
          <a:ln w="9525">
            <a:noFill/>
            <a:miter lim="800000"/>
            <a:headEnd/>
            <a:tailEnd/>
          </a:ln>
        </p:spPr>
        <p:txBody>
          <a:bodyPr>
            <a:spAutoFit/>
          </a:bodyPr>
          <a:lstStyle/>
          <a:p>
            <a:pPr marL="457200" indent="-457200" eaLnBrk="0" hangingPunct="0">
              <a:lnSpc>
                <a:spcPct val="100000"/>
              </a:lnSpc>
              <a:spcBef>
                <a:spcPct val="0"/>
              </a:spcBef>
              <a:buFontTx/>
              <a:buNone/>
            </a:pPr>
            <a:r>
              <a:rPr lang="en-US" sz="2600" b="0"/>
              <a:t>Analyzing the Nokia Consumers Profile</a:t>
            </a:r>
          </a:p>
          <a:p>
            <a:pPr marL="457200" indent="-457200" eaLnBrk="0" hangingPunct="0">
              <a:lnSpc>
                <a:spcPct val="100000"/>
              </a:lnSpc>
              <a:spcBef>
                <a:spcPct val="0"/>
              </a:spcBef>
              <a:buFontTx/>
              <a:buAutoNum type="arabicPeriod"/>
            </a:pPr>
            <a:r>
              <a:rPr lang="en-US" sz="2400"/>
              <a:t>Target Definition</a:t>
            </a:r>
            <a:endParaRPr lang="en-GB" sz="2400"/>
          </a:p>
          <a:p>
            <a:pPr marL="457200" indent="-457200" eaLnBrk="0" hangingPunct="0">
              <a:lnSpc>
                <a:spcPct val="100000"/>
              </a:lnSpc>
              <a:spcBef>
                <a:spcPct val="0"/>
              </a:spcBef>
              <a:buFontTx/>
              <a:buAutoNum type="arabicPeriod"/>
            </a:pPr>
            <a:r>
              <a:rPr lang="en-GB" sz="2400"/>
              <a:t>Shopping Behaviour Analysis</a:t>
            </a:r>
            <a:endParaRPr lang="en-US" sz="2400"/>
          </a:p>
          <a:p>
            <a:pPr marL="457200" indent="-457200" eaLnBrk="0" hangingPunct="0">
              <a:lnSpc>
                <a:spcPct val="100000"/>
              </a:lnSpc>
              <a:spcBef>
                <a:spcPct val="0"/>
              </a:spcBef>
              <a:buFontTx/>
              <a:buAutoNum type="arabicPeriod"/>
            </a:pPr>
            <a:r>
              <a:rPr lang="en-GB" sz="2400"/>
              <a:t>Leisure Activities Analysis</a:t>
            </a:r>
            <a:endParaRPr lang="en-US" sz="2400"/>
          </a:p>
          <a:p>
            <a:pPr marL="457200" indent="-457200" eaLnBrk="0" hangingPunct="0">
              <a:lnSpc>
                <a:spcPct val="100000"/>
              </a:lnSpc>
              <a:spcBef>
                <a:spcPct val="0"/>
              </a:spcBef>
              <a:buFontTx/>
              <a:buNone/>
            </a:pPr>
            <a:endParaRPr lang="en-US" sz="2400"/>
          </a:p>
          <a:p>
            <a:pPr marL="457200" indent="-457200" eaLnBrk="0" hangingPunct="0">
              <a:lnSpc>
                <a:spcPct val="100000"/>
              </a:lnSpc>
              <a:spcBef>
                <a:spcPct val="0"/>
              </a:spcBef>
              <a:buFontTx/>
              <a:buAutoNum type="arabicPeriod"/>
            </a:pPr>
            <a:endParaRPr lang="en-US" sz="2400"/>
          </a:p>
          <a:p>
            <a:pPr marL="457200" indent="-457200" eaLnBrk="0" hangingPunct="0">
              <a:lnSpc>
                <a:spcPct val="100000"/>
              </a:lnSpc>
              <a:spcBef>
                <a:spcPct val="0"/>
              </a:spcBef>
              <a:buFontTx/>
              <a:buAutoNum type="arabicPeriod"/>
            </a:pPr>
            <a:endParaRPr lang="en-US" sz="24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3714" name="Object 4"/>
          <p:cNvGraphicFramePr>
            <a:graphicFrameLocks noChangeAspect="1"/>
          </p:cNvGraphicFramePr>
          <p:nvPr/>
        </p:nvGraphicFramePr>
        <p:xfrm>
          <a:off x="1479550" y="2286000"/>
          <a:ext cx="6461125" cy="3657600"/>
        </p:xfrm>
        <a:graphic>
          <a:graphicData uri="http://schemas.openxmlformats.org/presentationml/2006/ole">
            <p:oleObj spid="_x0000_s243714" name="Chart" r:id="rId3" imgW="9296400" imgH="5267325" progId="MSGraph.Chart.8">
              <p:embed followColorScheme="full"/>
            </p:oleObj>
          </a:graphicData>
        </a:graphic>
      </p:graphicFrame>
      <p:sp>
        <p:nvSpPr>
          <p:cNvPr id="243715" name="AutoShape 3"/>
          <p:cNvSpPr>
            <a:spLocks noChangeArrowheads="1"/>
          </p:cNvSpPr>
          <p:nvPr/>
        </p:nvSpPr>
        <p:spPr bwMode="auto">
          <a:xfrm>
            <a:off x="609600" y="5638800"/>
            <a:ext cx="7848600" cy="304800"/>
          </a:xfrm>
          <a:prstGeom prst="roundRect">
            <a:avLst>
              <a:gd name="adj" fmla="val 50000"/>
            </a:avLst>
          </a:prstGeom>
          <a:noFill/>
          <a:ln w="38100">
            <a:solidFill>
              <a:srgbClr val="808080"/>
            </a:solidFill>
            <a:round/>
            <a:headEnd/>
            <a:tailEnd/>
          </a:ln>
          <a:effectLst/>
        </p:spPr>
        <p:txBody>
          <a:bodyPr wrap="none" anchor="ctr"/>
          <a:lstStyle/>
          <a:p>
            <a:pPr algn="ctr">
              <a:lnSpc>
                <a:spcPct val="100000"/>
              </a:lnSpc>
              <a:spcBef>
                <a:spcPct val="0"/>
              </a:spcBef>
            </a:pPr>
            <a:r>
              <a:rPr lang="en-US" sz="1800" b="0"/>
              <a:t> 72% of the Mobile Phone Customers use Nokia</a:t>
            </a:r>
          </a:p>
        </p:txBody>
      </p:sp>
      <p:sp>
        <p:nvSpPr>
          <p:cNvPr id="243716" name="Rectangle 4"/>
          <p:cNvSpPr>
            <a:spLocks noChangeArrowheads="1"/>
          </p:cNvSpPr>
          <p:nvPr/>
        </p:nvSpPr>
        <p:spPr bwMode="auto">
          <a:xfrm>
            <a:off x="838200" y="1371600"/>
            <a:ext cx="8229600" cy="1447800"/>
          </a:xfrm>
          <a:prstGeom prst="rect">
            <a:avLst/>
          </a:prstGeom>
          <a:noFill/>
          <a:ln w="9525">
            <a:noFill/>
            <a:miter lim="800000"/>
            <a:headEnd/>
            <a:tailEnd/>
          </a:ln>
          <a:effectLst/>
        </p:spPr>
        <p:txBody>
          <a:bodyPr/>
          <a:lstStyle/>
          <a:p>
            <a:pPr marL="342900" indent="-342900" algn="r">
              <a:lnSpc>
                <a:spcPct val="100000"/>
              </a:lnSpc>
            </a:pPr>
            <a:r>
              <a:rPr lang="en-US" sz="2800" b="0"/>
              <a:t>Nokia Customers: n= 4,851 </a:t>
            </a:r>
          </a:p>
          <a:p>
            <a:pPr marL="342900" indent="-342900" algn="r">
              <a:lnSpc>
                <a:spcPct val="100000"/>
              </a:lnSpc>
            </a:pPr>
            <a:r>
              <a:rPr lang="en-US" sz="2800" b="0"/>
              <a:t>Mobile Phone Customers: n= 6,824</a:t>
            </a:r>
          </a:p>
        </p:txBody>
      </p:sp>
      <p:sp>
        <p:nvSpPr>
          <p:cNvPr id="243717" name="Text Box 5"/>
          <p:cNvSpPr txBox="1">
            <a:spLocks noChangeArrowheads="1"/>
          </p:cNvSpPr>
          <p:nvPr/>
        </p:nvSpPr>
        <p:spPr bwMode="auto">
          <a:xfrm>
            <a:off x="0" y="76200"/>
            <a:ext cx="65532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Target Definition:                        </a:t>
            </a:r>
            <a:r>
              <a:rPr lang="en-GB" sz="2000" b="0">
                <a:solidFill>
                  <a:schemeClr val="tx2"/>
                </a:solidFill>
              </a:rPr>
              <a:t>Nokia Customers </a:t>
            </a:r>
            <a:endParaRPr lang="en-US" sz="2000" b="0">
              <a:solidFill>
                <a:schemeClr val="tx2"/>
              </a:solidFill>
            </a:endParaRPr>
          </a:p>
        </p:txBody>
      </p:sp>
      <p:sp>
        <p:nvSpPr>
          <p:cNvPr id="243723"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43716">
                                            <p:txEl>
                                              <p:pRg st="1" end="1"/>
                                            </p:txEl>
                                          </p:spTgt>
                                        </p:tgtEl>
                                        <p:attrNameLst>
                                          <p:attrName>style.visibility</p:attrName>
                                        </p:attrNameLst>
                                      </p:cBhvr>
                                      <p:to>
                                        <p:strVal val="visible"/>
                                      </p:to>
                                    </p:set>
                                    <p:animEffect transition="in" filter="fade">
                                      <p:cBhvr>
                                        <p:cTn id="7" dur="2000"/>
                                        <p:tgtEl>
                                          <p:spTgt spid="243716">
                                            <p:txEl>
                                              <p:pRg st="1" end="1"/>
                                            </p:txEl>
                                          </p:spTgt>
                                        </p:tgtEl>
                                      </p:cBhvr>
                                    </p:animEffect>
                                  </p:childTnLst>
                                </p:cTn>
                              </p:par>
                            </p:childTnLst>
                          </p:cTn>
                        </p:par>
                        <p:par>
                          <p:cTn id="8" fill="hold">
                            <p:stCondLst>
                              <p:cond delay="2500"/>
                            </p:stCondLst>
                            <p:childTnLst>
                              <p:par>
                                <p:cTn id="9" presetID="10" presetClass="entr" presetSubtype="0" fill="hold" nodeType="afterEffect">
                                  <p:stCondLst>
                                    <p:cond delay="500"/>
                                  </p:stCondLst>
                                  <p:childTnLst>
                                    <p:set>
                                      <p:cBhvr>
                                        <p:cTn id="10" dur="1" fill="hold">
                                          <p:stCondLst>
                                            <p:cond delay="0"/>
                                          </p:stCondLst>
                                        </p:cTn>
                                        <p:tgtEl>
                                          <p:spTgt spid="243716">
                                            <p:txEl>
                                              <p:pRg st="0" end="0"/>
                                            </p:txEl>
                                          </p:spTgt>
                                        </p:tgtEl>
                                        <p:attrNameLst>
                                          <p:attrName>style.visibility</p:attrName>
                                        </p:attrNameLst>
                                      </p:cBhvr>
                                      <p:to>
                                        <p:strVal val="visible"/>
                                      </p:to>
                                    </p:set>
                                    <p:animEffect transition="in" filter="fade">
                                      <p:cBhvr>
                                        <p:cTn id="11" dur="2000"/>
                                        <p:tgtEl>
                                          <p:spTgt spid="243716">
                                            <p:txEl>
                                              <p:pRg st="0" end="0"/>
                                            </p:txEl>
                                          </p:spTgt>
                                        </p:tgtEl>
                                      </p:cBhvr>
                                    </p:animEffect>
                                  </p:childTnLst>
                                </p:cTn>
                              </p:par>
                            </p:childTnLst>
                          </p:cTn>
                        </p:par>
                        <p:par>
                          <p:cTn id="12" fill="hold">
                            <p:stCondLst>
                              <p:cond delay="5000"/>
                            </p:stCondLst>
                            <p:childTnLst>
                              <p:par>
                                <p:cTn id="13" presetID="10" presetClass="entr" presetSubtype="0" fill="hold" grpId="0" nodeType="afterEffect">
                                  <p:stCondLst>
                                    <p:cond delay="0"/>
                                  </p:stCondLst>
                                  <p:childTnLst>
                                    <p:set>
                                      <p:cBhvr>
                                        <p:cTn id="14" dur="1" fill="hold">
                                          <p:stCondLst>
                                            <p:cond delay="0"/>
                                          </p:stCondLst>
                                        </p:cTn>
                                        <p:tgtEl>
                                          <p:spTgt spid="243714"/>
                                        </p:tgtEl>
                                        <p:attrNameLst>
                                          <p:attrName>style.visibility</p:attrName>
                                        </p:attrNameLst>
                                      </p:cBhvr>
                                      <p:to>
                                        <p:strVal val="visible"/>
                                      </p:to>
                                    </p:set>
                                    <p:animEffect transition="in" filter="fade">
                                      <p:cBhvr>
                                        <p:cTn id="15" dur="2000"/>
                                        <p:tgtEl>
                                          <p:spTgt spid="243714"/>
                                        </p:tgtEl>
                                      </p:cBhvr>
                                    </p:animEffect>
                                  </p:childTnLst>
                                </p:cTn>
                              </p:par>
                            </p:childTnLst>
                          </p:cTn>
                        </p:par>
                        <p:par>
                          <p:cTn id="16" fill="hold">
                            <p:stCondLst>
                              <p:cond delay="7000"/>
                            </p:stCondLst>
                            <p:childTnLst>
                              <p:par>
                                <p:cTn id="17" presetID="10" presetClass="entr" presetSubtype="0" fill="hold" grpId="0" nodeType="afterEffect">
                                  <p:stCondLst>
                                    <p:cond delay="500"/>
                                  </p:stCondLst>
                                  <p:childTnLst>
                                    <p:set>
                                      <p:cBhvr>
                                        <p:cTn id="18" dur="1" fill="hold">
                                          <p:stCondLst>
                                            <p:cond delay="0"/>
                                          </p:stCondLst>
                                        </p:cTn>
                                        <p:tgtEl>
                                          <p:spTgt spid="243715"/>
                                        </p:tgtEl>
                                        <p:attrNameLst>
                                          <p:attrName>style.visibility</p:attrName>
                                        </p:attrNameLst>
                                      </p:cBhvr>
                                      <p:to>
                                        <p:strVal val="visible"/>
                                      </p:to>
                                    </p:set>
                                    <p:animEffect transition="in" filter="fade">
                                      <p:cBhvr>
                                        <p:cTn id="19" dur="2000"/>
                                        <p:tgtEl>
                                          <p:spTgt spid="243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43714" grpId="0"/>
      <p:bldP spid="24371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Text Box 2"/>
          <p:cNvSpPr txBox="1">
            <a:spLocks noChangeArrowheads="1"/>
          </p:cNvSpPr>
          <p:nvPr/>
        </p:nvSpPr>
        <p:spPr bwMode="auto">
          <a:xfrm>
            <a:off x="838200" y="2133600"/>
            <a:ext cx="7467600" cy="1431925"/>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Shopping Behavior Analysis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194562" name="Chart" r:id="rId4" imgW="9696450" imgH="5886450" progId="MSGraph.Chart.8">
              <p:embed followColorScheme="full"/>
            </p:oleObj>
          </a:graphicData>
        </a:graphic>
      </p:graphicFrame>
      <p:sp>
        <p:nvSpPr>
          <p:cNvPr id="194563" name="Text Box 3"/>
          <p:cNvSpPr txBox="1">
            <a:spLocks noChangeArrowheads="1"/>
          </p:cNvSpPr>
          <p:nvPr/>
        </p:nvSpPr>
        <p:spPr bwMode="auto">
          <a:xfrm>
            <a:off x="0" y="76200"/>
            <a:ext cx="8001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Shopping Behavior Analysis                                        </a:t>
            </a:r>
            <a:r>
              <a:rPr lang="en-US" sz="2000" b="0">
                <a:solidFill>
                  <a:schemeClr val="tx2"/>
                </a:solidFill>
              </a:rPr>
              <a:t>Top visited Supermarkets/Discount Centers by Nokia Customers</a:t>
            </a:r>
          </a:p>
        </p:txBody>
      </p:sp>
      <p:sp>
        <p:nvSpPr>
          <p:cNvPr id="194564" name="AutoShape 4"/>
          <p:cNvSpPr>
            <a:spLocks noChangeArrowheads="1"/>
          </p:cNvSpPr>
          <p:nvPr/>
        </p:nvSpPr>
        <p:spPr bwMode="auto">
          <a:xfrm>
            <a:off x="5029200" y="3733800"/>
            <a:ext cx="2895600" cy="914400"/>
          </a:xfrm>
          <a:prstGeom prst="wedgeEllipseCallout">
            <a:avLst>
              <a:gd name="adj1" fmla="val -53620"/>
              <a:gd name="adj2" fmla="val -74829"/>
            </a:avLst>
          </a:prstGeom>
          <a:noFill/>
          <a:ln w="9525">
            <a:solidFill>
              <a:schemeClr val="tx1"/>
            </a:solidFill>
            <a:miter lim="800000"/>
            <a:headEnd/>
            <a:tailEnd/>
          </a:ln>
          <a:effectLst/>
        </p:spPr>
        <p:txBody>
          <a:bodyPr/>
          <a:lstStyle/>
          <a:p>
            <a:pPr algn="ctr">
              <a:lnSpc>
                <a:spcPct val="100000"/>
              </a:lnSpc>
              <a:spcBef>
                <a:spcPct val="0"/>
              </a:spcBef>
              <a:buFontTx/>
              <a:buNone/>
            </a:pPr>
            <a:r>
              <a:rPr lang="en-US" sz="1400"/>
              <a:t>The Most visited Are Hyperpanda, Al Utham &amp; Carrefour</a:t>
            </a:r>
          </a:p>
        </p:txBody>
      </p:sp>
      <p:sp>
        <p:nvSpPr>
          <p:cNvPr id="194565"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Supermarkets/Discount Centers visitors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94564"/>
                                        </p:tgtEl>
                                        <p:attrNameLst>
                                          <p:attrName>style.visibility</p:attrName>
                                        </p:attrNameLst>
                                      </p:cBhvr>
                                      <p:to>
                                        <p:strVal val="visible"/>
                                      </p:to>
                                    </p:set>
                                    <p:animEffect transition="in" filter="fade">
                                      <p:cBhvr>
                                        <p:cTn id="11" dur="2000"/>
                                        <p:tgtEl>
                                          <p:spTgt spid="194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19456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271362" name="Chart" r:id="rId4" imgW="9696450" imgH="5886450" progId="MSGraph.Chart.8">
              <p:embed followColorScheme="full"/>
            </p:oleObj>
          </a:graphicData>
        </a:graphic>
      </p:graphicFrame>
      <p:sp>
        <p:nvSpPr>
          <p:cNvPr id="271363" name="Text Box 3"/>
          <p:cNvSpPr txBox="1">
            <a:spLocks noChangeArrowheads="1"/>
          </p:cNvSpPr>
          <p:nvPr/>
        </p:nvSpPr>
        <p:spPr bwMode="auto">
          <a:xfrm>
            <a:off x="0" y="76200"/>
            <a:ext cx="8001000" cy="884238"/>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Shopping Behavior Analysis                                        </a:t>
            </a:r>
            <a:r>
              <a:rPr lang="en-US" sz="2000" b="0">
                <a:solidFill>
                  <a:schemeClr val="tx2"/>
                </a:solidFill>
              </a:rPr>
              <a:t>Top visited Shopping Centers/Malls by Nokia Customers</a:t>
            </a:r>
          </a:p>
        </p:txBody>
      </p:sp>
      <p:sp>
        <p:nvSpPr>
          <p:cNvPr id="271364" name="AutoShape 4"/>
          <p:cNvSpPr>
            <a:spLocks noChangeArrowheads="1"/>
          </p:cNvSpPr>
          <p:nvPr/>
        </p:nvSpPr>
        <p:spPr bwMode="auto">
          <a:xfrm>
            <a:off x="5029200" y="3733800"/>
            <a:ext cx="2895600" cy="914400"/>
          </a:xfrm>
          <a:prstGeom prst="wedgeEllipseCallout">
            <a:avLst>
              <a:gd name="adj1" fmla="val -53620"/>
              <a:gd name="adj2" fmla="val -74829"/>
            </a:avLst>
          </a:prstGeom>
          <a:noFill/>
          <a:ln w="9525">
            <a:solidFill>
              <a:schemeClr val="tx1"/>
            </a:solidFill>
            <a:miter lim="800000"/>
            <a:headEnd/>
            <a:tailEnd/>
          </a:ln>
          <a:effectLst/>
        </p:spPr>
        <p:txBody>
          <a:bodyPr/>
          <a:lstStyle/>
          <a:p>
            <a:pPr algn="ctr">
              <a:lnSpc>
                <a:spcPct val="100000"/>
              </a:lnSpc>
              <a:spcBef>
                <a:spcPct val="0"/>
              </a:spcBef>
              <a:buFontTx/>
              <a:buNone/>
            </a:pPr>
            <a:r>
              <a:rPr lang="en-US" sz="1400"/>
              <a:t>The Most visited Are City Max, Al Haram &amp; City Center</a:t>
            </a:r>
          </a:p>
        </p:txBody>
      </p:sp>
      <p:sp>
        <p:nvSpPr>
          <p:cNvPr id="271365"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Shopping Centres/Malls visitors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71364"/>
                                        </p:tgtEl>
                                        <p:attrNameLst>
                                          <p:attrName>style.visibility</p:attrName>
                                        </p:attrNameLst>
                                      </p:cBhvr>
                                      <p:to>
                                        <p:strVal val="visible"/>
                                      </p:to>
                                    </p:set>
                                    <p:animEffect transition="in" filter="fade">
                                      <p:cBhvr>
                                        <p:cTn id="11" dur="2000"/>
                                        <p:tgtEl>
                                          <p:spTgt spid="271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7136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Text Box 3"/>
          <p:cNvSpPr txBox="1">
            <a:spLocks noChangeArrowheads="1"/>
          </p:cNvSpPr>
          <p:nvPr/>
        </p:nvSpPr>
        <p:spPr bwMode="auto">
          <a:xfrm>
            <a:off x="1422400" y="3032125"/>
            <a:ext cx="833438" cy="396875"/>
          </a:xfrm>
          <a:prstGeom prst="rect">
            <a:avLst/>
          </a:prstGeom>
          <a:noFill/>
          <a:ln w="9525" algn="ctr">
            <a:noFill/>
            <a:miter lim="800000"/>
            <a:headEnd/>
            <a:tailEnd/>
          </a:ln>
          <a:effectLst/>
        </p:spPr>
        <p:txBody>
          <a:bodyPr wrap="none">
            <a:spAutoFit/>
          </a:bodyPr>
          <a:lstStyle/>
          <a:p>
            <a:pPr algn="ctr" eaLnBrk="0" hangingPunct="0">
              <a:lnSpc>
                <a:spcPct val="100000"/>
              </a:lnSpc>
              <a:spcBef>
                <a:spcPct val="50000"/>
              </a:spcBef>
              <a:buFontTx/>
              <a:buNone/>
            </a:pPr>
            <a:r>
              <a:rPr lang="en-GB" sz="2000" b="0">
                <a:latin typeface="Univers" pitchFamily="34" charset="0"/>
              </a:rPr>
              <a:t>(113)</a:t>
            </a:r>
            <a:endParaRPr lang="en-GB" sz="1200" b="0">
              <a:latin typeface="Univers" pitchFamily="34" charset="0"/>
            </a:endParaRPr>
          </a:p>
        </p:txBody>
      </p:sp>
      <p:sp>
        <p:nvSpPr>
          <p:cNvPr id="204804" name="Text Box 4"/>
          <p:cNvSpPr txBox="1">
            <a:spLocks noChangeArrowheads="1"/>
          </p:cNvSpPr>
          <p:nvPr/>
        </p:nvSpPr>
        <p:spPr bwMode="auto">
          <a:xfrm>
            <a:off x="6481763" y="3108325"/>
            <a:ext cx="833437" cy="396875"/>
          </a:xfrm>
          <a:prstGeom prst="rect">
            <a:avLst/>
          </a:prstGeom>
          <a:noFill/>
          <a:ln w="9525" algn="ctr">
            <a:noFill/>
            <a:miter lim="800000"/>
            <a:headEnd/>
            <a:tailEnd/>
          </a:ln>
          <a:effectLst/>
        </p:spPr>
        <p:txBody>
          <a:bodyPr wrap="none">
            <a:spAutoFit/>
          </a:bodyPr>
          <a:lstStyle/>
          <a:p>
            <a:pPr algn="ctr" eaLnBrk="0" hangingPunct="0">
              <a:lnSpc>
                <a:spcPct val="100000"/>
              </a:lnSpc>
              <a:spcBef>
                <a:spcPct val="50000"/>
              </a:spcBef>
              <a:buFontTx/>
              <a:buNone/>
            </a:pPr>
            <a:r>
              <a:rPr lang="en-GB" sz="2000" b="0">
                <a:latin typeface="Univers" pitchFamily="34" charset="0"/>
              </a:rPr>
              <a:t>(105)</a:t>
            </a:r>
            <a:endParaRPr lang="en-GB" sz="1200" b="0">
              <a:latin typeface="Univers" pitchFamily="34" charset="0"/>
            </a:endParaRPr>
          </a:p>
        </p:txBody>
      </p:sp>
      <p:sp>
        <p:nvSpPr>
          <p:cNvPr id="204805" name="Text Box 5"/>
          <p:cNvSpPr txBox="1">
            <a:spLocks noChangeArrowheads="1"/>
          </p:cNvSpPr>
          <p:nvPr/>
        </p:nvSpPr>
        <p:spPr bwMode="auto">
          <a:xfrm>
            <a:off x="3962400" y="2879725"/>
            <a:ext cx="917575" cy="396875"/>
          </a:xfrm>
          <a:prstGeom prst="rect">
            <a:avLst/>
          </a:prstGeom>
          <a:noFill/>
          <a:ln w="9525" algn="ctr">
            <a:noFill/>
            <a:miter lim="800000"/>
            <a:headEnd/>
            <a:tailEnd/>
          </a:ln>
          <a:effectLst/>
        </p:spPr>
        <p:txBody>
          <a:bodyPr wrap="none">
            <a:spAutoFit/>
          </a:bodyPr>
          <a:lstStyle/>
          <a:p>
            <a:pPr algn="ctr" eaLnBrk="0" hangingPunct="0">
              <a:lnSpc>
                <a:spcPct val="100000"/>
              </a:lnSpc>
              <a:spcBef>
                <a:spcPct val="50000"/>
              </a:spcBef>
              <a:buFontTx/>
              <a:buNone/>
            </a:pPr>
            <a:r>
              <a:rPr lang="en-GB" sz="2000" b="0">
                <a:latin typeface="Univers" pitchFamily="34" charset="0"/>
              </a:rPr>
              <a:t> (110)</a:t>
            </a:r>
          </a:p>
        </p:txBody>
      </p:sp>
      <p:sp>
        <p:nvSpPr>
          <p:cNvPr id="204806" name="Text Box 6"/>
          <p:cNvSpPr txBox="1">
            <a:spLocks noChangeArrowheads="1"/>
          </p:cNvSpPr>
          <p:nvPr/>
        </p:nvSpPr>
        <p:spPr bwMode="auto">
          <a:xfrm>
            <a:off x="1757363" y="5867400"/>
            <a:ext cx="833437" cy="396875"/>
          </a:xfrm>
          <a:prstGeom prst="rect">
            <a:avLst/>
          </a:prstGeom>
          <a:noFill/>
          <a:ln w="9525" algn="ctr">
            <a:noFill/>
            <a:miter lim="800000"/>
            <a:headEnd/>
            <a:tailEnd/>
          </a:ln>
          <a:effectLst/>
        </p:spPr>
        <p:txBody>
          <a:bodyPr wrap="none">
            <a:spAutoFit/>
          </a:bodyPr>
          <a:lstStyle/>
          <a:p>
            <a:pPr algn="ctr" eaLnBrk="0" hangingPunct="0">
              <a:lnSpc>
                <a:spcPct val="100000"/>
              </a:lnSpc>
              <a:spcBef>
                <a:spcPct val="50000"/>
              </a:spcBef>
              <a:buFontTx/>
              <a:buNone/>
            </a:pPr>
            <a:r>
              <a:rPr lang="en-GB" sz="2000" b="0">
                <a:latin typeface="Univers" pitchFamily="34" charset="0"/>
              </a:rPr>
              <a:t>(110)</a:t>
            </a:r>
          </a:p>
        </p:txBody>
      </p:sp>
      <p:sp>
        <p:nvSpPr>
          <p:cNvPr id="204822" name="Text Box 22"/>
          <p:cNvSpPr txBox="1">
            <a:spLocks noChangeArrowheads="1"/>
          </p:cNvSpPr>
          <p:nvPr/>
        </p:nvSpPr>
        <p:spPr bwMode="auto">
          <a:xfrm>
            <a:off x="0" y="106363"/>
            <a:ext cx="8001000" cy="884237"/>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200"/>
              <a:t>Shopping Behavior Analysis              </a:t>
            </a:r>
            <a:r>
              <a:rPr lang="en-GB" sz="2000" b="0">
                <a:solidFill>
                  <a:schemeClr val="tx2"/>
                </a:solidFill>
              </a:rPr>
              <a:t>Brands used above than average </a:t>
            </a:r>
            <a:r>
              <a:rPr lang="en-US" sz="2000" b="0">
                <a:solidFill>
                  <a:schemeClr val="tx2"/>
                </a:solidFill>
              </a:rPr>
              <a:t>by Nokia consumers (index)</a:t>
            </a:r>
          </a:p>
        </p:txBody>
      </p:sp>
      <p:sp>
        <p:nvSpPr>
          <p:cNvPr id="204837" name="Text Box 37"/>
          <p:cNvSpPr txBox="1">
            <a:spLocks noChangeArrowheads="1"/>
          </p:cNvSpPr>
          <p:nvPr/>
        </p:nvSpPr>
        <p:spPr bwMode="auto">
          <a:xfrm>
            <a:off x="6877050" y="5638800"/>
            <a:ext cx="833438" cy="396875"/>
          </a:xfrm>
          <a:prstGeom prst="rect">
            <a:avLst/>
          </a:prstGeom>
          <a:noFill/>
          <a:ln w="9525" algn="ctr">
            <a:noFill/>
            <a:miter lim="800000"/>
            <a:headEnd/>
            <a:tailEnd/>
          </a:ln>
          <a:effectLst/>
        </p:spPr>
        <p:txBody>
          <a:bodyPr wrap="none">
            <a:spAutoFit/>
          </a:bodyPr>
          <a:lstStyle/>
          <a:p>
            <a:pPr algn="ctr" eaLnBrk="0" hangingPunct="0">
              <a:lnSpc>
                <a:spcPct val="100000"/>
              </a:lnSpc>
              <a:spcBef>
                <a:spcPct val="50000"/>
              </a:spcBef>
              <a:buFontTx/>
              <a:buNone/>
            </a:pPr>
            <a:r>
              <a:rPr lang="en-GB" sz="2000" b="0">
                <a:latin typeface="Univers" pitchFamily="34" charset="0"/>
              </a:rPr>
              <a:t>(104)</a:t>
            </a:r>
          </a:p>
        </p:txBody>
      </p:sp>
      <p:pic>
        <p:nvPicPr>
          <p:cNvPr id="204847" name="Picture 47" descr="acer-laptop-compute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60438" y="1127125"/>
            <a:ext cx="2011362" cy="2011363"/>
          </a:xfrm>
          <a:prstGeom prst="rect">
            <a:avLst/>
          </a:prstGeom>
          <a:noFill/>
        </p:spPr>
      </p:pic>
      <p:pic>
        <p:nvPicPr>
          <p:cNvPr id="204848" name="Picture 48" descr="jvc-video-camera"/>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05200" y="1538288"/>
            <a:ext cx="1828800" cy="1341437"/>
          </a:xfrm>
          <a:prstGeom prst="rect">
            <a:avLst/>
          </a:prstGeom>
          <a:noFill/>
        </p:spPr>
      </p:pic>
      <p:grpSp>
        <p:nvGrpSpPr>
          <p:cNvPr id="204851" name="Group 51"/>
          <p:cNvGrpSpPr>
            <a:grpSpLocks/>
          </p:cNvGrpSpPr>
          <p:nvPr/>
        </p:nvGrpSpPr>
        <p:grpSpPr bwMode="auto">
          <a:xfrm>
            <a:off x="5791200" y="1322388"/>
            <a:ext cx="2362200" cy="1639887"/>
            <a:chOff x="3648" y="833"/>
            <a:chExt cx="1488" cy="1033"/>
          </a:xfrm>
        </p:grpSpPr>
        <p:pic>
          <p:nvPicPr>
            <p:cNvPr id="204849" name="Picture 49" descr="sony-bravia-kdl-40w5500-lcd-tv"/>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648" y="833"/>
              <a:ext cx="1488" cy="1033"/>
            </a:xfrm>
            <a:prstGeom prst="rect">
              <a:avLst/>
            </a:prstGeom>
            <a:noFill/>
          </p:spPr>
        </p:pic>
        <p:pic>
          <p:nvPicPr>
            <p:cNvPr id="204850" name="Picture 50" descr="sony-logo"/>
            <p:cNvPicPr>
              <a:picLocks noChangeAspect="1" noChangeArrowheads="1"/>
            </p:cNvPicPr>
            <p:nvPr/>
          </p:nvPicPr>
          <p:blipFill>
            <a:blip r:embed="rId6" cstate="print"/>
            <a:srcRect/>
            <a:stretch>
              <a:fillRect/>
            </a:stretch>
          </p:blipFill>
          <p:spPr bwMode="auto">
            <a:xfrm>
              <a:off x="3744" y="912"/>
              <a:ext cx="1296" cy="768"/>
            </a:xfrm>
            <a:prstGeom prst="rect">
              <a:avLst/>
            </a:prstGeom>
            <a:noFill/>
          </p:spPr>
        </p:pic>
      </p:grpSp>
      <p:pic>
        <p:nvPicPr>
          <p:cNvPr id="204853" name="Picture 53" descr="3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066800" y="3505200"/>
            <a:ext cx="2438400" cy="2286000"/>
          </a:xfrm>
          <a:prstGeom prst="rect">
            <a:avLst/>
          </a:prstGeom>
          <a:noFill/>
        </p:spPr>
      </p:pic>
      <p:pic>
        <p:nvPicPr>
          <p:cNvPr id="204855" name="Picture 5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096000" y="3733800"/>
            <a:ext cx="2381250" cy="1757363"/>
          </a:xfrm>
          <a:prstGeom prst="rect">
            <a:avLst/>
          </a:prstGeom>
          <a:noFill/>
        </p:spPr>
      </p:pic>
      <p:pic>
        <p:nvPicPr>
          <p:cNvPr id="204856" name="Picture 56" descr="logo al rajhi"/>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276600" y="4032250"/>
            <a:ext cx="2819400" cy="1362075"/>
          </a:xfrm>
          <a:prstGeom prst="rect">
            <a:avLst/>
          </a:prstGeom>
          <a:noFill/>
        </p:spPr>
      </p:pic>
      <p:sp>
        <p:nvSpPr>
          <p:cNvPr id="204857" name="Text Box 57"/>
          <p:cNvSpPr txBox="1">
            <a:spLocks noChangeArrowheads="1"/>
          </p:cNvSpPr>
          <p:nvPr/>
        </p:nvSpPr>
        <p:spPr bwMode="auto">
          <a:xfrm>
            <a:off x="4119563" y="5318125"/>
            <a:ext cx="833437" cy="396875"/>
          </a:xfrm>
          <a:prstGeom prst="rect">
            <a:avLst/>
          </a:prstGeom>
          <a:noFill/>
          <a:ln w="9525" algn="ctr">
            <a:noFill/>
            <a:miter lim="800000"/>
            <a:headEnd/>
            <a:tailEnd/>
          </a:ln>
          <a:effectLst/>
        </p:spPr>
        <p:txBody>
          <a:bodyPr wrap="none">
            <a:spAutoFit/>
          </a:bodyPr>
          <a:lstStyle/>
          <a:p>
            <a:pPr algn="ctr" eaLnBrk="0" hangingPunct="0">
              <a:lnSpc>
                <a:spcPct val="100000"/>
              </a:lnSpc>
              <a:spcBef>
                <a:spcPct val="50000"/>
              </a:spcBef>
              <a:buFontTx/>
              <a:buNone/>
            </a:pPr>
            <a:r>
              <a:rPr lang="en-GB" sz="2000" b="0">
                <a:latin typeface="Univers" pitchFamily="34" charset="0"/>
              </a:rPr>
              <a:t>(109)</a:t>
            </a:r>
          </a:p>
        </p:txBody>
      </p:sp>
      <p:sp>
        <p:nvSpPr>
          <p:cNvPr id="204858"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47"/>
                                        </p:tgtEl>
                                        <p:attrNameLst>
                                          <p:attrName>style.visibility</p:attrName>
                                        </p:attrNameLst>
                                      </p:cBhvr>
                                      <p:to>
                                        <p:strVal val="visible"/>
                                      </p:to>
                                    </p:set>
                                    <p:animEffect transition="in" filter="fade">
                                      <p:cBhvr>
                                        <p:cTn id="7" dur="2000"/>
                                        <p:tgtEl>
                                          <p:spTgt spid="2048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4803"/>
                                        </p:tgtEl>
                                        <p:attrNameLst>
                                          <p:attrName>style.visibility</p:attrName>
                                        </p:attrNameLst>
                                      </p:cBhvr>
                                      <p:to>
                                        <p:strVal val="visible"/>
                                      </p:to>
                                    </p:set>
                                    <p:animEffect transition="in" filter="fade">
                                      <p:cBhvr>
                                        <p:cTn id="10" dur="2000"/>
                                        <p:tgtEl>
                                          <p:spTgt spid="204803"/>
                                        </p:tgtEl>
                                      </p:cBhvr>
                                    </p:animEffect>
                                  </p:childTnLst>
                                </p:cTn>
                              </p:par>
                              <p:par>
                                <p:cTn id="11" presetID="10" presetClass="entr" presetSubtype="0" fill="hold" nodeType="withEffect">
                                  <p:stCondLst>
                                    <p:cond delay="0"/>
                                  </p:stCondLst>
                                  <p:childTnLst>
                                    <p:set>
                                      <p:cBhvr>
                                        <p:cTn id="12" dur="1" fill="hold">
                                          <p:stCondLst>
                                            <p:cond delay="0"/>
                                          </p:stCondLst>
                                        </p:cTn>
                                        <p:tgtEl>
                                          <p:spTgt spid="204848"/>
                                        </p:tgtEl>
                                        <p:attrNameLst>
                                          <p:attrName>style.visibility</p:attrName>
                                        </p:attrNameLst>
                                      </p:cBhvr>
                                      <p:to>
                                        <p:strVal val="visible"/>
                                      </p:to>
                                    </p:set>
                                    <p:animEffect transition="in" filter="fade">
                                      <p:cBhvr>
                                        <p:cTn id="13" dur="2000"/>
                                        <p:tgtEl>
                                          <p:spTgt spid="20484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4805"/>
                                        </p:tgtEl>
                                        <p:attrNameLst>
                                          <p:attrName>style.visibility</p:attrName>
                                        </p:attrNameLst>
                                      </p:cBhvr>
                                      <p:to>
                                        <p:strVal val="visible"/>
                                      </p:to>
                                    </p:set>
                                    <p:animEffect transition="in" filter="fade">
                                      <p:cBhvr>
                                        <p:cTn id="16" dur="2000"/>
                                        <p:tgtEl>
                                          <p:spTgt spid="204805"/>
                                        </p:tgtEl>
                                      </p:cBhvr>
                                    </p:animEffect>
                                  </p:childTnLst>
                                </p:cTn>
                              </p:par>
                              <p:par>
                                <p:cTn id="17" presetID="10" presetClass="entr" presetSubtype="0" fill="hold" nodeType="withEffect">
                                  <p:stCondLst>
                                    <p:cond delay="0"/>
                                  </p:stCondLst>
                                  <p:childTnLst>
                                    <p:set>
                                      <p:cBhvr>
                                        <p:cTn id="18" dur="1" fill="hold">
                                          <p:stCondLst>
                                            <p:cond delay="0"/>
                                          </p:stCondLst>
                                        </p:cTn>
                                        <p:tgtEl>
                                          <p:spTgt spid="204851"/>
                                        </p:tgtEl>
                                        <p:attrNameLst>
                                          <p:attrName>style.visibility</p:attrName>
                                        </p:attrNameLst>
                                      </p:cBhvr>
                                      <p:to>
                                        <p:strVal val="visible"/>
                                      </p:to>
                                    </p:set>
                                    <p:animEffect transition="in" filter="fade">
                                      <p:cBhvr>
                                        <p:cTn id="19" dur="2000"/>
                                        <p:tgtEl>
                                          <p:spTgt spid="2048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4804"/>
                                        </p:tgtEl>
                                        <p:attrNameLst>
                                          <p:attrName>style.visibility</p:attrName>
                                        </p:attrNameLst>
                                      </p:cBhvr>
                                      <p:to>
                                        <p:strVal val="visible"/>
                                      </p:to>
                                    </p:set>
                                    <p:animEffect transition="in" filter="fade">
                                      <p:cBhvr>
                                        <p:cTn id="22" dur="2000"/>
                                        <p:tgtEl>
                                          <p:spTgt spid="204804"/>
                                        </p:tgtEl>
                                      </p:cBhvr>
                                    </p:animEffect>
                                  </p:childTnLst>
                                </p:cTn>
                              </p:par>
                              <p:par>
                                <p:cTn id="23" presetID="10" presetClass="entr" presetSubtype="0" fill="hold" nodeType="withEffect">
                                  <p:stCondLst>
                                    <p:cond delay="0"/>
                                  </p:stCondLst>
                                  <p:childTnLst>
                                    <p:set>
                                      <p:cBhvr>
                                        <p:cTn id="24" dur="1" fill="hold">
                                          <p:stCondLst>
                                            <p:cond delay="0"/>
                                          </p:stCondLst>
                                        </p:cTn>
                                        <p:tgtEl>
                                          <p:spTgt spid="204853"/>
                                        </p:tgtEl>
                                        <p:attrNameLst>
                                          <p:attrName>style.visibility</p:attrName>
                                        </p:attrNameLst>
                                      </p:cBhvr>
                                      <p:to>
                                        <p:strVal val="visible"/>
                                      </p:to>
                                    </p:set>
                                    <p:animEffect transition="in" filter="fade">
                                      <p:cBhvr>
                                        <p:cTn id="25" dur="2000"/>
                                        <p:tgtEl>
                                          <p:spTgt spid="2048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4806"/>
                                        </p:tgtEl>
                                        <p:attrNameLst>
                                          <p:attrName>style.visibility</p:attrName>
                                        </p:attrNameLst>
                                      </p:cBhvr>
                                      <p:to>
                                        <p:strVal val="visible"/>
                                      </p:to>
                                    </p:set>
                                    <p:animEffect transition="in" filter="fade">
                                      <p:cBhvr>
                                        <p:cTn id="28" dur="2000"/>
                                        <p:tgtEl>
                                          <p:spTgt spid="204806"/>
                                        </p:tgtEl>
                                      </p:cBhvr>
                                    </p:animEffect>
                                  </p:childTnLst>
                                </p:cTn>
                              </p:par>
                              <p:par>
                                <p:cTn id="29" presetID="10" presetClass="entr" presetSubtype="0" fill="hold" nodeType="withEffect">
                                  <p:stCondLst>
                                    <p:cond delay="0"/>
                                  </p:stCondLst>
                                  <p:childTnLst>
                                    <p:set>
                                      <p:cBhvr>
                                        <p:cTn id="30" dur="1" fill="hold">
                                          <p:stCondLst>
                                            <p:cond delay="0"/>
                                          </p:stCondLst>
                                        </p:cTn>
                                        <p:tgtEl>
                                          <p:spTgt spid="204856"/>
                                        </p:tgtEl>
                                        <p:attrNameLst>
                                          <p:attrName>style.visibility</p:attrName>
                                        </p:attrNameLst>
                                      </p:cBhvr>
                                      <p:to>
                                        <p:strVal val="visible"/>
                                      </p:to>
                                    </p:set>
                                    <p:animEffect transition="in" filter="fade">
                                      <p:cBhvr>
                                        <p:cTn id="31" dur="2000"/>
                                        <p:tgtEl>
                                          <p:spTgt spid="20485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4837"/>
                                        </p:tgtEl>
                                        <p:attrNameLst>
                                          <p:attrName>style.visibility</p:attrName>
                                        </p:attrNameLst>
                                      </p:cBhvr>
                                      <p:to>
                                        <p:strVal val="visible"/>
                                      </p:to>
                                    </p:set>
                                    <p:animEffect transition="in" filter="fade">
                                      <p:cBhvr>
                                        <p:cTn id="34" dur="2000"/>
                                        <p:tgtEl>
                                          <p:spTgt spid="204837"/>
                                        </p:tgtEl>
                                      </p:cBhvr>
                                    </p:animEffect>
                                  </p:childTnLst>
                                </p:cTn>
                              </p:par>
                              <p:par>
                                <p:cTn id="35" presetID="10" presetClass="entr" presetSubtype="0" fill="hold" nodeType="withEffect">
                                  <p:stCondLst>
                                    <p:cond delay="0"/>
                                  </p:stCondLst>
                                  <p:childTnLst>
                                    <p:set>
                                      <p:cBhvr>
                                        <p:cTn id="36" dur="1" fill="hold">
                                          <p:stCondLst>
                                            <p:cond delay="0"/>
                                          </p:stCondLst>
                                        </p:cTn>
                                        <p:tgtEl>
                                          <p:spTgt spid="204855"/>
                                        </p:tgtEl>
                                        <p:attrNameLst>
                                          <p:attrName>style.visibility</p:attrName>
                                        </p:attrNameLst>
                                      </p:cBhvr>
                                      <p:to>
                                        <p:strVal val="visible"/>
                                      </p:to>
                                    </p:set>
                                    <p:animEffect transition="in" filter="fade">
                                      <p:cBhvr>
                                        <p:cTn id="37" dur="2000"/>
                                        <p:tgtEl>
                                          <p:spTgt spid="20485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4857"/>
                                        </p:tgtEl>
                                        <p:attrNameLst>
                                          <p:attrName>style.visibility</p:attrName>
                                        </p:attrNameLst>
                                      </p:cBhvr>
                                      <p:to>
                                        <p:strVal val="visible"/>
                                      </p:to>
                                    </p:set>
                                    <p:animEffect transition="in" filter="fade">
                                      <p:cBhvr>
                                        <p:cTn id="40" dur="2000"/>
                                        <p:tgtEl>
                                          <p:spTgt spid="2048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3" grpId="0"/>
      <p:bldP spid="204804" grpId="0"/>
      <p:bldP spid="204805" grpId="0"/>
      <p:bldP spid="204806" grpId="0"/>
      <p:bldP spid="204837" grpId="0"/>
      <p:bldP spid="20485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Text Box 2"/>
          <p:cNvSpPr txBox="1">
            <a:spLocks noChangeArrowheads="1"/>
          </p:cNvSpPr>
          <p:nvPr/>
        </p:nvSpPr>
        <p:spPr bwMode="auto">
          <a:xfrm>
            <a:off x="838200" y="2133600"/>
            <a:ext cx="74676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Leisure Activities Analysis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381000" y="1066800"/>
          <a:ext cx="8674100" cy="5270500"/>
        </p:xfrm>
        <a:graphic>
          <a:graphicData uri="http://schemas.openxmlformats.org/presentationml/2006/ole">
            <p:oleObj spid="_x0000_s207879" name="Chart" r:id="rId4" imgW="9696450" imgH="5886450" progId="MSGraph.Chart.8">
              <p:embed followColorScheme="full"/>
            </p:oleObj>
          </a:graphicData>
        </a:graphic>
      </p:graphicFrame>
      <p:sp>
        <p:nvSpPr>
          <p:cNvPr id="207877" name="Text Box 12"/>
          <p:cNvSpPr txBox="1">
            <a:spLocks noChangeArrowheads="1"/>
          </p:cNvSpPr>
          <p:nvPr/>
        </p:nvSpPr>
        <p:spPr bwMode="auto">
          <a:xfrm>
            <a:off x="0" y="6486525"/>
            <a:ext cx="9144000" cy="30480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t>
            </a:r>
            <a:r>
              <a:rPr lang="en-US" sz="1400"/>
              <a:t>Coffee/Sandwich Bar </a:t>
            </a:r>
            <a:r>
              <a:rPr lang="en-GB" sz="1400"/>
              <a:t>visitors	Source: TGI KSA 09</a:t>
            </a:r>
          </a:p>
        </p:txBody>
      </p:sp>
      <p:sp>
        <p:nvSpPr>
          <p:cNvPr id="207878" name="Text Box 6"/>
          <p:cNvSpPr txBox="1">
            <a:spLocks noChangeArrowheads="1"/>
          </p:cNvSpPr>
          <p:nvPr/>
        </p:nvSpPr>
        <p:spPr bwMode="auto">
          <a:xfrm>
            <a:off x="0" y="74613"/>
            <a:ext cx="6705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Coffee/Sandwich Bar                                </a:t>
            </a:r>
            <a:r>
              <a:rPr lang="en-US" sz="2000" b="0">
                <a:solidFill>
                  <a:schemeClr val="tx2"/>
                </a:solidFill>
              </a:rPr>
              <a:t>Visited by Nokia customers in the last 12 months</a:t>
            </a:r>
          </a:p>
        </p:txBody>
      </p:sp>
      <p:sp>
        <p:nvSpPr>
          <p:cNvPr id="207880" name="AutoShape 8"/>
          <p:cNvSpPr>
            <a:spLocks noChangeArrowheads="1"/>
          </p:cNvSpPr>
          <p:nvPr/>
        </p:nvSpPr>
        <p:spPr bwMode="auto">
          <a:xfrm>
            <a:off x="5181600" y="3733800"/>
            <a:ext cx="3200400" cy="1447800"/>
          </a:xfrm>
          <a:prstGeom prst="wedgeEllipseCallout">
            <a:avLst>
              <a:gd name="adj1" fmla="val -43750"/>
              <a:gd name="adj2" fmla="val -65681"/>
            </a:avLst>
          </a:prstGeom>
          <a:noFill/>
          <a:ln w="9525">
            <a:solidFill>
              <a:schemeClr val="tx1"/>
            </a:solidFill>
            <a:miter lim="800000"/>
            <a:headEnd/>
            <a:tailEnd/>
          </a:ln>
          <a:effectLst/>
        </p:spPr>
        <p:txBody>
          <a:bodyPr/>
          <a:lstStyle/>
          <a:p>
            <a:pPr algn="ctr">
              <a:lnSpc>
                <a:spcPct val="100000"/>
              </a:lnSpc>
              <a:spcBef>
                <a:spcPct val="0"/>
              </a:spcBef>
              <a:buFontTx/>
              <a:buNone/>
            </a:pPr>
            <a:r>
              <a:rPr lang="en-US" sz="1400"/>
              <a:t>Nokia consumers who visit Coffee bars visit Aroma Café the most, followed by Café Nescafe &amp; Dr. Café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7880"/>
                                        </p:tgtEl>
                                        <p:attrNameLst>
                                          <p:attrName>style.visibility</p:attrName>
                                        </p:attrNameLst>
                                      </p:cBhvr>
                                      <p:to>
                                        <p:strVal val="visible"/>
                                      </p:to>
                                    </p:set>
                                    <p:animEffect transition="in" filter="fade">
                                      <p:cBhvr>
                                        <p:cTn id="11" dur="2000"/>
                                        <p:tgtEl>
                                          <p:spTgt spid="2078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07880"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211974" name="Chart" r:id="rId4" imgW="9696450" imgH="5886450" progId="MSGraph.Chart.8">
              <p:embed followColorScheme="full"/>
            </p:oleObj>
          </a:graphicData>
        </a:graphic>
      </p:graphicFrame>
      <p:sp>
        <p:nvSpPr>
          <p:cNvPr id="211972" name="Text Box 12"/>
          <p:cNvSpPr txBox="1">
            <a:spLocks noChangeArrowheads="1"/>
          </p:cNvSpPr>
          <p:nvPr/>
        </p:nvSpPr>
        <p:spPr bwMode="auto">
          <a:xfrm>
            <a:off x="0" y="6486525"/>
            <a:ext cx="9144000" cy="30480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t>
            </a:r>
            <a:r>
              <a:rPr lang="en-US" sz="1400"/>
              <a:t>Fast Food </a:t>
            </a:r>
            <a:r>
              <a:rPr lang="en-GB" sz="1400"/>
              <a:t>visitors	Source: TGI KSA 09</a:t>
            </a:r>
          </a:p>
        </p:txBody>
      </p:sp>
      <p:sp>
        <p:nvSpPr>
          <p:cNvPr id="211973" name="Text Box 5"/>
          <p:cNvSpPr txBox="1">
            <a:spLocks noChangeArrowheads="1"/>
          </p:cNvSpPr>
          <p:nvPr/>
        </p:nvSpPr>
        <p:spPr bwMode="auto">
          <a:xfrm>
            <a:off x="0" y="74613"/>
            <a:ext cx="7086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Fast Food Restaurants                                </a:t>
            </a:r>
            <a:r>
              <a:rPr lang="en-US" sz="2000" b="0">
                <a:solidFill>
                  <a:schemeClr val="tx2"/>
                </a:solidFill>
              </a:rPr>
              <a:t>Ordered from by Nokia customers in the last 3 months</a:t>
            </a:r>
          </a:p>
        </p:txBody>
      </p:sp>
      <p:sp>
        <p:nvSpPr>
          <p:cNvPr id="211975" name="AutoShape 7"/>
          <p:cNvSpPr>
            <a:spLocks noChangeArrowheads="1"/>
          </p:cNvSpPr>
          <p:nvPr/>
        </p:nvSpPr>
        <p:spPr bwMode="auto">
          <a:xfrm>
            <a:off x="5638800" y="3733800"/>
            <a:ext cx="2895600" cy="1143000"/>
          </a:xfrm>
          <a:prstGeom prst="wedgeEllipseCallout">
            <a:avLst>
              <a:gd name="adj1" fmla="val -53620"/>
              <a:gd name="adj2" fmla="val -69861"/>
            </a:avLst>
          </a:prstGeom>
          <a:noFill/>
          <a:ln w="9525">
            <a:solidFill>
              <a:schemeClr val="tx1"/>
            </a:solidFill>
            <a:miter lim="800000"/>
            <a:headEnd/>
            <a:tailEnd/>
          </a:ln>
          <a:effectLst/>
        </p:spPr>
        <p:txBody>
          <a:bodyPr/>
          <a:lstStyle/>
          <a:p>
            <a:pPr algn="ctr">
              <a:lnSpc>
                <a:spcPct val="100000"/>
              </a:lnSpc>
              <a:spcBef>
                <a:spcPct val="0"/>
              </a:spcBef>
              <a:buFontTx/>
              <a:buNone/>
            </a:pPr>
            <a:r>
              <a:rPr lang="en-US" sz="1400"/>
              <a:t>Almost half of Nokia customers who eat fast food order from KFC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11975"/>
                                        </p:tgtEl>
                                        <p:attrNameLst>
                                          <p:attrName>style.visibility</p:attrName>
                                        </p:attrNameLst>
                                      </p:cBhvr>
                                      <p:to>
                                        <p:strVal val="visible"/>
                                      </p:to>
                                    </p:set>
                                    <p:animEffect transition="in" filter="fade">
                                      <p:cBhvr>
                                        <p:cTn id="11" dur="2000"/>
                                        <p:tgtEl>
                                          <p:spTgt spid="2119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119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990600" y="152400"/>
            <a:ext cx="7115175" cy="596900"/>
          </a:xfrm>
        </p:spPr>
        <p:txBody>
          <a:bodyPr/>
          <a:lstStyle/>
          <a:p>
            <a:r>
              <a:rPr lang="en-GB" sz="3600"/>
              <a:t>TGI KSA09 Sample Split</a:t>
            </a:r>
            <a:r>
              <a:rPr lang="en-GB"/>
              <a:t> </a:t>
            </a:r>
          </a:p>
        </p:txBody>
      </p:sp>
      <p:graphicFrame>
        <p:nvGraphicFramePr>
          <p:cNvPr id="12292" name="Object 4"/>
          <p:cNvGraphicFramePr>
            <a:graphicFrameLocks noChangeAspect="1"/>
          </p:cNvGraphicFramePr>
          <p:nvPr/>
        </p:nvGraphicFramePr>
        <p:xfrm>
          <a:off x="381000" y="1014413"/>
          <a:ext cx="3873500" cy="2947987"/>
        </p:xfrm>
        <a:graphic>
          <a:graphicData uri="http://schemas.openxmlformats.org/presentationml/2006/ole">
            <p:oleObj spid="_x0000_s12292" name="Chart" r:id="rId4" imgW="5572125" imgH="4238625" progId="MSGraph.Chart.8">
              <p:embed followColorScheme="full"/>
            </p:oleObj>
          </a:graphicData>
        </a:graphic>
      </p:graphicFrame>
      <p:sp>
        <p:nvSpPr>
          <p:cNvPr id="12293" name="AutoShape 26"/>
          <p:cNvSpPr>
            <a:spLocks noChangeArrowheads="1"/>
          </p:cNvSpPr>
          <p:nvPr/>
        </p:nvSpPr>
        <p:spPr bwMode="auto">
          <a:xfrm>
            <a:off x="1524000" y="1001713"/>
            <a:ext cx="1571625" cy="293687"/>
          </a:xfrm>
          <a:prstGeom prst="roundRect">
            <a:avLst>
              <a:gd name="adj" fmla="val 50000"/>
            </a:avLst>
          </a:prstGeom>
          <a:noFill/>
          <a:ln w="38100">
            <a:solidFill>
              <a:schemeClr val="bg2"/>
            </a:solidFill>
            <a:round/>
            <a:headEnd/>
            <a:tailEnd/>
          </a:ln>
        </p:spPr>
        <p:txBody>
          <a:bodyPr wrap="none" anchor="ctr"/>
          <a:lstStyle/>
          <a:p>
            <a:pPr algn="ctr" eaLnBrk="0" hangingPunct="0">
              <a:lnSpc>
                <a:spcPct val="100000"/>
              </a:lnSpc>
              <a:spcBef>
                <a:spcPct val="0"/>
              </a:spcBef>
              <a:buFontTx/>
              <a:buNone/>
            </a:pPr>
            <a:r>
              <a:rPr lang="en-US" sz="1400"/>
              <a:t>Gender Split</a:t>
            </a:r>
          </a:p>
        </p:txBody>
      </p:sp>
      <p:graphicFrame>
        <p:nvGraphicFramePr>
          <p:cNvPr id="12294" name="Object 23"/>
          <p:cNvGraphicFramePr>
            <a:graphicFrameLocks noChangeAspect="1"/>
          </p:cNvGraphicFramePr>
          <p:nvPr/>
        </p:nvGraphicFramePr>
        <p:xfrm>
          <a:off x="4800600" y="1081088"/>
          <a:ext cx="4351338" cy="3033712"/>
        </p:xfrm>
        <a:graphic>
          <a:graphicData uri="http://schemas.openxmlformats.org/presentationml/2006/ole">
            <p:oleObj spid="_x0000_s12294" name="Chart" r:id="rId5" imgW="6229350" imgH="4343400" progId="MSGraph.Chart.8">
              <p:embed followColorScheme="full"/>
            </p:oleObj>
          </a:graphicData>
        </a:graphic>
      </p:graphicFrame>
      <p:sp>
        <p:nvSpPr>
          <p:cNvPr id="12295" name="AutoShape 26"/>
          <p:cNvSpPr>
            <a:spLocks noChangeArrowheads="1"/>
          </p:cNvSpPr>
          <p:nvPr/>
        </p:nvSpPr>
        <p:spPr bwMode="auto">
          <a:xfrm>
            <a:off x="5867400" y="990600"/>
            <a:ext cx="1828800" cy="293688"/>
          </a:xfrm>
          <a:prstGeom prst="roundRect">
            <a:avLst>
              <a:gd name="adj" fmla="val 50000"/>
            </a:avLst>
          </a:prstGeom>
          <a:noFill/>
          <a:ln w="38100">
            <a:solidFill>
              <a:schemeClr val="bg2"/>
            </a:solidFill>
            <a:round/>
            <a:headEnd/>
            <a:tailEnd/>
          </a:ln>
        </p:spPr>
        <p:txBody>
          <a:bodyPr wrap="none" anchor="ctr"/>
          <a:lstStyle/>
          <a:p>
            <a:pPr algn="ctr" eaLnBrk="0" hangingPunct="0">
              <a:lnSpc>
                <a:spcPct val="100000"/>
              </a:lnSpc>
              <a:spcBef>
                <a:spcPct val="0"/>
              </a:spcBef>
              <a:buFontTx/>
              <a:buNone/>
            </a:pPr>
            <a:r>
              <a:rPr lang="en-US" sz="1400"/>
              <a:t>Social Class Split</a:t>
            </a:r>
          </a:p>
        </p:txBody>
      </p:sp>
      <p:graphicFrame>
        <p:nvGraphicFramePr>
          <p:cNvPr id="12296" name="Object 26"/>
          <p:cNvGraphicFramePr>
            <a:graphicFrameLocks noChangeAspect="1"/>
          </p:cNvGraphicFramePr>
          <p:nvPr/>
        </p:nvGraphicFramePr>
        <p:xfrm>
          <a:off x="923925" y="3476625"/>
          <a:ext cx="7229475" cy="3165475"/>
        </p:xfrm>
        <a:graphic>
          <a:graphicData uri="http://schemas.openxmlformats.org/presentationml/2006/ole">
            <p:oleObj spid="_x0000_s12296" name="Chart" r:id="rId6" imgW="10420350" imgH="4552950" progId="MSGraph.Chart.8">
              <p:embed followColorScheme="full"/>
            </p:oleObj>
          </a:graphicData>
        </a:graphic>
      </p:graphicFrame>
      <p:sp>
        <p:nvSpPr>
          <p:cNvPr id="12297" name="AutoShape 26"/>
          <p:cNvSpPr>
            <a:spLocks noChangeArrowheads="1"/>
          </p:cNvSpPr>
          <p:nvPr/>
        </p:nvSpPr>
        <p:spPr bwMode="auto">
          <a:xfrm>
            <a:off x="3813175" y="3581400"/>
            <a:ext cx="1571625" cy="293688"/>
          </a:xfrm>
          <a:prstGeom prst="roundRect">
            <a:avLst>
              <a:gd name="adj" fmla="val 50000"/>
            </a:avLst>
          </a:prstGeom>
          <a:noFill/>
          <a:ln w="38100">
            <a:solidFill>
              <a:schemeClr val="bg2"/>
            </a:solidFill>
            <a:round/>
            <a:headEnd/>
            <a:tailEnd/>
          </a:ln>
        </p:spPr>
        <p:txBody>
          <a:bodyPr wrap="none" anchor="ctr"/>
          <a:lstStyle/>
          <a:p>
            <a:pPr algn="ctr" eaLnBrk="0" hangingPunct="0">
              <a:lnSpc>
                <a:spcPct val="100000"/>
              </a:lnSpc>
              <a:spcBef>
                <a:spcPct val="0"/>
              </a:spcBef>
              <a:buFontTx/>
              <a:buNone/>
            </a:pPr>
            <a:r>
              <a:rPr lang="en-US" sz="1400"/>
              <a:t>Area Split</a:t>
            </a:r>
          </a:p>
        </p:txBody>
      </p:sp>
      <p:sp>
        <p:nvSpPr>
          <p:cNvPr id="12298" name="TextBox 9"/>
          <p:cNvSpPr txBox="1">
            <a:spLocks noChangeArrowheads="1"/>
          </p:cNvSpPr>
          <p:nvPr/>
        </p:nvSpPr>
        <p:spPr bwMode="auto">
          <a:xfrm>
            <a:off x="152400" y="3733800"/>
            <a:ext cx="1460500" cy="517525"/>
          </a:xfrm>
          <a:prstGeom prst="rect">
            <a:avLst/>
          </a:prstGeom>
          <a:solidFill>
            <a:srgbClr val="FF0000"/>
          </a:solidFill>
          <a:ln w="9525">
            <a:noFill/>
            <a:miter lim="800000"/>
            <a:headEnd/>
            <a:tailEnd/>
          </a:ln>
        </p:spPr>
        <p:txBody>
          <a:bodyPr>
            <a:spAutoFit/>
          </a:bodyPr>
          <a:lstStyle/>
          <a:p>
            <a:pPr algn="ctr" eaLnBrk="0" hangingPunct="0">
              <a:lnSpc>
                <a:spcPct val="100000"/>
              </a:lnSpc>
              <a:spcBef>
                <a:spcPct val="0"/>
              </a:spcBef>
              <a:buFontTx/>
              <a:buNone/>
            </a:pPr>
            <a:r>
              <a:rPr lang="en-US" sz="1400">
                <a:solidFill>
                  <a:schemeClr val="bg1"/>
                </a:solidFill>
              </a:rPr>
              <a:t>Sample: </a:t>
            </a:r>
          </a:p>
          <a:p>
            <a:pPr algn="ctr" eaLnBrk="0" hangingPunct="0">
              <a:lnSpc>
                <a:spcPct val="100000"/>
              </a:lnSpc>
              <a:spcBef>
                <a:spcPct val="0"/>
              </a:spcBef>
              <a:buFontTx/>
              <a:buNone/>
            </a:pPr>
            <a:r>
              <a:rPr lang="en-US" sz="1400">
                <a:solidFill>
                  <a:schemeClr val="bg1"/>
                </a:solidFill>
              </a:rPr>
              <a:t>n= 7,008</a:t>
            </a:r>
          </a:p>
        </p:txBody>
      </p:sp>
      <p:sp>
        <p:nvSpPr>
          <p:cNvPr id="12299" name="TextBox 10"/>
          <p:cNvSpPr txBox="1">
            <a:spLocks noChangeArrowheads="1"/>
          </p:cNvSpPr>
          <p:nvPr/>
        </p:nvSpPr>
        <p:spPr bwMode="auto">
          <a:xfrm>
            <a:off x="139700" y="4343400"/>
            <a:ext cx="1460500" cy="730250"/>
          </a:xfrm>
          <a:prstGeom prst="rect">
            <a:avLst/>
          </a:prstGeom>
          <a:solidFill>
            <a:srgbClr val="FF0000"/>
          </a:solidFill>
          <a:ln w="9525">
            <a:noFill/>
            <a:miter lim="800000"/>
            <a:headEnd/>
            <a:tailEnd/>
          </a:ln>
        </p:spPr>
        <p:txBody>
          <a:bodyPr>
            <a:spAutoFit/>
          </a:bodyPr>
          <a:lstStyle/>
          <a:p>
            <a:pPr algn="ctr" eaLnBrk="0" hangingPunct="0">
              <a:lnSpc>
                <a:spcPct val="100000"/>
              </a:lnSpc>
              <a:spcBef>
                <a:spcPct val="0"/>
              </a:spcBef>
              <a:buFontTx/>
              <a:buNone/>
            </a:pPr>
            <a:r>
              <a:rPr lang="en-US" sz="1400">
                <a:solidFill>
                  <a:schemeClr val="bg1"/>
                </a:solidFill>
              </a:rPr>
              <a:t>Projected Population: </a:t>
            </a:r>
          </a:p>
          <a:p>
            <a:pPr algn="ctr" eaLnBrk="0" hangingPunct="0">
              <a:lnSpc>
                <a:spcPct val="100000"/>
              </a:lnSpc>
              <a:spcBef>
                <a:spcPct val="0"/>
              </a:spcBef>
              <a:buFontTx/>
              <a:buNone/>
            </a:pPr>
            <a:r>
              <a:rPr lang="en-US" sz="1400">
                <a:solidFill>
                  <a:schemeClr val="bg1"/>
                </a:solidFill>
              </a:rPr>
              <a:t>13,036, 619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fade">
                                      <p:cBhvr>
                                        <p:cTn id="7" dur="2000"/>
                                        <p:tgtEl>
                                          <p:spTgt spid="1229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2292"/>
                                        </p:tgtEl>
                                        <p:attrNameLst>
                                          <p:attrName>style.visibility</p:attrName>
                                        </p:attrNameLst>
                                      </p:cBhvr>
                                      <p:to>
                                        <p:strVal val="visible"/>
                                      </p:to>
                                    </p:set>
                                    <p:animEffect transition="in" filter="fade">
                                      <p:cBhvr>
                                        <p:cTn id="10" dur="2000"/>
                                        <p:tgtEl>
                                          <p:spTgt spid="12292"/>
                                        </p:tgtEl>
                                      </p:cBhvr>
                                    </p:animEffect>
                                  </p:childTnLst>
                                </p:cTn>
                              </p:par>
                            </p:childTnLst>
                          </p:cTn>
                        </p:par>
                        <p:par>
                          <p:cTn id="11" fill="hold">
                            <p:stCondLst>
                              <p:cond delay="2500"/>
                            </p:stCondLst>
                            <p:childTnLst>
                              <p:par>
                                <p:cTn id="12" presetID="10" presetClass="entr" presetSubtype="0" fill="hold" grpId="0" nodeType="afterEffect">
                                  <p:stCondLst>
                                    <p:cond delay="0"/>
                                  </p:stCondLst>
                                  <p:childTnLst>
                                    <p:set>
                                      <p:cBhvr>
                                        <p:cTn id="13" dur="1" fill="hold">
                                          <p:stCondLst>
                                            <p:cond delay="0"/>
                                          </p:stCondLst>
                                        </p:cTn>
                                        <p:tgtEl>
                                          <p:spTgt spid="12295"/>
                                        </p:tgtEl>
                                        <p:attrNameLst>
                                          <p:attrName>style.visibility</p:attrName>
                                        </p:attrNameLst>
                                      </p:cBhvr>
                                      <p:to>
                                        <p:strVal val="visible"/>
                                      </p:to>
                                    </p:set>
                                    <p:animEffect transition="in" filter="fade">
                                      <p:cBhvr>
                                        <p:cTn id="14" dur="2000"/>
                                        <p:tgtEl>
                                          <p:spTgt spid="12295"/>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2294"/>
                                        </p:tgtEl>
                                        <p:attrNameLst>
                                          <p:attrName>style.visibility</p:attrName>
                                        </p:attrNameLst>
                                      </p:cBhvr>
                                      <p:to>
                                        <p:strVal val="visible"/>
                                      </p:to>
                                    </p:set>
                                    <p:animEffect transition="in" filter="fade">
                                      <p:cBhvr>
                                        <p:cTn id="17" dur="2000"/>
                                        <p:tgtEl>
                                          <p:spTgt spid="12294"/>
                                        </p:tgtEl>
                                      </p:cBhvr>
                                    </p:animEffect>
                                  </p:childTnLst>
                                </p:cTn>
                              </p:par>
                            </p:childTnLst>
                          </p:cTn>
                        </p:par>
                        <p:par>
                          <p:cTn id="18" fill="hold">
                            <p:stCondLst>
                              <p:cond delay="5000"/>
                            </p:stCondLst>
                            <p:childTnLst>
                              <p:par>
                                <p:cTn id="19" presetID="10" presetClass="entr" presetSubtype="0" fill="hold" grpId="0" nodeType="afterEffect">
                                  <p:stCondLst>
                                    <p:cond delay="0"/>
                                  </p:stCondLst>
                                  <p:childTnLst>
                                    <p:set>
                                      <p:cBhvr>
                                        <p:cTn id="20" dur="1" fill="hold">
                                          <p:stCondLst>
                                            <p:cond delay="0"/>
                                          </p:stCondLst>
                                        </p:cTn>
                                        <p:tgtEl>
                                          <p:spTgt spid="12297"/>
                                        </p:tgtEl>
                                        <p:attrNameLst>
                                          <p:attrName>style.visibility</p:attrName>
                                        </p:attrNameLst>
                                      </p:cBhvr>
                                      <p:to>
                                        <p:strVal val="visible"/>
                                      </p:to>
                                    </p:set>
                                    <p:animEffect transition="in" filter="fade">
                                      <p:cBhvr>
                                        <p:cTn id="21" dur="2000"/>
                                        <p:tgtEl>
                                          <p:spTgt spid="12297"/>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12296"/>
                                        </p:tgtEl>
                                        <p:attrNameLst>
                                          <p:attrName>style.visibility</p:attrName>
                                        </p:attrNameLst>
                                      </p:cBhvr>
                                      <p:to>
                                        <p:strVal val="visible"/>
                                      </p:to>
                                    </p:set>
                                    <p:animEffect transition="in" filter="fade">
                                      <p:cBhvr>
                                        <p:cTn id="24" dur="20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2292" grpId="0"/>
      <p:bldP spid="12293" grpId="0" animBg="1"/>
      <p:bldOleChart spid="12294" grpId="0"/>
      <p:bldP spid="12295" grpId="0" animBg="1"/>
      <p:bldOleChart spid="12296" grpId="0"/>
      <p:bldP spid="1229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214018" name="Chart" r:id="rId4" imgW="9696450" imgH="5886450" progId="MSGraph.Chart.8">
              <p:embed followColorScheme="full"/>
            </p:oleObj>
          </a:graphicData>
        </a:graphic>
      </p:graphicFrame>
      <p:sp>
        <p:nvSpPr>
          <p:cNvPr id="214019" name="Text Box 12"/>
          <p:cNvSpPr txBox="1">
            <a:spLocks noChangeArrowheads="1"/>
          </p:cNvSpPr>
          <p:nvPr/>
        </p:nvSpPr>
        <p:spPr bwMode="auto">
          <a:xfrm>
            <a:off x="0" y="6486525"/>
            <a:ext cx="9144000" cy="30480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t>
            </a:r>
            <a:r>
              <a:rPr lang="en-US" sz="1400"/>
              <a:t>Organized Events </a:t>
            </a:r>
            <a:r>
              <a:rPr lang="en-GB" sz="1400"/>
              <a:t>visitors	Source: TGI KSA 09</a:t>
            </a:r>
          </a:p>
        </p:txBody>
      </p:sp>
      <p:sp>
        <p:nvSpPr>
          <p:cNvPr id="214020" name="Text Box 4"/>
          <p:cNvSpPr txBox="1">
            <a:spLocks noChangeArrowheads="1"/>
          </p:cNvSpPr>
          <p:nvPr/>
        </p:nvSpPr>
        <p:spPr bwMode="auto">
          <a:xfrm>
            <a:off x="0" y="74613"/>
            <a:ext cx="7086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Organized Events                                </a:t>
            </a:r>
            <a:r>
              <a:rPr lang="en-US" sz="2000" b="0">
                <a:solidFill>
                  <a:schemeClr val="tx2"/>
                </a:solidFill>
              </a:rPr>
              <a:t>Visited by Nokia customers in the last 12 months</a:t>
            </a:r>
          </a:p>
        </p:txBody>
      </p:sp>
      <p:sp>
        <p:nvSpPr>
          <p:cNvPr id="214021" name="AutoShape 5"/>
          <p:cNvSpPr>
            <a:spLocks noChangeArrowheads="1"/>
          </p:cNvSpPr>
          <p:nvPr/>
        </p:nvSpPr>
        <p:spPr bwMode="auto">
          <a:xfrm>
            <a:off x="5334000" y="3505200"/>
            <a:ext cx="3124200" cy="1371600"/>
          </a:xfrm>
          <a:prstGeom prst="wedgeEllipseCallout">
            <a:avLst>
              <a:gd name="adj1" fmla="val -43597"/>
              <a:gd name="adj2" fmla="val -77662"/>
            </a:avLst>
          </a:prstGeom>
          <a:noFill/>
          <a:ln w="9525">
            <a:solidFill>
              <a:schemeClr val="tx1"/>
            </a:solidFill>
            <a:miter lim="800000"/>
            <a:headEnd/>
            <a:tailEnd/>
          </a:ln>
          <a:effectLst/>
        </p:spPr>
        <p:txBody>
          <a:bodyPr/>
          <a:lstStyle/>
          <a:p>
            <a:pPr algn="ctr">
              <a:lnSpc>
                <a:spcPct val="100000"/>
              </a:lnSpc>
              <a:spcBef>
                <a:spcPct val="0"/>
              </a:spcBef>
              <a:buFontTx/>
              <a:buNone/>
            </a:pPr>
            <a:r>
              <a:rPr lang="en-US" sz="1400"/>
              <a:t>Shopping Festival, religious festival and Trade exhibition are most visited by Nokia Customers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14021"/>
                                        </p:tgtEl>
                                        <p:attrNameLst>
                                          <p:attrName>style.visibility</p:attrName>
                                        </p:attrNameLst>
                                      </p:cBhvr>
                                      <p:to>
                                        <p:strVal val="visible"/>
                                      </p:to>
                                    </p:set>
                                    <p:animEffect transition="in" filter="fade">
                                      <p:cBhvr>
                                        <p:cTn id="11" dur="2000"/>
                                        <p:tgtEl>
                                          <p:spTgt spid="2140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1402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815" name="Object 31"/>
          <p:cNvGraphicFramePr>
            <a:graphicFrameLocks noChangeAspect="1"/>
          </p:cNvGraphicFramePr>
          <p:nvPr/>
        </p:nvGraphicFramePr>
        <p:xfrm>
          <a:off x="228600" y="1206500"/>
          <a:ext cx="8674100" cy="5270500"/>
        </p:xfrm>
        <a:graphic>
          <a:graphicData uri="http://schemas.openxmlformats.org/presentationml/2006/ole">
            <p:oleObj spid="_x0000_s216066" name="Chart" r:id="rId4" imgW="9696450" imgH="5886450" progId="MSGraph.Chart.8">
              <p:embed followColorScheme="full"/>
            </p:oleObj>
          </a:graphicData>
        </a:graphic>
      </p:graphicFrame>
      <p:sp>
        <p:nvSpPr>
          <p:cNvPr id="216067" name="Text Box 12"/>
          <p:cNvSpPr txBox="1">
            <a:spLocks noChangeArrowheads="1"/>
          </p:cNvSpPr>
          <p:nvPr/>
        </p:nvSpPr>
        <p:spPr bwMode="auto">
          <a:xfrm>
            <a:off x="0" y="6486525"/>
            <a:ext cx="9144000" cy="30480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a:t>
            </a:r>
            <a:r>
              <a:rPr lang="en-US" sz="1400"/>
              <a:t>Sports Audience </a:t>
            </a:r>
            <a:r>
              <a:rPr lang="en-GB" sz="1400"/>
              <a:t>	Source: TGI KSA 09</a:t>
            </a:r>
          </a:p>
        </p:txBody>
      </p:sp>
      <p:sp>
        <p:nvSpPr>
          <p:cNvPr id="216068" name="Text Box 4"/>
          <p:cNvSpPr txBox="1">
            <a:spLocks noChangeArrowheads="1"/>
          </p:cNvSpPr>
          <p:nvPr/>
        </p:nvSpPr>
        <p:spPr bwMode="auto">
          <a:xfrm>
            <a:off x="0" y="74613"/>
            <a:ext cx="6705600" cy="869950"/>
          </a:xfrm>
          <a:prstGeom prst="rect">
            <a:avLst/>
          </a:prstGeom>
          <a:solidFill>
            <a:schemeClr val="accent2">
              <a:alpha val="70000"/>
            </a:schemeClr>
          </a:solidFill>
          <a:ln w="9525">
            <a:noFill/>
            <a:miter lim="800000"/>
            <a:headEnd/>
            <a:tailEnd/>
          </a:ln>
          <a:effectLst/>
        </p:spPr>
        <p:txBody>
          <a:bodyPr>
            <a:spAutoFit/>
          </a:bodyPr>
          <a:lstStyle/>
          <a:p>
            <a:pPr>
              <a:lnSpc>
                <a:spcPct val="100000"/>
              </a:lnSpc>
              <a:spcBef>
                <a:spcPct val="50000"/>
              </a:spcBef>
              <a:buFontTx/>
              <a:buNone/>
            </a:pPr>
            <a:r>
              <a:rPr lang="en-US" sz="3100"/>
              <a:t>Sports Events                                  </a:t>
            </a:r>
            <a:r>
              <a:rPr lang="en-US" sz="2000" b="0">
                <a:solidFill>
                  <a:schemeClr val="tx2"/>
                </a:solidFill>
              </a:rPr>
              <a:t>Nokia Customers are interested in </a:t>
            </a:r>
          </a:p>
        </p:txBody>
      </p:sp>
      <p:sp>
        <p:nvSpPr>
          <p:cNvPr id="216069" name="AutoShape 5"/>
          <p:cNvSpPr>
            <a:spLocks noChangeArrowheads="1"/>
          </p:cNvSpPr>
          <p:nvPr/>
        </p:nvSpPr>
        <p:spPr bwMode="auto">
          <a:xfrm>
            <a:off x="4572000" y="4038600"/>
            <a:ext cx="3810000" cy="1600200"/>
          </a:xfrm>
          <a:prstGeom prst="wedgeEllipseCallout">
            <a:avLst>
              <a:gd name="adj1" fmla="val -28750"/>
              <a:gd name="adj2" fmla="val -64185"/>
            </a:avLst>
          </a:prstGeom>
          <a:noFill/>
          <a:ln w="9525">
            <a:solidFill>
              <a:schemeClr val="tx1"/>
            </a:solidFill>
            <a:miter lim="800000"/>
            <a:headEnd/>
            <a:tailEnd/>
          </a:ln>
          <a:effectLst/>
        </p:spPr>
        <p:txBody>
          <a:bodyPr/>
          <a:lstStyle/>
          <a:p>
            <a:pPr algn="ctr">
              <a:lnSpc>
                <a:spcPct val="100000"/>
              </a:lnSpc>
              <a:spcBef>
                <a:spcPct val="0"/>
              </a:spcBef>
              <a:buFontTx/>
              <a:buNone/>
            </a:pPr>
            <a:r>
              <a:rPr lang="en-US" sz="1400"/>
              <a:t>Aside from Football which almost three quarter of sports audience are interested in, they are also interested in car racing, basketball…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8815"/>
                                        </p:tgtEl>
                                        <p:attrNameLst>
                                          <p:attrName>style.visibility</p:attrName>
                                        </p:attrNameLst>
                                      </p:cBhvr>
                                      <p:to>
                                        <p:strVal val="visible"/>
                                      </p:to>
                                    </p:set>
                                    <p:animEffect transition="in" filter="fade">
                                      <p:cBhvr>
                                        <p:cTn id="7" dur="2000"/>
                                        <p:tgtEl>
                                          <p:spTgt spid="1188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16069"/>
                                        </p:tgtEl>
                                        <p:attrNameLst>
                                          <p:attrName>style.visibility</p:attrName>
                                        </p:attrNameLst>
                                      </p:cBhvr>
                                      <p:to>
                                        <p:strVal val="visible"/>
                                      </p:to>
                                    </p:set>
                                    <p:animEffect transition="in" filter="fade">
                                      <p:cBhvr>
                                        <p:cTn id="11" dur="2000"/>
                                        <p:tgtEl>
                                          <p:spTgt spid="216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18815" grpId="0"/>
      <p:bldP spid="216069"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TextBox 7"/>
          <p:cNvSpPr txBox="1">
            <a:spLocks noChangeArrowheads="1"/>
          </p:cNvSpPr>
          <p:nvPr/>
        </p:nvSpPr>
        <p:spPr bwMode="auto">
          <a:xfrm>
            <a:off x="3479800" y="1752600"/>
            <a:ext cx="2159000" cy="457200"/>
          </a:xfrm>
          <a:prstGeom prst="rect">
            <a:avLst/>
          </a:prstGeom>
          <a:noFill/>
          <a:ln w="9525">
            <a:noFill/>
            <a:miter lim="800000"/>
            <a:headEnd/>
            <a:tailEnd/>
          </a:ln>
        </p:spPr>
        <p:txBody>
          <a:bodyPr>
            <a:spAutoFit/>
          </a:bodyPr>
          <a:lstStyle/>
          <a:p>
            <a:pPr algn="ctr" eaLnBrk="0" hangingPunct="0">
              <a:lnSpc>
                <a:spcPct val="100000"/>
              </a:lnSpc>
              <a:spcBef>
                <a:spcPct val="0"/>
              </a:spcBef>
              <a:buFontTx/>
              <a:buNone/>
            </a:pPr>
            <a:r>
              <a:rPr lang="en-US" sz="2400" u="sng"/>
              <a:t>Section 3:</a:t>
            </a:r>
          </a:p>
        </p:txBody>
      </p:sp>
      <p:sp>
        <p:nvSpPr>
          <p:cNvPr id="273411" name="TextBox 8"/>
          <p:cNvSpPr txBox="1">
            <a:spLocks noChangeArrowheads="1"/>
          </p:cNvSpPr>
          <p:nvPr/>
        </p:nvSpPr>
        <p:spPr bwMode="auto">
          <a:xfrm>
            <a:off x="381000" y="2501900"/>
            <a:ext cx="8661400" cy="2679700"/>
          </a:xfrm>
          <a:prstGeom prst="rect">
            <a:avLst/>
          </a:prstGeom>
          <a:noFill/>
          <a:ln w="9525">
            <a:noFill/>
            <a:miter lim="800000"/>
            <a:headEnd/>
            <a:tailEnd/>
          </a:ln>
        </p:spPr>
        <p:txBody>
          <a:bodyPr>
            <a:spAutoFit/>
          </a:bodyPr>
          <a:lstStyle/>
          <a:p>
            <a:pPr marL="457200" indent="-457200" eaLnBrk="0" hangingPunct="0">
              <a:lnSpc>
                <a:spcPct val="100000"/>
              </a:lnSpc>
              <a:spcBef>
                <a:spcPct val="0"/>
              </a:spcBef>
              <a:buFontTx/>
              <a:buNone/>
            </a:pPr>
            <a:r>
              <a:rPr lang="en-US" sz="2600" b="0"/>
              <a:t>Correspondence &amp; Cluster Analysis</a:t>
            </a:r>
          </a:p>
          <a:p>
            <a:pPr marL="457200" indent="-457200" eaLnBrk="0" hangingPunct="0">
              <a:lnSpc>
                <a:spcPct val="100000"/>
              </a:lnSpc>
              <a:spcBef>
                <a:spcPct val="0"/>
              </a:spcBef>
              <a:buFontTx/>
              <a:buAutoNum type="arabicPeriod"/>
            </a:pPr>
            <a:r>
              <a:rPr lang="en-GB" sz="2400"/>
              <a:t>Perceptual Analysis</a:t>
            </a:r>
          </a:p>
          <a:p>
            <a:pPr marL="457200" indent="-457200" eaLnBrk="0" hangingPunct="0">
              <a:lnSpc>
                <a:spcPct val="100000"/>
              </a:lnSpc>
              <a:spcBef>
                <a:spcPct val="0"/>
              </a:spcBef>
              <a:buFontTx/>
              <a:buAutoNum type="arabicPeriod"/>
            </a:pPr>
            <a:r>
              <a:rPr lang="en-US" sz="2400"/>
              <a:t>Psychographics Profiles</a:t>
            </a:r>
          </a:p>
          <a:p>
            <a:pPr marL="457200" indent="-457200" eaLnBrk="0" hangingPunct="0">
              <a:lnSpc>
                <a:spcPct val="100000"/>
              </a:lnSpc>
              <a:spcBef>
                <a:spcPct val="0"/>
              </a:spcBef>
              <a:buFontTx/>
              <a:buAutoNum type="arabicPeriod"/>
            </a:pPr>
            <a:r>
              <a:rPr lang="en-GB" sz="2400"/>
              <a:t>Cluster Analysis</a:t>
            </a:r>
            <a:endParaRPr lang="en-US" sz="2400"/>
          </a:p>
          <a:p>
            <a:pPr marL="457200" indent="-457200" eaLnBrk="0" hangingPunct="0">
              <a:lnSpc>
                <a:spcPct val="100000"/>
              </a:lnSpc>
              <a:spcBef>
                <a:spcPct val="0"/>
              </a:spcBef>
              <a:buFontTx/>
              <a:buNone/>
            </a:pPr>
            <a:endParaRPr lang="en-US" sz="2400"/>
          </a:p>
          <a:p>
            <a:pPr marL="457200" indent="-457200" eaLnBrk="0" hangingPunct="0">
              <a:lnSpc>
                <a:spcPct val="100000"/>
              </a:lnSpc>
              <a:spcBef>
                <a:spcPct val="0"/>
              </a:spcBef>
              <a:buFontTx/>
              <a:buAutoNum type="arabicPeriod"/>
            </a:pPr>
            <a:endParaRPr lang="en-US" sz="2400"/>
          </a:p>
          <a:p>
            <a:pPr marL="457200" indent="-457200" eaLnBrk="0" hangingPunct="0">
              <a:lnSpc>
                <a:spcPct val="100000"/>
              </a:lnSpc>
              <a:spcBef>
                <a:spcPct val="0"/>
              </a:spcBef>
              <a:buFontTx/>
              <a:buAutoNum type="arabicPeriod"/>
            </a:pPr>
            <a:endParaRPr lang="en-US" sz="24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ext Box 2"/>
          <p:cNvSpPr txBox="1">
            <a:spLocks noChangeArrowheads="1"/>
          </p:cNvSpPr>
          <p:nvPr/>
        </p:nvSpPr>
        <p:spPr bwMode="auto">
          <a:xfrm>
            <a:off x="838200" y="2133600"/>
            <a:ext cx="74676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Perceptual Analysis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type="body" idx="1"/>
          </p:nvPr>
        </p:nvSpPr>
        <p:spPr>
          <a:xfrm>
            <a:off x="76200" y="1143000"/>
            <a:ext cx="8686800" cy="5105400"/>
          </a:xfrm>
          <a:noFill/>
          <a:ln/>
        </p:spPr>
        <p:txBody>
          <a:bodyPr/>
          <a:lstStyle/>
          <a:p>
            <a:pPr>
              <a:lnSpc>
                <a:spcPct val="80000"/>
              </a:lnSpc>
            </a:pPr>
            <a:r>
              <a:rPr lang="en-US" sz="1600"/>
              <a:t> </a:t>
            </a:r>
            <a:r>
              <a:rPr lang="en-US" sz="1600" b="1"/>
              <a:t>Strongly Agree Attitudes (19)</a:t>
            </a:r>
          </a:p>
          <a:p>
            <a:pPr lvl="1">
              <a:lnSpc>
                <a:spcPct val="80000"/>
              </a:lnSpc>
            </a:pPr>
            <a:r>
              <a:rPr lang="en-US" sz="1600"/>
              <a:t>Its worth paying extra for quality products</a:t>
            </a:r>
          </a:p>
          <a:p>
            <a:pPr lvl="1">
              <a:lnSpc>
                <a:spcPct val="80000"/>
              </a:lnSpc>
            </a:pPr>
            <a:r>
              <a:rPr lang="en-US" sz="1600"/>
              <a:t>I decide what I want before I do the shopping</a:t>
            </a:r>
          </a:p>
          <a:p>
            <a:pPr lvl="1">
              <a:lnSpc>
                <a:spcPct val="80000"/>
              </a:lnSpc>
            </a:pPr>
            <a:r>
              <a:rPr lang="en-US" sz="1600"/>
              <a:t>I feel safer with brands that I have seen advertised than with those which I have not</a:t>
            </a:r>
          </a:p>
          <a:p>
            <a:pPr lvl="1">
              <a:lnSpc>
                <a:spcPct val="80000"/>
              </a:lnSpc>
            </a:pPr>
            <a:r>
              <a:rPr lang="en-US" sz="1600"/>
              <a:t>I enjoy owning good quality things</a:t>
            </a:r>
          </a:p>
          <a:p>
            <a:pPr lvl="1">
              <a:lnSpc>
                <a:spcPct val="80000"/>
              </a:lnSpc>
            </a:pPr>
            <a:r>
              <a:rPr lang="en-US" sz="1600"/>
              <a:t>I feel reassured using products recommended by an expert</a:t>
            </a:r>
          </a:p>
          <a:p>
            <a:pPr lvl="1">
              <a:lnSpc>
                <a:spcPct val="80000"/>
              </a:lnSpc>
            </a:pPr>
            <a:r>
              <a:rPr lang="en-US" sz="1600"/>
              <a:t>I love to buy new gadgets and appliances</a:t>
            </a:r>
          </a:p>
          <a:p>
            <a:pPr lvl="1">
              <a:lnSpc>
                <a:spcPct val="80000"/>
              </a:lnSpc>
            </a:pPr>
            <a:r>
              <a:rPr lang="en-US" sz="1600"/>
              <a:t>I know what brands I’m going to buy, even before I go into the store</a:t>
            </a:r>
          </a:p>
          <a:p>
            <a:pPr lvl="1">
              <a:lnSpc>
                <a:spcPct val="80000"/>
              </a:lnSpc>
            </a:pPr>
            <a:r>
              <a:rPr lang="en-US" sz="1600"/>
              <a:t>Once I find a brand I like I tend to stick to it</a:t>
            </a:r>
          </a:p>
          <a:p>
            <a:pPr lvl="1">
              <a:lnSpc>
                <a:spcPct val="80000"/>
              </a:lnSpc>
            </a:pPr>
            <a:r>
              <a:rPr lang="en-US" sz="1600"/>
              <a:t>I am a bargain hunter</a:t>
            </a:r>
          </a:p>
          <a:p>
            <a:pPr lvl="1">
              <a:lnSpc>
                <a:spcPct val="80000"/>
              </a:lnSpc>
            </a:pPr>
            <a:r>
              <a:rPr lang="en-US" sz="1600"/>
              <a:t>How I spend my time is more important than the money I make</a:t>
            </a:r>
          </a:p>
          <a:p>
            <a:pPr lvl="1">
              <a:lnSpc>
                <a:spcPct val="80000"/>
              </a:lnSpc>
            </a:pPr>
            <a:r>
              <a:rPr lang="en-US" sz="1600"/>
              <a:t>I ask peoples advice before buying new things</a:t>
            </a:r>
          </a:p>
          <a:p>
            <a:pPr lvl="1">
              <a:lnSpc>
                <a:spcPct val="80000"/>
              </a:lnSpc>
            </a:pPr>
            <a:r>
              <a:rPr lang="en-US" sz="1600"/>
              <a:t>People come to me for advice before buying new things</a:t>
            </a:r>
          </a:p>
          <a:p>
            <a:pPr lvl="1">
              <a:lnSpc>
                <a:spcPct val="80000"/>
              </a:lnSpc>
            </a:pPr>
            <a:r>
              <a:rPr lang="en-US" sz="1600"/>
              <a:t>When I see a new brand I am often tempted to buy it to see what its like</a:t>
            </a:r>
          </a:p>
          <a:p>
            <a:pPr lvl="1">
              <a:lnSpc>
                <a:spcPct val="80000"/>
              </a:lnSpc>
            </a:pPr>
            <a:r>
              <a:rPr lang="en-US" sz="1600"/>
              <a:t>I look for the lowest possible prices when I go shopping</a:t>
            </a:r>
          </a:p>
          <a:p>
            <a:pPr lvl="1">
              <a:lnSpc>
                <a:spcPct val="80000"/>
              </a:lnSpc>
            </a:pPr>
            <a:r>
              <a:rPr lang="en-US" sz="1600"/>
              <a:t>I look out for new and interesting products and brands when I am shopping</a:t>
            </a:r>
          </a:p>
          <a:p>
            <a:pPr lvl="1">
              <a:lnSpc>
                <a:spcPct val="80000"/>
              </a:lnSpc>
            </a:pPr>
            <a:r>
              <a:rPr lang="en-US" sz="1600"/>
              <a:t>I’m tempted to buy products I’ve seen advertised</a:t>
            </a:r>
          </a:p>
          <a:p>
            <a:pPr lvl="1">
              <a:lnSpc>
                <a:spcPct val="80000"/>
              </a:lnSpc>
            </a:pPr>
            <a:r>
              <a:rPr lang="en-US" sz="1600"/>
              <a:t>I often pay extra to save time and trouble shopping around</a:t>
            </a:r>
          </a:p>
          <a:p>
            <a:pPr lvl="1">
              <a:lnSpc>
                <a:spcPct val="80000"/>
              </a:lnSpc>
            </a:pPr>
            <a:r>
              <a:rPr lang="en-US" sz="1600"/>
              <a:t>In most cases, all brands are the same quality. Other things, such as price, matter a whole lot more</a:t>
            </a:r>
          </a:p>
          <a:p>
            <a:pPr lvl="1">
              <a:lnSpc>
                <a:spcPct val="80000"/>
              </a:lnSpc>
            </a:pPr>
            <a:r>
              <a:rPr lang="en-US" sz="1600"/>
              <a:t>Computers confuse me, Ill never get used to them</a:t>
            </a:r>
          </a:p>
        </p:txBody>
      </p:sp>
      <p:sp>
        <p:nvSpPr>
          <p:cNvPr id="275460" name="Text Box 4"/>
          <p:cNvSpPr txBox="1">
            <a:spLocks noChangeArrowheads="1"/>
          </p:cNvSpPr>
          <p:nvPr/>
        </p:nvSpPr>
        <p:spPr bwMode="auto">
          <a:xfrm>
            <a:off x="0" y="60325"/>
            <a:ext cx="79248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Correspondence Analysis                                               </a:t>
            </a:r>
            <a:r>
              <a:rPr lang="en-US" sz="2000" b="0">
                <a:solidFill>
                  <a:schemeClr val="tx2"/>
                </a:solidFill>
              </a:rPr>
              <a:t>between top 6 Mobile Phone consumers vs. Strongly Agree Attitudes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5459">
                                            <p:txEl>
                                              <p:pRg st="0" end="0"/>
                                            </p:txEl>
                                          </p:spTgt>
                                        </p:tgtEl>
                                        <p:attrNameLst>
                                          <p:attrName>style.visibility</p:attrName>
                                        </p:attrNameLst>
                                      </p:cBhvr>
                                      <p:to>
                                        <p:strVal val="visible"/>
                                      </p:to>
                                    </p:set>
                                    <p:animEffect transition="in" filter="fade">
                                      <p:cBhvr>
                                        <p:cTn id="7" dur="1000"/>
                                        <p:tgtEl>
                                          <p:spTgt spid="275459">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75459">
                                            <p:txEl>
                                              <p:pRg st="1" end="1"/>
                                            </p:txEl>
                                          </p:spTgt>
                                        </p:tgtEl>
                                        <p:attrNameLst>
                                          <p:attrName>style.visibility</p:attrName>
                                        </p:attrNameLst>
                                      </p:cBhvr>
                                      <p:to>
                                        <p:strVal val="visible"/>
                                      </p:to>
                                    </p:set>
                                    <p:animEffect transition="in" filter="fade">
                                      <p:cBhvr>
                                        <p:cTn id="11" dur="1000"/>
                                        <p:tgtEl>
                                          <p:spTgt spid="275459">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75459">
                                            <p:txEl>
                                              <p:pRg st="2" end="2"/>
                                            </p:txEl>
                                          </p:spTgt>
                                        </p:tgtEl>
                                        <p:attrNameLst>
                                          <p:attrName>style.visibility</p:attrName>
                                        </p:attrNameLst>
                                      </p:cBhvr>
                                      <p:to>
                                        <p:strVal val="visible"/>
                                      </p:to>
                                    </p:set>
                                    <p:animEffect transition="in" filter="fade">
                                      <p:cBhvr>
                                        <p:cTn id="15" dur="1000"/>
                                        <p:tgtEl>
                                          <p:spTgt spid="275459">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75459">
                                            <p:txEl>
                                              <p:pRg st="3" end="3"/>
                                            </p:txEl>
                                          </p:spTgt>
                                        </p:tgtEl>
                                        <p:attrNameLst>
                                          <p:attrName>style.visibility</p:attrName>
                                        </p:attrNameLst>
                                      </p:cBhvr>
                                      <p:to>
                                        <p:strVal val="visible"/>
                                      </p:to>
                                    </p:set>
                                    <p:animEffect transition="in" filter="fade">
                                      <p:cBhvr>
                                        <p:cTn id="19" dur="1000"/>
                                        <p:tgtEl>
                                          <p:spTgt spid="275459">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275459">
                                            <p:txEl>
                                              <p:pRg st="4" end="4"/>
                                            </p:txEl>
                                          </p:spTgt>
                                        </p:tgtEl>
                                        <p:attrNameLst>
                                          <p:attrName>style.visibility</p:attrName>
                                        </p:attrNameLst>
                                      </p:cBhvr>
                                      <p:to>
                                        <p:strVal val="visible"/>
                                      </p:to>
                                    </p:set>
                                    <p:animEffect transition="in" filter="fade">
                                      <p:cBhvr>
                                        <p:cTn id="23" dur="1000"/>
                                        <p:tgtEl>
                                          <p:spTgt spid="275459">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275459">
                                            <p:txEl>
                                              <p:pRg st="5" end="5"/>
                                            </p:txEl>
                                          </p:spTgt>
                                        </p:tgtEl>
                                        <p:attrNameLst>
                                          <p:attrName>style.visibility</p:attrName>
                                        </p:attrNameLst>
                                      </p:cBhvr>
                                      <p:to>
                                        <p:strVal val="visible"/>
                                      </p:to>
                                    </p:set>
                                    <p:animEffect transition="in" filter="fade">
                                      <p:cBhvr>
                                        <p:cTn id="27" dur="1000"/>
                                        <p:tgtEl>
                                          <p:spTgt spid="275459">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275459">
                                            <p:txEl>
                                              <p:pRg st="6" end="6"/>
                                            </p:txEl>
                                          </p:spTgt>
                                        </p:tgtEl>
                                        <p:attrNameLst>
                                          <p:attrName>style.visibility</p:attrName>
                                        </p:attrNameLst>
                                      </p:cBhvr>
                                      <p:to>
                                        <p:strVal val="visible"/>
                                      </p:to>
                                    </p:set>
                                    <p:animEffect transition="in" filter="fade">
                                      <p:cBhvr>
                                        <p:cTn id="31" dur="1000"/>
                                        <p:tgtEl>
                                          <p:spTgt spid="275459">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275459">
                                            <p:txEl>
                                              <p:pRg st="7" end="7"/>
                                            </p:txEl>
                                          </p:spTgt>
                                        </p:tgtEl>
                                        <p:attrNameLst>
                                          <p:attrName>style.visibility</p:attrName>
                                        </p:attrNameLst>
                                      </p:cBhvr>
                                      <p:to>
                                        <p:strVal val="visible"/>
                                      </p:to>
                                    </p:set>
                                    <p:animEffect transition="in" filter="fade">
                                      <p:cBhvr>
                                        <p:cTn id="35" dur="1000"/>
                                        <p:tgtEl>
                                          <p:spTgt spid="275459">
                                            <p:txEl>
                                              <p:pRg st="7" end="7"/>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275459">
                                            <p:txEl>
                                              <p:pRg st="8" end="8"/>
                                            </p:txEl>
                                          </p:spTgt>
                                        </p:tgtEl>
                                        <p:attrNameLst>
                                          <p:attrName>style.visibility</p:attrName>
                                        </p:attrNameLst>
                                      </p:cBhvr>
                                      <p:to>
                                        <p:strVal val="visible"/>
                                      </p:to>
                                    </p:set>
                                    <p:animEffect transition="in" filter="fade">
                                      <p:cBhvr>
                                        <p:cTn id="39" dur="1000"/>
                                        <p:tgtEl>
                                          <p:spTgt spid="275459">
                                            <p:txEl>
                                              <p:pRg st="8" end="8"/>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275459">
                                            <p:txEl>
                                              <p:pRg st="9" end="9"/>
                                            </p:txEl>
                                          </p:spTgt>
                                        </p:tgtEl>
                                        <p:attrNameLst>
                                          <p:attrName>style.visibility</p:attrName>
                                        </p:attrNameLst>
                                      </p:cBhvr>
                                      <p:to>
                                        <p:strVal val="visible"/>
                                      </p:to>
                                    </p:set>
                                    <p:animEffect transition="in" filter="fade">
                                      <p:cBhvr>
                                        <p:cTn id="43" dur="1000"/>
                                        <p:tgtEl>
                                          <p:spTgt spid="275459">
                                            <p:txEl>
                                              <p:pRg st="9" end="9"/>
                                            </p:txEl>
                                          </p:spTgt>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275459">
                                            <p:txEl>
                                              <p:pRg st="10" end="10"/>
                                            </p:txEl>
                                          </p:spTgt>
                                        </p:tgtEl>
                                        <p:attrNameLst>
                                          <p:attrName>style.visibility</p:attrName>
                                        </p:attrNameLst>
                                      </p:cBhvr>
                                      <p:to>
                                        <p:strVal val="visible"/>
                                      </p:to>
                                    </p:set>
                                    <p:animEffect transition="in" filter="fade">
                                      <p:cBhvr>
                                        <p:cTn id="47" dur="1000"/>
                                        <p:tgtEl>
                                          <p:spTgt spid="275459">
                                            <p:txEl>
                                              <p:pRg st="10" end="10"/>
                                            </p:txEl>
                                          </p:spTgt>
                                        </p:tgtEl>
                                      </p:cBhvr>
                                    </p:animEffect>
                                  </p:childTnLst>
                                </p:cTn>
                              </p:par>
                            </p:childTnLst>
                          </p:cTn>
                        </p:par>
                        <p:par>
                          <p:cTn id="48" fill="hold">
                            <p:stCondLst>
                              <p:cond delay="11000"/>
                            </p:stCondLst>
                            <p:childTnLst>
                              <p:par>
                                <p:cTn id="49" presetID="10" presetClass="entr" presetSubtype="0" fill="hold" grpId="0" nodeType="afterEffect">
                                  <p:stCondLst>
                                    <p:cond delay="0"/>
                                  </p:stCondLst>
                                  <p:childTnLst>
                                    <p:set>
                                      <p:cBhvr>
                                        <p:cTn id="50" dur="1" fill="hold">
                                          <p:stCondLst>
                                            <p:cond delay="0"/>
                                          </p:stCondLst>
                                        </p:cTn>
                                        <p:tgtEl>
                                          <p:spTgt spid="275459">
                                            <p:txEl>
                                              <p:pRg st="11" end="11"/>
                                            </p:txEl>
                                          </p:spTgt>
                                        </p:tgtEl>
                                        <p:attrNameLst>
                                          <p:attrName>style.visibility</p:attrName>
                                        </p:attrNameLst>
                                      </p:cBhvr>
                                      <p:to>
                                        <p:strVal val="visible"/>
                                      </p:to>
                                    </p:set>
                                    <p:animEffect transition="in" filter="fade">
                                      <p:cBhvr>
                                        <p:cTn id="51" dur="1000"/>
                                        <p:tgtEl>
                                          <p:spTgt spid="275459">
                                            <p:txEl>
                                              <p:pRg st="11" end="11"/>
                                            </p:txEl>
                                          </p:spTgt>
                                        </p:tgtEl>
                                      </p:cBhvr>
                                    </p:animEffect>
                                  </p:childTnLst>
                                </p:cTn>
                              </p:par>
                            </p:childTnLst>
                          </p:cTn>
                        </p:par>
                        <p:par>
                          <p:cTn id="52" fill="hold">
                            <p:stCondLst>
                              <p:cond delay="12000"/>
                            </p:stCondLst>
                            <p:childTnLst>
                              <p:par>
                                <p:cTn id="53" presetID="10" presetClass="entr" presetSubtype="0" fill="hold" grpId="0" nodeType="afterEffect">
                                  <p:stCondLst>
                                    <p:cond delay="0"/>
                                  </p:stCondLst>
                                  <p:childTnLst>
                                    <p:set>
                                      <p:cBhvr>
                                        <p:cTn id="54" dur="1" fill="hold">
                                          <p:stCondLst>
                                            <p:cond delay="0"/>
                                          </p:stCondLst>
                                        </p:cTn>
                                        <p:tgtEl>
                                          <p:spTgt spid="275459">
                                            <p:txEl>
                                              <p:pRg st="12" end="12"/>
                                            </p:txEl>
                                          </p:spTgt>
                                        </p:tgtEl>
                                        <p:attrNameLst>
                                          <p:attrName>style.visibility</p:attrName>
                                        </p:attrNameLst>
                                      </p:cBhvr>
                                      <p:to>
                                        <p:strVal val="visible"/>
                                      </p:to>
                                    </p:set>
                                    <p:animEffect transition="in" filter="fade">
                                      <p:cBhvr>
                                        <p:cTn id="55" dur="1000"/>
                                        <p:tgtEl>
                                          <p:spTgt spid="275459">
                                            <p:txEl>
                                              <p:pRg st="12" end="12"/>
                                            </p:txEl>
                                          </p:spTgt>
                                        </p:tgtEl>
                                      </p:cBhvr>
                                    </p:animEffect>
                                  </p:childTnLst>
                                </p:cTn>
                              </p:par>
                            </p:childTnLst>
                          </p:cTn>
                        </p:par>
                        <p:par>
                          <p:cTn id="56" fill="hold">
                            <p:stCondLst>
                              <p:cond delay="13000"/>
                            </p:stCondLst>
                            <p:childTnLst>
                              <p:par>
                                <p:cTn id="57" presetID="10" presetClass="entr" presetSubtype="0" fill="hold" grpId="0" nodeType="afterEffect">
                                  <p:stCondLst>
                                    <p:cond delay="0"/>
                                  </p:stCondLst>
                                  <p:childTnLst>
                                    <p:set>
                                      <p:cBhvr>
                                        <p:cTn id="58" dur="1" fill="hold">
                                          <p:stCondLst>
                                            <p:cond delay="0"/>
                                          </p:stCondLst>
                                        </p:cTn>
                                        <p:tgtEl>
                                          <p:spTgt spid="275459">
                                            <p:txEl>
                                              <p:pRg st="13" end="13"/>
                                            </p:txEl>
                                          </p:spTgt>
                                        </p:tgtEl>
                                        <p:attrNameLst>
                                          <p:attrName>style.visibility</p:attrName>
                                        </p:attrNameLst>
                                      </p:cBhvr>
                                      <p:to>
                                        <p:strVal val="visible"/>
                                      </p:to>
                                    </p:set>
                                    <p:animEffect transition="in" filter="fade">
                                      <p:cBhvr>
                                        <p:cTn id="59" dur="1000"/>
                                        <p:tgtEl>
                                          <p:spTgt spid="275459">
                                            <p:txEl>
                                              <p:pRg st="13" end="13"/>
                                            </p:txEl>
                                          </p:spTgt>
                                        </p:tgtEl>
                                      </p:cBhvr>
                                    </p:animEffect>
                                  </p:childTnLst>
                                </p:cTn>
                              </p:par>
                            </p:childTnLst>
                          </p:cTn>
                        </p:par>
                        <p:par>
                          <p:cTn id="60" fill="hold">
                            <p:stCondLst>
                              <p:cond delay="14000"/>
                            </p:stCondLst>
                            <p:childTnLst>
                              <p:par>
                                <p:cTn id="61" presetID="10" presetClass="entr" presetSubtype="0" fill="hold" grpId="0" nodeType="afterEffect">
                                  <p:stCondLst>
                                    <p:cond delay="0"/>
                                  </p:stCondLst>
                                  <p:childTnLst>
                                    <p:set>
                                      <p:cBhvr>
                                        <p:cTn id="62" dur="1" fill="hold">
                                          <p:stCondLst>
                                            <p:cond delay="0"/>
                                          </p:stCondLst>
                                        </p:cTn>
                                        <p:tgtEl>
                                          <p:spTgt spid="275459">
                                            <p:txEl>
                                              <p:pRg st="14" end="14"/>
                                            </p:txEl>
                                          </p:spTgt>
                                        </p:tgtEl>
                                        <p:attrNameLst>
                                          <p:attrName>style.visibility</p:attrName>
                                        </p:attrNameLst>
                                      </p:cBhvr>
                                      <p:to>
                                        <p:strVal val="visible"/>
                                      </p:to>
                                    </p:set>
                                    <p:animEffect transition="in" filter="fade">
                                      <p:cBhvr>
                                        <p:cTn id="63" dur="1000"/>
                                        <p:tgtEl>
                                          <p:spTgt spid="275459">
                                            <p:txEl>
                                              <p:pRg st="14" end="14"/>
                                            </p:txEl>
                                          </p:spTgt>
                                        </p:tgtEl>
                                      </p:cBhvr>
                                    </p:animEffect>
                                  </p:childTnLst>
                                </p:cTn>
                              </p:par>
                            </p:childTnLst>
                          </p:cTn>
                        </p:par>
                        <p:par>
                          <p:cTn id="64" fill="hold">
                            <p:stCondLst>
                              <p:cond delay="15000"/>
                            </p:stCondLst>
                            <p:childTnLst>
                              <p:par>
                                <p:cTn id="65" presetID="10" presetClass="entr" presetSubtype="0" fill="hold" grpId="0" nodeType="afterEffect">
                                  <p:stCondLst>
                                    <p:cond delay="0"/>
                                  </p:stCondLst>
                                  <p:childTnLst>
                                    <p:set>
                                      <p:cBhvr>
                                        <p:cTn id="66" dur="1" fill="hold">
                                          <p:stCondLst>
                                            <p:cond delay="0"/>
                                          </p:stCondLst>
                                        </p:cTn>
                                        <p:tgtEl>
                                          <p:spTgt spid="275459">
                                            <p:txEl>
                                              <p:pRg st="15" end="15"/>
                                            </p:txEl>
                                          </p:spTgt>
                                        </p:tgtEl>
                                        <p:attrNameLst>
                                          <p:attrName>style.visibility</p:attrName>
                                        </p:attrNameLst>
                                      </p:cBhvr>
                                      <p:to>
                                        <p:strVal val="visible"/>
                                      </p:to>
                                    </p:set>
                                    <p:animEffect transition="in" filter="fade">
                                      <p:cBhvr>
                                        <p:cTn id="67" dur="1000"/>
                                        <p:tgtEl>
                                          <p:spTgt spid="275459">
                                            <p:txEl>
                                              <p:pRg st="15" end="15"/>
                                            </p:txEl>
                                          </p:spTgt>
                                        </p:tgtEl>
                                      </p:cBhvr>
                                    </p:animEffect>
                                  </p:childTnLst>
                                </p:cTn>
                              </p:par>
                            </p:childTnLst>
                          </p:cTn>
                        </p:par>
                        <p:par>
                          <p:cTn id="68" fill="hold">
                            <p:stCondLst>
                              <p:cond delay="16000"/>
                            </p:stCondLst>
                            <p:childTnLst>
                              <p:par>
                                <p:cTn id="69" presetID="10" presetClass="entr" presetSubtype="0" fill="hold" grpId="0" nodeType="afterEffect">
                                  <p:stCondLst>
                                    <p:cond delay="0"/>
                                  </p:stCondLst>
                                  <p:childTnLst>
                                    <p:set>
                                      <p:cBhvr>
                                        <p:cTn id="70" dur="1" fill="hold">
                                          <p:stCondLst>
                                            <p:cond delay="0"/>
                                          </p:stCondLst>
                                        </p:cTn>
                                        <p:tgtEl>
                                          <p:spTgt spid="275459">
                                            <p:txEl>
                                              <p:pRg st="16" end="16"/>
                                            </p:txEl>
                                          </p:spTgt>
                                        </p:tgtEl>
                                        <p:attrNameLst>
                                          <p:attrName>style.visibility</p:attrName>
                                        </p:attrNameLst>
                                      </p:cBhvr>
                                      <p:to>
                                        <p:strVal val="visible"/>
                                      </p:to>
                                    </p:set>
                                    <p:animEffect transition="in" filter="fade">
                                      <p:cBhvr>
                                        <p:cTn id="71" dur="1000"/>
                                        <p:tgtEl>
                                          <p:spTgt spid="275459">
                                            <p:txEl>
                                              <p:pRg st="16" end="16"/>
                                            </p:txEl>
                                          </p:spTgt>
                                        </p:tgtEl>
                                      </p:cBhvr>
                                    </p:animEffect>
                                  </p:childTnLst>
                                </p:cTn>
                              </p:par>
                            </p:childTnLst>
                          </p:cTn>
                        </p:par>
                        <p:par>
                          <p:cTn id="72" fill="hold">
                            <p:stCondLst>
                              <p:cond delay="17000"/>
                            </p:stCondLst>
                            <p:childTnLst>
                              <p:par>
                                <p:cTn id="73" presetID="10" presetClass="entr" presetSubtype="0" fill="hold" grpId="0" nodeType="afterEffect">
                                  <p:stCondLst>
                                    <p:cond delay="0"/>
                                  </p:stCondLst>
                                  <p:childTnLst>
                                    <p:set>
                                      <p:cBhvr>
                                        <p:cTn id="74" dur="1" fill="hold">
                                          <p:stCondLst>
                                            <p:cond delay="0"/>
                                          </p:stCondLst>
                                        </p:cTn>
                                        <p:tgtEl>
                                          <p:spTgt spid="275459">
                                            <p:txEl>
                                              <p:pRg st="17" end="17"/>
                                            </p:txEl>
                                          </p:spTgt>
                                        </p:tgtEl>
                                        <p:attrNameLst>
                                          <p:attrName>style.visibility</p:attrName>
                                        </p:attrNameLst>
                                      </p:cBhvr>
                                      <p:to>
                                        <p:strVal val="visible"/>
                                      </p:to>
                                    </p:set>
                                    <p:animEffect transition="in" filter="fade">
                                      <p:cBhvr>
                                        <p:cTn id="75" dur="1000"/>
                                        <p:tgtEl>
                                          <p:spTgt spid="275459">
                                            <p:txEl>
                                              <p:pRg st="17" end="17"/>
                                            </p:txEl>
                                          </p:spTgt>
                                        </p:tgtEl>
                                      </p:cBhvr>
                                    </p:animEffect>
                                  </p:childTnLst>
                                </p:cTn>
                              </p:par>
                            </p:childTnLst>
                          </p:cTn>
                        </p:par>
                        <p:par>
                          <p:cTn id="76" fill="hold">
                            <p:stCondLst>
                              <p:cond delay="18000"/>
                            </p:stCondLst>
                            <p:childTnLst>
                              <p:par>
                                <p:cTn id="77" presetID="10" presetClass="entr" presetSubtype="0" fill="hold" grpId="0" nodeType="afterEffect">
                                  <p:stCondLst>
                                    <p:cond delay="0"/>
                                  </p:stCondLst>
                                  <p:childTnLst>
                                    <p:set>
                                      <p:cBhvr>
                                        <p:cTn id="78" dur="1" fill="hold">
                                          <p:stCondLst>
                                            <p:cond delay="0"/>
                                          </p:stCondLst>
                                        </p:cTn>
                                        <p:tgtEl>
                                          <p:spTgt spid="275459">
                                            <p:txEl>
                                              <p:pRg st="18" end="18"/>
                                            </p:txEl>
                                          </p:spTgt>
                                        </p:tgtEl>
                                        <p:attrNameLst>
                                          <p:attrName>style.visibility</p:attrName>
                                        </p:attrNameLst>
                                      </p:cBhvr>
                                      <p:to>
                                        <p:strVal val="visible"/>
                                      </p:to>
                                    </p:set>
                                    <p:animEffect transition="in" filter="fade">
                                      <p:cBhvr>
                                        <p:cTn id="79" dur="1000"/>
                                        <p:tgtEl>
                                          <p:spTgt spid="275459">
                                            <p:txEl>
                                              <p:pRg st="18" end="18"/>
                                            </p:txEl>
                                          </p:spTgt>
                                        </p:tgtEl>
                                      </p:cBhvr>
                                    </p:animEffect>
                                  </p:childTnLst>
                                </p:cTn>
                              </p:par>
                            </p:childTnLst>
                          </p:cTn>
                        </p:par>
                        <p:par>
                          <p:cTn id="80" fill="hold">
                            <p:stCondLst>
                              <p:cond delay="19000"/>
                            </p:stCondLst>
                            <p:childTnLst>
                              <p:par>
                                <p:cTn id="81" presetID="10" presetClass="entr" presetSubtype="0" fill="hold" grpId="0" nodeType="afterEffect">
                                  <p:stCondLst>
                                    <p:cond delay="0"/>
                                  </p:stCondLst>
                                  <p:childTnLst>
                                    <p:set>
                                      <p:cBhvr>
                                        <p:cTn id="82" dur="1" fill="hold">
                                          <p:stCondLst>
                                            <p:cond delay="0"/>
                                          </p:stCondLst>
                                        </p:cTn>
                                        <p:tgtEl>
                                          <p:spTgt spid="275459">
                                            <p:txEl>
                                              <p:pRg st="19" end="19"/>
                                            </p:txEl>
                                          </p:spTgt>
                                        </p:tgtEl>
                                        <p:attrNameLst>
                                          <p:attrName>style.visibility</p:attrName>
                                        </p:attrNameLst>
                                      </p:cBhvr>
                                      <p:to>
                                        <p:strVal val="visible"/>
                                      </p:to>
                                    </p:set>
                                    <p:animEffect transition="in" filter="fade">
                                      <p:cBhvr>
                                        <p:cTn id="83" dur="1000"/>
                                        <p:tgtEl>
                                          <p:spTgt spid="275459">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build="p"/>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4502" name="Text Box 70"/>
          <p:cNvSpPr txBox="1">
            <a:spLocks noChangeArrowheads="1"/>
          </p:cNvSpPr>
          <p:nvPr/>
        </p:nvSpPr>
        <p:spPr bwMode="auto">
          <a:xfrm>
            <a:off x="0" y="60325"/>
            <a:ext cx="79248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Perceptual Mapping                                               </a:t>
            </a:r>
            <a:r>
              <a:rPr lang="en-US" sz="2000" b="0">
                <a:solidFill>
                  <a:schemeClr val="tx2"/>
                </a:solidFill>
              </a:rPr>
              <a:t>between top 6 Mobile Phone consumers </a:t>
            </a:r>
          </a:p>
        </p:txBody>
      </p:sp>
      <p:pic>
        <p:nvPicPr>
          <p:cNvPr id="274506" name="Picture 7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7200" y="1247775"/>
            <a:ext cx="8153400" cy="4362450"/>
          </a:xfrm>
          <a:prstGeom prst="rect">
            <a:avLst/>
          </a:prstGeom>
          <a:noFill/>
          <a:ln w="25400">
            <a:solidFill>
              <a:schemeClr val="accent2"/>
            </a:solidFill>
            <a:miter lim="800000"/>
            <a:headEnd/>
            <a:tailEnd/>
          </a:ln>
        </p:spPr>
      </p:pic>
      <p:sp>
        <p:nvSpPr>
          <p:cNvPr id="274507"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pic>
        <p:nvPicPr>
          <p:cNvPr id="274508" name="Picture 76" descr="LG%20logo"/>
          <p:cNvPicPr>
            <a:picLocks noChangeAspect="1" noChangeArrowheads="1"/>
          </p:cNvPicPr>
          <p:nvPr/>
        </p:nvPicPr>
        <p:blipFill>
          <a:blip r:embed="rId3" cstate="print"/>
          <a:srcRect/>
          <a:stretch>
            <a:fillRect/>
          </a:stretch>
        </p:blipFill>
        <p:spPr bwMode="auto">
          <a:xfrm>
            <a:off x="6248400" y="2747963"/>
            <a:ext cx="685800" cy="300037"/>
          </a:xfrm>
          <a:prstGeom prst="rect">
            <a:avLst/>
          </a:prstGeom>
          <a:noFill/>
        </p:spPr>
      </p:pic>
      <p:pic>
        <p:nvPicPr>
          <p:cNvPr id="274509" name="Picture 77" descr="samsung-logo"/>
          <p:cNvPicPr>
            <a:picLocks noChangeAspect="1" noChangeArrowheads="1"/>
          </p:cNvPicPr>
          <p:nvPr/>
        </p:nvPicPr>
        <p:blipFill>
          <a:blip r:embed="rId4" cstate="print"/>
          <a:srcRect/>
          <a:stretch>
            <a:fillRect/>
          </a:stretch>
        </p:blipFill>
        <p:spPr bwMode="auto">
          <a:xfrm>
            <a:off x="5143500" y="2743200"/>
            <a:ext cx="876300" cy="381000"/>
          </a:xfrm>
          <a:prstGeom prst="rect">
            <a:avLst/>
          </a:prstGeom>
          <a:noFill/>
        </p:spPr>
      </p:pic>
      <p:pic>
        <p:nvPicPr>
          <p:cNvPr id="274511" name="Picture 79"/>
          <p:cNvPicPr>
            <a:picLocks noChangeAspect="1" noChangeArrowheads="1"/>
          </p:cNvPicPr>
          <p:nvPr/>
        </p:nvPicPr>
        <p:blipFill>
          <a:blip r:embed="rId5" cstate="print"/>
          <a:srcRect/>
          <a:stretch>
            <a:fillRect/>
          </a:stretch>
        </p:blipFill>
        <p:spPr bwMode="auto">
          <a:xfrm>
            <a:off x="3971925" y="4044950"/>
            <a:ext cx="1133475" cy="298450"/>
          </a:xfrm>
          <a:prstGeom prst="rect">
            <a:avLst/>
          </a:prstGeom>
          <a:noFill/>
        </p:spPr>
      </p:pic>
      <p:pic>
        <p:nvPicPr>
          <p:cNvPr id="274513" name="Picture 81" descr="panasonic_logo_blue_300"/>
          <p:cNvPicPr>
            <a:picLocks noChangeAspect="1" noChangeArrowheads="1"/>
          </p:cNvPicPr>
          <p:nvPr/>
        </p:nvPicPr>
        <p:blipFill>
          <a:blip r:embed="rId6" cstate="print"/>
          <a:srcRect/>
          <a:stretch>
            <a:fillRect/>
          </a:stretch>
        </p:blipFill>
        <p:spPr bwMode="auto">
          <a:xfrm>
            <a:off x="3276600" y="4572000"/>
            <a:ext cx="1447800" cy="357188"/>
          </a:xfrm>
          <a:prstGeom prst="rect">
            <a:avLst/>
          </a:prstGeom>
          <a:noFill/>
        </p:spPr>
      </p:pic>
      <p:pic>
        <p:nvPicPr>
          <p:cNvPr id="274514" name="Picture 82" descr="motorola-logo"/>
          <p:cNvPicPr>
            <a:picLocks noChangeAspect="1" noChangeArrowheads="1"/>
          </p:cNvPicPr>
          <p:nvPr/>
        </p:nvPicPr>
        <p:blipFill>
          <a:blip r:embed="rId7" cstate="print"/>
          <a:srcRect/>
          <a:stretch>
            <a:fillRect/>
          </a:stretch>
        </p:blipFill>
        <p:spPr bwMode="auto">
          <a:xfrm>
            <a:off x="1828800" y="3957638"/>
            <a:ext cx="1447800" cy="309562"/>
          </a:xfrm>
          <a:prstGeom prst="rect">
            <a:avLst/>
          </a:prstGeom>
          <a:noFill/>
        </p:spPr>
      </p:pic>
      <p:pic>
        <p:nvPicPr>
          <p:cNvPr id="274515" name="Picture 83" descr="sony-ericsson-logo1"/>
          <p:cNvPicPr>
            <a:picLocks noChangeAspect="1" noChangeArrowheads="1"/>
          </p:cNvPicPr>
          <p:nvPr/>
        </p:nvPicPr>
        <p:blipFill>
          <a:blip r:embed="rId8" cstate="print"/>
          <a:srcRect/>
          <a:stretch>
            <a:fillRect/>
          </a:stretch>
        </p:blipFill>
        <p:spPr bwMode="auto">
          <a:xfrm>
            <a:off x="914400" y="1295400"/>
            <a:ext cx="1066800" cy="4683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4506"/>
                                        </p:tgtEl>
                                        <p:attrNameLst>
                                          <p:attrName>style.visibility</p:attrName>
                                        </p:attrNameLst>
                                      </p:cBhvr>
                                      <p:to>
                                        <p:strVal val="visible"/>
                                      </p:to>
                                    </p:set>
                                    <p:animEffect transition="in" filter="fade">
                                      <p:cBhvr>
                                        <p:cTn id="7" dur="2000"/>
                                        <p:tgtEl>
                                          <p:spTgt spid="274506"/>
                                        </p:tgtEl>
                                      </p:cBhvr>
                                    </p:animEffect>
                                  </p:childTnLst>
                                </p:cTn>
                              </p:par>
                              <p:par>
                                <p:cTn id="8" presetID="10" presetClass="entr" presetSubtype="0" fill="hold" nodeType="withEffect">
                                  <p:stCondLst>
                                    <p:cond delay="0"/>
                                  </p:stCondLst>
                                  <p:childTnLst>
                                    <p:set>
                                      <p:cBhvr>
                                        <p:cTn id="9" dur="1" fill="hold">
                                          <p:stCondLst>
                                            <p:cond delay="0"/>
                                          </p:stCondLst>
                                        </p:cTn>
                                        <p:tgtEl>
                                          <p:spTgt spid="274508"/>
                                        </p:tgtEl>
                                        <p:attrNameLst>
                                          <p:attrName>style.visibility</p:attrName>
                                        </p:attrNameLst>
                                      </p:cBhvr>
                                      <p:to>
                                        <p:strVal val="visible"/>
                                      </p:to>
                                    </p:set>
                                    <p:animEffect transition="in" filter="fade">
                                      <p:cBhvr>
                                        <p:cTn id="10" dur="2000"/>
                                        <p:tgtEl>
                                          <p:spTgt spid="274508"/>
                                        </p:tgtEl>
                                      </p:cBhvr>
                                    </p:animEffect>
                                  </p:childTnLst>
                                </p:cTn>
                              </p:par>
                              <p:par>
                                <p:cTn id="11" presetID="10" presetClass="entr" presetSubtype="0" fill="hold" nodeType="withEffect">
                                  <p:stCondLst>
                                    <p:cond delay="0"/>
                                  </p:stCondLst>
                                  <p:childTnLst>
                                    <p:set>
                                      <p:cBhvr>
                                        <p:cTn id="12" dur="1" fill="hold">
                                          <p:stCondLst>
                                            <p:cond delay="0"/>
                                          </p:stCondLst>
                                        </p:cTn>
                                        <p:tgtEl>
                                          <p:spTgt spid="274509"/>
                                        </p:tgtEl>
                                        <p:attrNameLst>
                                          <p:attrName>style.visibility</p:attrName>
                                        </p:attrNameLst>
                                      </p:cBhvr>
                                      <p:to>
                                        <p:strVal val="visible"/>
                                      </p:to>
                                    </p:set>
                                    <p:animEffect transition="in" filter="fade">
                                      <p:cBhvr>
                                        <p:cTn id="13" dur="2000"/>
                                        <p:tgtEl>
                                          <p:spTgt spid="274509"/>
                                        </p:tgtEl>
                                      </p:cBhvr>
                                    </p:animEffect>
                                  </p:childTnLst>
                                </p:cTn>
                              </p:par>
                              <p:par>
                                <p:cTn id="14" presetID="10" presetClass="entr" presetSubtype="0" fill="hold" nodeType="withEffect">
                                  <p:stCondLst>
                                    <p:cond delay="0"/>
                                  </p:stCondLst>
                                  <p:childTnLst>
                                    <p:set>
                                      <p:cBhvr>
                                        <p:cTn id="15" dur="1" fill="hold">
                                          <p:stCondLst>
                                            <p:cond delay="0"/>
                                          </p:stCondLst>
                                        </p:cTn>
                                        <p:tgtEl>
                                          <p:spTgt spid="274511"/>
                                        </p:tgtEl>
                                        <p:attrNameLst>
                                          <p:attrName>style.visibility</p:attrName>
                                        </p:attrNameLst>
                                      </p:cBhvr>
                                      <p:to>
                                        <p:strVal val="visible"/>
                                      </p:to>
                                    </p:set>
                                    <p:animEffect transition="in" filter="fade">
                                      <p:cBhvr>
                                        <p:cTn id="16" dur="2000"/>
                                        <p:tgtEl>
                                          <p:spTgt spid="274511"/>
                                        </p:tgtEl>
                                      </p:cBhvr>
                                    </p:animEffect>
                                  </p:childTnLst>
                                </p:cTn>
                              </p:par>
                              <p:par>
                                <p:cTn id="17" presetID="10" presetClass="entr" presetSubtype="0" fill="hold" nodeType="withEffect">
                                  <p:stCondLst>
                                    <p:cond delay="0"/>
                                  </p:stCondLst>
                                  <p:childTnLst>
                                    <p:set>
                                      <p:cBhvr>
                                        <p:cTn id="18" dur="1" fill="hold">
                                          <p:stCondLst>
                                            <p:cond delay="0"/>
                                          </p:stCondLst>
                                        </p:cTn>
                                        <p:tgtEl>
                                          <p:spTgt spid="274513"/>
                                        </p:tgtEl>
                                        <p:attrNameLst>
                                          <p:attrName>style.visibility</p:attrName>
                                        </p:attrNameLst>
                                      </p:cBhvr>
                                      <p:to>
                                        <p:strVal val="visible"/>
                                      </p:to>
                                    </p:set>
                                    <p:animEffect transition="in" filter="fade">
                                      <p:cBhvr>
                                        <p:cTn id="19" dur="2000"/>
                                        <p:tgtEl>
                                          <p:spTgt spid="274513"/>
                                        </p:tgtEl>
                                      </p:cBhvr>
                                    </p:animEffect>
                                  </p:childTnLst>
                                </p:cTn>
                              </p:par>
                              <p:par>
                                <p:cTn id="20" presetID="10" presetClass="entr" presetSubtype="0" fill="hold" nodeType="withEffect">
                                  <p:stCondLst>
                                    <p:cond delay="0"/>
                                  </p:stCondLst>
                                  <p:childTnLst>
                                    <p:set>
                                      <p:cBhvr>
                                        <p:cTn id="21" dur="1" fill="hold">
                                          <p:stCondLst>
                                            <p:cond delay="0"/>
                                          </p:stCondLst>
                                        </p:cTn>
                                        <p:tgtEl>
                                          <p:spTgt spid="274514"/>
                                        </p:tgtEl>
                                        <p:attrNameLst>
                                          <p:attrName>style.visibility</p:attrName>
                                        </p:attrNameLst>
                                      </p:cBhvr>
                                      <p:to>
                                        <p:strVal val="visible"/>
                                      </p:to>
                                    </p:set>
                                    <p:animEffect transition="in" filter="fade">
                                      <p:cBhvr>
                                        <p:cTn id="22" dur="2000"/>
                                        <p:tgtEl>
                                          <p:spTgt spid="274514"/>
                                        </p:tgtEl>
                                      </p:cBhvr>
                                    </p:animEffect>
                                  </p:childTnLst>
                                </p:cTn>
                              </p:par>
                              <p:par>
                                <p:cTn id="23" presetID="10" presetClass="entr" presetSubtype="0" fill="hold" nodeType="withEffect">
                                  <p:stCondLst>
                                    <p:cond delay="0"/>
                                  </p:stCondLst>
                                  <p:childTnLst>
                                    <p:set>
                                      <p:cBhvr>
                                        <p:cTn id="24" dur="1" fill="hold">
                                          <p:stCondLst>
                                            <p:cond delay="0"/>
                                          </p:stCondLst>
                                        </p:cTn>
                                        <p:tgtEl>
                                          <p:spTgt spid="274515"/>
                                        </p:tgtEl>
                                        <p:attrNameLst>
                                          <p:attrName>style.visibility</p:attrName>
                                        </p:attrNameLst>
                                      </p:cBhvr>
                                      <p:to>
                                        <p:strVal val="visible"/>
                                      </p:to>
                                    </p:set>
                                    <p:animEffect transition="in" filter="fade">
                                      <p:cBhvr>
                                        <p:cTn id="25" dur="2000"/>
                                        <p:tgtEl>
                                          <p:spTgt spid="274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body" idx="1"/>
          </p:nvPr>
        </p:nvSpPr>
        <p:spPr>
          <a:xfrm>
            <a:off x="228600" y="1219200"/>
            <a:ext cx="8686800" cy="5105400"/>
          </a:xfrm>
          <a:noFill/>
          <a:ln/>
        </p:spPr>
        <p:txBody>
          <a:bodyPr/>
          <a:lstStyle/>
          <a:p>
            <a:pPr>
              <a:lnSpc>
                <a:spcPct val="80000"/>
              </a:lnSpc>
            </a:pPr>
            <a:r>
              <a:rPr lang="en-US" sz="2000"/>
              <a:t>Nokia is in a quadrant alone by itself.</a:t>
            </a:r>
          </a:p>
          <a:p>
            <a:pPr>
              <a:lnSpc>
                <a:spcPct val="80000"/>
              </a:lnSpc>
            </a:pPr>
            <a:r>
              <a:rPr lang="en-US" sz="2000"/>
              <a:t>Panasonic &amp; Motorola are the closest to Nokia regarding the previously mentioned statements. They share the same quadrant and therefore they are very close to each other. </a:t>
            </a:r>
          </a:p>
          <a:p>
            <a:pPr>
              <a:lnSpc>
                <a:spcPct val="80000"/>
              </a:lnSpc>
            </a:pPr>
            <a:r>
              <a:rPr lang="en-US" sz="2000"/>
              <a:t>Nokia have negative correlation towards Samsung &amp; LG who share a quadrant by themselves &amp; have very positive correlation between each other.</a:t>
            </a:r>
          </a:p>
          <a:p>
            <a:pPr>
              <a:lnSpc>
                <a:spcPct val="80000"/>
              </a:lnSpc>
            </a:pPr>
            <a:r>
              <a:rPr lang="en-US" sz="2000"/>
              <a:t>Moreover, Nokia have very negative correlation towards Sony Ericsson who tend to have an opposite mentality to Nokia towards those statements.</a:t>
            </a:r>
          </a:p>
          <a:p>
            <a:pPr>
              <a:lnSpc>
                <a:spcPct val="80000"/>
              </a:lnSpc>
            </a:pPr>
            <a:r>
              <a:rPr lang="en-US" sz="2000"/>
              <a:t>In the following Slide, the correlation between the Brands customers are shown whereby Red color means positive correlation and Blue means negative correlation. The darkness of the color defines how strong the correlation is.</a:t>
            </a:r>
          </a:p>
        </p:txBody>
      </p:sp>
      <p:sp>
        <p:nvSpPr>
          <p:cNvPr id="302084" name="Text Box 4"/>
          <p:cNvSpPr txBox="1">
            <a:spLocks noChangeArrowheads="1"/>
          </p:cNvSpPr>
          <p:nvPr/>
        </p:nvSpPr>
        <p:spPr bwMode="auto">
          <a:xfrm>
            <a:off x="0" y="60325"/>
            <a:ext cx="79248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Perceptual Mapping                                               </a:t>
            </a:r>
            <a:r>
              <a:rPr lang="en-US" sz="2000" b="0">
                <a:solidFill>
                  <a:schemeClr val="tx2"/>
                </a:solidFill>
              </a:rPr>
              <a:t>between top 6 Mobile Phone consumers </a:t>
            </a:r>
          </a:p>
        </p:txBody>
      </p:sp>
      <p:sp>
        <p:nvSpPr>
          <p:cNvPr id="302085"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2082">
                                            <p:txEl>
                                              <p:pRg st="0" end="0"/>
                                            </p:txEl>
                                          </p:spTgt>
                                        </p:tgtEl>
                                        <p:attrNameLst>
                                          <p:attrName>style.visibility</p:attrName>
                                        </p:attrNameLst>
                                      </p:cBhvr>
                                      <p:to>
                                        <p:strVal val="visible"/>
                                      </p:to>
                                    </p:set>
                                    <p:animEffect transition="in" filter="fade">
                                      <p:cBhvr>
                                        <p:cTn id="7" dur="1000"/>
                                        <p:tgtEl>
                                          <p:spTgt spid="30208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02082">
                                            <p:txEl>
                                              <p:pRg st="1" end="1"/>
                                            </p:txEl>
                                          </p:spTgt>
                                        </p:tgtEl>
                                        <p:attrNameLst>
                                          <p:attrName>style.visibility</p:attrName>
                                        </p:attrNameLst>
                                      </p:cBhvr>
                                      <p:to>
                                        <p:strVal val="visible"/>
                                      </p:to>
                                    </p:set>
                                    <p:animEffect transition="in" filter="fade">
                                      <p:cBhvr>
                                        <p:cTn id="11" dur="1000"/>
                                        <p:tgtEl>
                                          <p:spTgt spid="302082">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02082">
                                            <p:txEl>
                                              <p:pRg st="2" end="2"/>
                                            </p:txEl>
                                          </p:spTgt>
                                        </p:tgtEl>
                                        <p:attrNameLst>
                                          <p:attrName>style.visibility</p:attrName>
                                        </p:attrNameLst>
                                      </p:cBhvr>
                                      <p:to>
                                        <p:strVal val="visible"/>
                                      </p:to>
                                    </p:set>
                                    <p:animEffect transition="in" filter="fade">
                                      <p:cBhvr>
                                        <p:cTn id="16" dur="1000"/>
                                        <p:tgtEl>
                                          <p:spTgt spid="30208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2082">
                                            <p:txEl>
                                              <p:pRg st="3" end="3"/>
                                            </p:txEl>
                                          </p:spTgt>
                                        </p:tgtEl>
                                        <p:attrNameLst>
                                          <p:attrName>style.visibility</p:attrName>
                                        </p:attrNameLst>
                                      </p:cBhvr>
                                      <p:to>
                                        <p:strVal val="visible"/>
                                      </p:to>
                                    </p:set>
                                    <p:animEffect transition="in" filter="fade">
                                      <p:cBhvr>
                                        <p:cTn id="21" dur="1000"/>
                                        <p:tgtEl>
                                          <p:spTgt spid="302082">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2082">
                                            <p:txEl>
                                              <p:pRg st="4" end="4"/>
                                            </p:txEl>
                                          </p:spTgt>
                                        </p:tgtEl>
                                        <p:attrNameLst>
                                          <p:attrName>style.visibility</p:attrName>
                                        </p:attrNameLst>
                                      </p:cBhvr>
                                      <p:to>
                                        <p:strVal val="visible"/>
                                      </p:to>
                                    </p:set>
                                    <p:animEffect transition="in" filter="fade">
                                      <p:cBhvr>
                                        <p:cTn id="26" dur="1000"/>
                                        <p:tgtEl>
                                          <p:spTgt spid="30208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2"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79" name="Group 99"/>
          <p:cNvGraphicFramePr>
            <a:graphicFrameLocks noGrp="1"/>
          </p:cNvGraphicFramePr>
          <p:nvPr/>
        </p:nvGraphicFramePr>
        <p:xfrm>
          <a:off x="1219200" y="1295400"/>
          <a:ext cx="1447800" cy="1604964"/>
        </p:xfrm>
        <a:graphic>
          <a:graphicData uri="http://schemas.openxmlformats.org/drawingml/2006/table">
            <a:tbl>
              <a:tblPr/>
              <a:tblGrid>
                <a:gridCol w="144780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58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Sony Ericsson</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bl>
          </a:graphicData>
        </a:graphic>
      </p:graphicFrame>
      <p:sp>
        <p:nvSpPr>
          <p:cNvPr id="10" name="Down Arrow 9"/>
          <p:cNvSpPr>
            <a:spLocks noChangeArrowheads="1"/>
          </p:cNvSpPr>
          <p:nvPr/>
        </p:nvSpPr>
        <p:spPr bwMode="auto">
          <a:xfrm>
            <a:off x="228600" y="3657600"/>
            <a:ext cx="457200" cy="2133600"/>
          </a:xfrm>
          <a:prstGeom prst="downArrow">
            <a:avLst>
              <a:gd name="adj1" fmla="val 50000"/>
              <a:gd name="adj2" fmla="val 56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sp>
        <p:nvSpPr>
          <p:cNvPr id="9" name="Up Arrow 8"/>
          <p:cNvSpPr/>
          <p:nvPr/>
        </p:nvSpPr>
        <p:spPr>
          <a:xfrm>
            <a:off x="228600" y="1447800"/>
            <a:ext cx="477838" cy="2057400"/>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76498" name="TextBox 10"/>
          <p:cNvSpPr txBox="1">
            <a:spLocks noChangeArrowheads="1"/>
          </p:cNvSpPr>
          <p:nvPr/>
        </p:nvSpPr>
        <p:spPr bwMode="auto">
          <a:xfrm rot="-5400000">
            <a:off x="-777874" y="2374900"/>
            <a:ext cx="2443162" cy="274637"/>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sp>
        <p:nvSpPr>
          <p:cNvPr id="276499" name="Text Box 19"/>
          <p:cNvSpPr txBox="1">
            <a:spLocks noChangeArrowheads="1"/>
          </p:cNvSpPr>
          <p:nvPr/>
        </p:nvSpPr>
        <p:spPr bwMode="auto">
          <a:xfrm>
            <a:off x="1066800" y="2971800"/>
            <a:ext cx="1746250" cy="274638"/>
          </a:xfrm>
          <a:prstGeom prst="rect">
            <a:avLst/>
          </a:prstGeom>
          <a:solidFill>
            <a:schemeClr val="accent2">
              <a:alpha val="39999"/>
            </a:schemeClr>
          </a:solidFill>
          <a:ln w="9525">
            <a:noFill/>
            <a:miter lim="800000"/>
            <a:headEnd/>
            <a:tailEnd/>
          </a:ln>
          <a:effectLst/>
        </p:spPr>
        <p:txBody>
          <a:bodyPr>
            <a:spAutoFit/>
          </a:bodyPr>
          <a:lstStyle/>
          <a:p>
            <a:pPr algn="ctr">
              <a:lnSpc>
                <a:spcPct val="100000"/>
              </a:lnSpc>
              <a:spcBef>
                <a:spcPct val="50000"/>
              </a:spcBef>
              <a:buFontTx/>
              <a:buNone/>
            </a:pPr>
            <a:r>
              <a:rPr lang="en-US" sz="1200"/>
              <a:t>Base: Nokia</a:t>
            </a:r>
          </a:p>
        </p:txBody>
      </p:sp>
      <p:sp>
        <p:nvSpPr>
          <p:cNvPr id="276513" name="Text Box 33"/>
          <p:cNvSpPr txBox="1">
            <a:spLocks noChangeArrowheads="1"/>
          </p:cNvSpPr>
          <p:nvPr/>
        </p:nvSpPr>
        <p:spPr bwMode="auto">
          <a:xfrm>
            <a:off x="3733800" y="2971800"/>
            <a:ext cx="1828800" cy="274638"/>
          </a:xfrm>
          <a:prstGeom prst="rect">
            <a:avLst/>
          </a:prstGeom>
          <a:solidFill>
            <a:schemeClr val="accent2">
              <a:alpha val="39999"/>
            </a:schemeClr>
          </a:solidFill>
          <a:ln w="9525">
            <a:noFill/>
            <a:miter lim="800000"/>
            <a:headEnd/>
            <a:tailEnd/>
          </a:ln>
          <a:effectLst/>
        </p:spPr>
        <p:txBody>
          <a:bodyPr>
            <a:spAutoFit/>
          </a:bodyPr>
          <a:lstStyle/>
          <a:p>
            <a:pPr algn="ctr">
              <a:lnSpc>
                <a:spcPct val="100000"/>
              </a:lnSpc>
              <a:spcBef>
                <a:spcPct val="50000"/>
              </a:spcBef>
              <a:buFontTx/>
              <a:buNone/>
            </a:pPr>
            <a:r>
              <a:rPr lang="en-US" sz="1200"/>
              <a:t>Base: Samsung</a:t>
            </a:r>
          </a:p>
        </p:txBody>
      </p:sp>
      <p:sp>
        <p:nvSpPr>
          <p:cNvPr id="276557" name="Text Box 77"/>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Correspondence Analysis                                       </a:t>
            </a:r>
            <a:r>
              <a:rPr lang="en-US" sz="2000" b="0">
                <a:solidFill>
                  <a:schemeClr val="tx2"/>
                </a:solidFill>
              </a:rPr>
              <a:t>Brand vs. Brand relationship</a:t>
            </a:r>
          </a:p>
        </p:txBody>
      </p:sp>
      <p:graphicFrame>
        <p:nvGraphicFramePr>
          <p:cNvPr id="276618" name="Group 138"/>
          <p:cNvGraphicFramePr>
            <a:graphicFrameLocks noGrp="1"/>
          </p:cNvGraphicFramePr>
          <p:nvPr/>
        </p:nvGraphicFramePr>
        <p:xfrm>
          <a:off x="3886200" y="1295400"/>
          <a:ext cx="1447800" cy="1606551"/>
        </p:xfrm>
        <a:graphic>
          <a:graphicData uri="http://schemas.openxmlformats.org/drawingml/2006/table">
            <a:tbl>
              <a:tblPr/>
              <a:tblGrid>
                <a:gridCol w="144780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 Ericsson</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Motorola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bl>
          </a:graphicData>
        </a:graphic>
      </p:graphicFrame>
      <p:sp>
        <p:nvSpPr>
          <p:cNvPr id="276635" name="Text Box 155"/>
          <p:cNvSpPr txBox="1">
            <a:spLocks noChangeArrowheads="1"/>
          </p:cNvSpPr>
          <p:nvPr/>
        </p:nvSpPr>
        <p:spPr bwMode="auto">
          <a:xfrm>
            <a:off x="6324600" y="2971800"/>
            <a:ext cx="1828800" cy="274638"/>
          </a:xfrm>
          <a:prstGeom prst="rect">
            <a:avLst/>
          </a:prstGeom>
          <a:solidFill>
            <a:schemeClr val="accent2">
              <a:alpha val="39999"/>
            </a:schemeClr>
          </a:solidFill>
          <a:ln w="9525">
            <a:noFill/>
            <a:miter lim="800000"/>
            <a:headEnd/>
            <a:tailEnd/>
          </a:ln>
          <a:effectLst/>
        </p:spPr>
        <p:txBody>
          <a:bodyPr>
            <a:spAutoFit/>
          </a:bodyPr>
          <a:lstStyle/>
          <a:p>
            <a:pPr algn="ctr">
              <a:lnSpc>
                <a:spcPct val="100000"/>
              </a:lnSpc>
              <a:spcBef>
                <a:spcPct val="50000"/>
              </a:spcBef>
              <a:buFontTx/>
              <a:buNone/>
            </a:pPr>
            <a:r>
              <a:rPr lang="en-US" sz="1200"/>
              <a:t>Base: LG</a:t>
            </a:r>
          </a:p>
        </p:txBody>
      </p:sp>
      <p:graphicFrame>
        <p:nvGraphicFramePr>
          <p:cNvPr id="276636" name="Group 156"/>
          <p:cNvGraphicFramePr>
            <a:graphicFrameLocks noGrp="1"/>
          </p:cNvGraphicFramePr>
          <p:nvPr/>
        </p:nvGraphicFramePr>
        <p:xfrm>
          <a:off x="6477000" y="1295400"/>
          <a:ext cx="1447800" cy="1606551"/>
        </p:xfrm>
        <a:graphic>
          <a:graphicData uri="http://schemas.openxmlformats.org/drawingml/2006/table">
            <a:tbl>
              <a:tblPr/>
              <a:tblGrid>
                <a:gridCol w="144780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 Ericsson</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Motorola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bl>
          </a:graphicData>
        </a:graphic>
      </p:graphicFrame>
      <p:sp>
        <p:nvSpPr>
          <p:cNvPr id="276652" name="Text Box 172"/>
          <p:cNvSpPr txBox="1">
            <a:spLocks noChangeArrowheads="1"/>
          </p:cNvSpPr>
          <p:nvPr/>
        </p:nvSpPr>
        <p:spPr bwMode="auto">
          <a:xfrm>
            <a:off x="6324600" y="5334000"/>
            <a:ext cx="1828800" cy="274638"/>
          </a:xfrm>
          <a:prstGeom prst="rect">
            <a:avLst/>
          </a:prstGeom>
          <a:solidFill>
            <a:schemeClr val="accent2">
              <a:alpha val="39999"/>
            </a:schemeClr>
          </a:solidFill>
          <a:ln w="9525">
            <a:noFill/>
            <a:miter lim="800000"/>
            <a:headEnd/>
            <a:tailEnd/>
          </a:ln>
          <a:effectLst/>
        </p:spPr>
        <p:txBody>
          <a:bodyPr>
            <a:spAutoFit/>
          </a:bodyPr>
          <a:lstStyle/>
          <a:p>
            <a:pPr algn="ctr">
              <a:lnSpc>
                <a:spcPct val="100000"/>
              </a:lnSpc>
              <a:spcBef>
                <a:spcPct val="50000"/>
              </a:spcBef>
              <a:buFontTx/>
              <a:buNone/>
            </a:pPr>
            <a:r>
              <a:rPr lang="en-US" sz="1200"/>
              <a:t>Base: Motorola</a:t>
            </a:r>
          </a:p>
        </p:txBody>
      </p:sp>
      <p:graphicFrame>
        <p:nvGraphicFramePr>
          <p:cNvPr id="276719" name="Group 239"/>
          <p:cNvGraphicFramePr>
            <a:graphicFrameLocks noGrp="1"/>
          </p:cNvGraphicFramePr>
          <p:nvPr/>
        </p:nvGraphicFramePr>
        <p:xfrm>
          <a:off x="6477000" y="3657600"/>
          <a:ext cx="1447800" cy="1606551"/>
        </p:xfrm>
        <a:graphic>
          <a:graphicData uri="http://schemas.openxmlformats.org/drawingml/2006/table">
            <a:tbl>
              <a:tblPr/>
              <a:tblGrid>
                <a:gridCol w="144780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 Ericsson</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LG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Samsung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bl>
          </a:graphicData>
        </a:graphic>
      </p:graphicFrame>
      <p:sp>
        <p:nvSpPr>
          <p:cNvPr id="276668" name="Text Box 188"/>
          <p:cNvSpPr txBox="1">
            <a:spLocks noChangeArrowheads="1"/>
          </p:cNvSpPr>
          <p:nvPr/>
        </p:nvSpPr>
        <p:spPr bwMode="auto">
          <a:xfrm>
            <a:off x="1066800" y="5334000"/>
            <a:ext cx="1828800" cy="274638"/>
          </a:xfrm>
          <a:prstGeom prst="rect">
            <a:avLst/>
          </a:prstGeom>
          <a:solidFill>
            <a:schemeClr val="accent2">
              <a:alpha val="39999"/>
            </a:schemeClr>
          </a:solidFill>
          <a:ln w="9525">
            <a:noFill/>
            <a:miter lim="800000"/>
            <a:headEnd/>
            <a:tailEnd/>
          </a:ln>
          <a:effectLst/>
        </p:spPr>
        <p:txBody>
          <a:bodyPr>
            <a:spAutoFit/>
          </a:bodyPr>
          <a:lstStyle/>
          <a:p>
            <a:pPr algn="ctr">
              <a:lnSpc>
                <a:spcPct val="100000"/>
              </a:lnSpc>
              <a:spcBef>
                <a:spcPct val="50000"/>
              </a:spcBef>
              <a:buFontTx/>
              <a:buNone/>
            </a:pPr>
            <a:r>
              <a:rPr lang="en-US" sz="1200"/>
              <a:t>Base: Panasonic</a:t>
            </a:r>
          </a:p>
        </p:txBody>
      </p:sp>
      <p:graphicFrame>
        <p:nvGraphicFramePr>
          <p:cNvPr id="276709" name="Group 229"/>
          <p:cNvGraphicFramePr>
            <a:graphicFrameLocks noGrp="1"/>
          </p:cNvGraphicFramePr>
          <p:nvPr/>
        </p:nvGraphicFramePr>
        <p:xfrm>
          <a:off x="1219200" y="3657600"/>
          <a:ext cx="1447800" cy="1600201"/>
        </p:xfrm>
        <a:graphic>
          <a:graphicData uri="http://schemas.openxmlformats.org/drawingml/2006/table">
            <a:tbl>
              <a:tblPr/>
              <a:tblGrid>
                <a:gridCol w="144780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 Ericsson</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alpha val="50000"/>
                      </a:srgbClr>
                    </a:solidFill>
                  </a:tcPr>
                </a:tc>
              </a:tr>
              <a:tr h="2682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LG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Samsung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bl>
          </a:graphicData>
        </a:graphic>
      </p:graphicFrame>
      <p:sp>
        <p:nvSpPr>
          <p:cNvPr id="276684" name="Text Box 204"/>
          <p:cNvSpPr txBox="1">
            <a:spLocks noChangeArrowheads="1"/>
          </p:cNvSpPr>
          <p:nvPr/>
        </p:nvSpPr>
        <p:spPr bwMode="auto">
          <a:xfrm>
            <a:off x="3657600" y="5334000"/>
            <a:ext cx="1828800" cy="274638"/>
          </a:xfrm>
          <a:prstGeom prst="rect">
            <a:avLst/>
          </a:prstGeom>
          <a:solidFill>
            <a:schemeClr val="accent2">
              <a:alpha val="39999"/>
            </a:schemeClr>
          </a:solidFill>
          <a:ln w="9525">
            <a:noFill/>
            <a:miter lim="800000"/>
            <a:headEnd/>
            <a:tailEnd/>
          </a:ln>
          <a:effectLst/>
        </p:spPr>
        <p:txBody>
          <a:bodyPr>
            <a:spAutoFit/>
          </a:bodyPr>
          <a:lstStyle/>
          <a:p>
            <a:pPr algn="ctr">
              <a:lnSpc>
                <a:spcPct val="100000"/>
              </a:lnSpc>
              <a:spcBef>
                <a:spcPct val="50000"/>
              </a:spcBef>
              <a:buFontTx/>
              <a:buNone/>
            </a:pPr>
            <a:r>
              <a:rPr lang="en-US" sz="1200"/>
              <a:t>Base: Sony Ericsson</a:t>
            </a:r>
          </a:p>
        </p:txBody>
      </p:sp>
      <p:graphicFrame>
        <p:nvGraphicFramePr>
          <p:cNvPr id="276715" name="Group 235"/>
          <p:cNvGraphicFramePr>
            <a:graphicFrameLocks noGrp="1"/>
          </p:cNvGraphicFramePr>
          <p:nvPr/>
        </p:nvGraphicFramePr>
        <p:xfrm>
          <a:off x="3810000" y="3657600"/>
          <a:ext cx="1447800" cy="1606551"/>
        </p:xfrm>
        <a:graphic>
          <a:graphicData uri="http://schemas.openxmlformats.org/drawingml/2006/table">
            <a:tbl>
              <a:tblPr/>
              <a:tblGrid>
                <a:gridCol w="144780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 Ericsson</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6969CD">
                        <a:alpha val="50000"/>
                      </a:srgbClr>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Samsung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F3FBF"/>
                    </a:solid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LG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F3FBF"/>
                    </a:solidFill>
                  </a:tcPr>
                </a:tc>
              </a:tr>
              <a:tr h="319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Nokia</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3BB0"/>
                    </a:solidFill>
                  </a:tcPr>
                </a:tc>
              </a:tr>
            </a:tbl>
          </a:graphicData>
        </a:graphic>
      </p:graphicFrame>
      <p:sp>
        <p:nvSpPr>
          <p:cNvPr id="27672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
        <p:nvSpPr>
          <p:cNvPr id="276721" name="Text Box 241"/>
          <p:cNvSpPr txBox="1">
            <a:spLocks noChangeArrowheads="1"/>
          </p:cNvSpPr>
          <p:nvPr/>
        </p:nvSpPr>
        <p:spPr bwMode="auto">
          <a:xfrm>
            <a:off x="0" y="6156325"/>
            <a:ext cx="4572000" cy="396875"/>
          </a:xfrm>
          <a:prstGeom prst="rect">
            <a:avLst/>
          </a:prstGeom>
          <a:noFill/>
          <a:ln w="9525">
            <a:noFill/>
            <a:miter lim="800000"/>
            <a:headEnd/>
            <a:tailEnd/>
          </a:ln>
          <a:effectLst/>
        </p:spPr>
        <p:txBody>
          <a:bodyPr>
            <a:spAutoFit/>
          </a:bodyPr>
          <a:lstStyle/>
          <a:p>
            <a:pPr>
              <a:lnSpc>
                <a:spcPct val="100000"/>
              </a:lnSpc>
              <a:spcBef>
                <a:spcPct val="50000"/>
              </a:spcBef>
              <a:buFontTx/>
              <a:buNone/>
            </a:pPr>
            <a:r>
              <a:rPr lang="en-US" sz="1000" b="0">
                <a:solidFill>
                  <a:srgbClr val="FF0000"/>
                </a:solidFill>
              </a:rPr>
              <a:t>NB: red color is positive affinity while blue is negative. The darker the color is, the more the correlation is strong (negative or positive)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579"/>
                                        </p:tgtEl>
                                        <p:attrNameLst>
                                          <p:attrName>style.visibility</p:attrName>
                                        </p:attrNameLst>
                                      </p:cBhvr>
                                      <p:to>
                                        <p:strVal val="visible"/>
                                      </p:to>
                                    </p:set>
                                    <p:animEffect transition="in" filter="fade">
                                      <p:cBhvr>
                                        <p:cTn id="7" dur="2000"/>
                                        <p:tgtEl>
                                          <p:spTgt spid="27657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6499"/>
                                        </p:tgtEl>
                                        <p:attrNameLst>
                                          <p:attrName>style.visibility</p:attrName>
                                        </p:attrNameLst>
                                      </p:cBhvr>
                                      <p:to>
                                        <p:strVal val="visible"/>
                                      </p:to>
                                    </p:set>
                                    <p:animEffect transition="in" filter="fade">
                                      <p:cBhvr>
                                        <p:cTn id="10" dur="2000"/>
                                        <p:tgtEl>
                                          <p:spTgt spid="276499"/>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76618"/>
                                        </p:tgtEl>
                                        <p:attrNameLst>
                                          <p:attrName>style.visibility</p:attrName>
                                        </p:attrNameLst>
                                      </p:cBhvr>
                                      <p:to>
                                        <p:strVal val="visible"/>
                                      </p:to>
                                    </p:set>
                                    <p:animEffect transition="in" filter="fade">
                                      <p:cBhvr>
                                        <p:cTn id="14" dur="2000"/>
                                        <p:tgtEl>
                                          <p:spTgt spid="2766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76513"/>
                                        </p:tgtEl>
                                        <p:attrNameLst>
                                          <p:attrName>style.visibility</p:attrName>
                                        </p:attrNameLst>
                                      </p:cBhvr>
                                      <p:to>
                                        <p:strVal val="visible"/>
                                      </p:to>
                                    </p:set>
                                    <p:animEffect transition="in" filter="fade">
                                      <p:cBhvr>
                                        <p:cTn id="17" dur="2000"/>
                                        <p:tgtEl>
                                          <p:spTgt spid="276513"/>
                                        </p:tgtEl>
                                      </p:cBhvr>
                                    </p:animEffect>
                                  </p:childTnLst>
                                </p:cTn>
                              </p:par>
                            </p:childTnLst>
                          </p:cTn>
                        </p:par>
                        <p:par>
                          <p:cTn id="18" fill="hold">
                            <p:stCondLst>
                              <p:cond delay="4000"/>
                            </p:stCondLst>
                            <p:childTnLst>
                              <p:par>
                                <p:cTn id="19" presetID="10" presetClass="entr" presetSubtype="0" fill="hold" nodeType="afterEffect">
                                  <p:stCondLst>
                                    <p:cond delay="0"/>
                                  </p:stCondLst>
                                  <p:childTnLst>
                                    <p:set>
                                      <p:cBhvr>
                                        <p:cTn id="20" dur="1" fill="hold">
                                          <p:stCondLst>
                                            <p:cond delay="0"/>
                                          </p:stCondLst>
                                        </p:cTn>
                                        <p:tgtEl>
                                          <p:spTgt spid="276636"/>
                                        </p:tgtEl>
                                        <p:attrNameLst>
                                          <p:attrName>style.visibility</p:attrName>
                                        </p:attrNameLst>
                                      </p:cBhvr>
                                      <p:to>
                                        <p:strVal val="visible"/>
                                      </p:to>
                                    </p:set>
                                    <p:animEffect transition="in" filter="fade">
                                      <p:cBhvr>
                                        <p:cTn id="21" dur="2000"/>
                                        <p:tgtEl>
                                          <p:spTgt spid="27663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6635"/>
                                        </p:tgtEl>
                                        <p:attrNameLst>
                                          <p:attrName>style.visibility</p:attrName>
                                        </p:attrNameLst>
                                      </p:cBhvr>
                                      <p:to>
                                        <p:strVal val="visible"/>
                                      </p:to>
                                    </p:set>
                                    <p:animEffect transition="in" filter="fade">
                                      <p:cBhvr>
                                        <p:cTn id="24" dur="2000"/>
                                        <p:tgtEl>
                                          <p:spTgt spid="276635"/>
                                        </p:tgtEl>
                                      </p:cBhvr>
                                    </p:animEffect>
                                  </p:childTnLst>
                                </p:cTn>
                              </p:par>
                            </p:childTnLst>
                          </p:cTn>
                        </p:par>
                        <p:par>
                          <p:cTn id="25" fill="hold">
                            <p:stCondLst>
                              <p:cond delay="6000"/>
                            </p:stCondLst>
                            <p:childTnLst>
                              <p:par>
                                <p:cTn id="26" presetID="10" presetClass="entr" presetSubtype="0" fill="hold" nodeType="afterEffect">
                                  <p:stCondLst>
                                    <p:cond delay="0"/>
                                  </p:stCondLst>
                                  <p:childTnLst>
                                    <p:set>
                                      <p:cBhvr>
                                        <p:cTn id="27" dur="1" fill="hold">
                                          <p:stCondLst>
                                            <p:cond delay="0"/>
                                          </p:stCondLst>
                                        </p:cTn>
                                        <p:tgtEl>
                                          <p:spTgt spid="276709"/>
                                        </p:tgtEl>
                                        <p:attrNameLst>
                                          <p:attrName>style.visibility</p:attrName>
                                        </p:attrNameLst>
                                      </p:cBhvr>
                                      <p:to>
                                        <p:strVal val="visible"/>
                                      </p:to>
                                    </p:set>
                                    <p:animEffect transition="in" filter="fade">
                                      <p:cBhvr>
                                        <p:cTn id="28" dur="2000"/>
                                        <p:tgtEl>
                                          <p:spTgt spid="27670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76668"/>
                                        </p:tgtEl>
                                        <p:attrNameLst>
                                          <p:attrName>style.visibility</p:attrName>
                                        </p:attrNameLst>
                                      </p:cBhvr>
                                      <p:to>
                                        <p:strVal val="visible"/>
                                      </p:to>
                                    </p:set>
                                    <p:animEffect transition="in" filter="fade">
                                      <p:cBhvr>
                                        <p:cTn id="31" dur="2000"/>
                                        <p:tgtEl>
                                          <p:spTgt spid="276668"/>
                                        </p:tgtEl>
                                      </p:cBhvr>
                                    </p:animEffect>
                                  </p:childTnLst>
                                </p:cTn>
                              </p:par>
                            </p:childTnLst>
                          </p:cTn>
                        </p:par>
                        <p:par>
                          <p:cTn id="32" fill="hold">
                            <p:stCondLst>
                              <p:cond delay="8000"/>
                            </p:stCondLst>
                            <p:childTnLst>
                              <p:par>
                                <p:cTn id="33" presetID="10" presetClass="entr" presetSubtype="0" fill="hold" nodeType="afterEffect">
                                  <p:stCondLst>
                                    <p:cond delay="0"/>
                                  </p:stCondLst>
                                  <p:childTnLst>
                                    <p:set>
                                      <p:cBhvr>
                                        <p:cTn id="34" dur="1" fill="hold">
                                          <p:stCondLst>
                                            <p:cond delay="0"/>
                                          </p:stCondLst>
                                        </p:cTn>
                                        <p:tgtEl>
                                          <p:spTgt spid="276715"/>
                                        </p:tgtEl>
                                        <p:attrNameLst>
                                          <p:attrName>style.visibility</p:attrName>
                                        </p:attrNameLst>
                                      </p:cBhvr>
                                      <p:to>
                                        <p:strVal val="visible"/>
                                      </p:to>
                                    </p:set>
                                    <p:animEffect transition="in" filter="fade">
                                      <p:cBhvr>
                                        <p:cTn id="35" dur="2000"/>
                                        <p:tgtEl>
                                          <p:spTgt spid="2767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6684"/>
                                        </p:tgtEl>
                                        <p:attrNameLst>
                                          <p:attrName>style.visibility</p:attrName>
                                        </p:attrNameLst>
                                      </p:cBhvr>
                                      <p:to>
                                        <p:strVal val="visible"/>
                                      </p:to>
                                    </p:set>
                                    <p:animEffect transition="in" filter="fade">
                                      <p:cBhvr>
                                        <p:cTn id="38" dur="2000"/>
                                        <p:tgtEl>
                                          <p:spTgt spid="276684"/>
                                        </p:tgtEl>
                                      </p:cBhvr>
                                    </p:animEffect>
                                  </p:childTnLst>
                                </p:cTn>
                              </p:par>
                            </p:childTnLst>
                          </p:cTn>
                        </p:par>
                        <p:par>
                          <p:cTn id="39" fill="hold">
                            <p:stCondLst>
                              <p:cond delay="10000"/>
                            </p:stCondLst>
                            <p:childTnLst>
                              <p:par>
                                <p:cTn id="40" presetID="10" presetClass="entr" presetSubtype="0" fill="hold" nodeType="afterEffect">
                                  <p:stCondLst>
                                    <p:cond delay="0"/>
                                  </p:stCondLst>
                                  <p:childTnLst>
                                    <p:set>
                                      <p:cBhvr>
                                        <p:cTn id="41" dur="1" fill="hold">
                                          <p:stCondLst>
                                            <p:cond delay="0"/>
                                          </p:stCondLst>
                                        </p:cTn>
                                        <p:tgtEl>
                                          <p:spTgt spid="276719"/>
                                        </p:tgtEl>
                                        <p:attrNameLst>
                                          <p:attrName>style.visibility</p:attrName>
                                        </p:attrNameLst>
                                      </p:cBhvr>
                                      <p:to>
                                        <p:strVal val="visible"/>
                                      </p:to>
                                    </p:set>
                                    <p:animEffect transition="in" filter="fade">
                                      <p:cBhvr>
                                        <p:cTn id="42" dur="2000"/>
                                        <p:tgtEl>
                                          <p:spTgt spid="2767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6652"/>
                                        </p:tgtEl>
                                        <p:attrNameLst>
                                          <p:attrName>style.visibility</p:attrName>
                                        </p:attrNameLst>
                                      </p:cBhvr>
                                      <p:to>
                                        <p:strVal val="visible"/>
                                      </p:to>
                                    </p:set>
                                    <p:animEffect transition="in" filter="fade">
                                      <p:cBhvr>
                                        <p:cTn id="45" dur="2000"/>
                                        <p:tgtEl>
                                          <p:spTgt spid="276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9" grpId="0" animBg="1"/>
      <p:bldP spid="276513" grpId="0" animBg="1"/>
      <p:bldP spid="276635" grpId="0" animBg="1"/>
      <p:bldP spid="276652" grpId="0" animBg="1"/>
      <p:bldP spid="276668" grpId="0" animBg="1"/>
      <p:bldP spid="27668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Text Box 2"/>
          <p:cNvSpPr txBox="1">
            <a:spLocks noChangeArrowheads="1"/>
          </p:cNvSpPr>
          <p:nvPr/>
        </p:nvSpPr>
        <p:spPr bwMode="auto">
          <a:xfrm>
            <a:off x="838200" y="2133600"/>
            <a:ext cx="74676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Psychographics Profiles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5" name="Rectangle 3"/>
          <p:cNvSpPr>
            <a:spLocks noGrp="1" noChangeArrowheads="1"/>
          </p:cNvSpPr>
          <p:nvPr>
            <p:ph type="body" sz="half" idx="1"/>
          </p:nvPr>
        </p:nvSpPr>
        <p:spPr>
          <a:xfrm>
            <a:off x="0" y="1524000"/>
            <a:ext cx="4038600" cy="4572000"/>
          </a:xfrm>
        </p:spPr>
        <p:txBody>
          <a:bodyPr/>
          <a:lstStyle/>
          <a:p>
            <a:pPr>
              <a:lnSpc>
                <a:spcPct val="80000"/>
              </a:lnSpc>
            </a:pPr>
            <a:r>
              <a:rPr lang="en-US" sz="2000"/>
              <a:t>Nokia</a:t>
            </a:r>
          </a:p>
          <a:p>
            <a:pPr lvl="1">
              <a:lnSpc>
                <a:spcPct val="80000"/>
              </a:lnSpc>
            </a:pPr>
            <a:r>
              <a:rPr lang="en-US" sz="1400"/>
              <a:t>Nokia customers tend to be tempted to buy products that they have seen advertised since they feel safer with brands that been seen advertised.</a:t>
            </a:r>
          </a:p>
          <a:p>
            <a:pPr lvl="1">
              <a:lnSpc>
                <a:spcPct val="80000"/>
              </a:lnSpc>
            </a:pPr>
            <a:r>
              <a:rPr lang="en-US" sz="1400"/>
              <a:t>They enjoy owning good quality things, however they think that in most cases all brands are the same quality and other things such as price matter a whole lot more.</a:t>
            </a:r>
          </a:p>
          <a:p>
            <a:pPr lvl="1">
              <a:lnSpc>
                <a:spcPct val="80000"/>
              </a:lnSpc>
            </a:pPr>
            <a:r>
              <a:rPr lang="en-US" sz="1400"/>
              <a:t>They look out for new and interesting products and brands when they are shopping and they think it’s worth paying extra for quality products </a:t>
            </a:r>
          </a:p>
          <a:p>
            <a:pPr lvl="1">
              <a:lnSpc>
                <a:spcPct val="80000"/>
              </a:lnSpc>
            </a:pPr>
            <a:r>
              <a:rPr lang="en-US" sz="1400"/>
              <a:t>On the other hand, they don’t feel reassured by products recommended by an expert, they don’t ask people’s advice before buying new things.</a:t>
            </a:r>
          </a:p>
          <a:p>
            <a:pPr lvl="1">
              <a:lnSpc>
                <a:spcPct val="80000"/>
              </a:lnSpc>
            </a:pPr>
            <a:r>
              <a:rPr lang="en-US" sz="1400"/>
              <a:t>They don’t normally look out for the lowest possible prices when they go shopping and they don’t tend to stick to a brand they like.</a:t>
            </a:r>
          </a:p>
        </p:txBody>
      </p:sp>
      <p:graphicFrame>
        <p:nvGraphicFramePr>
          <p:cNvPr id="279620" name="Group 68"/>
          <p:cNvGraphicFramePr>
            <a:graphicFrameLocks noGrp="1"/>
          </p:cNvGraphicFramePr>
          <p:nvPr/>
        </p:nvGraphicFramePr>
        <p:xfrm>
          <a:off x="4419600" y="1447800"/>
          <a:ext cx="4572000" cy="4769612"/>
        </p:xfrm>
        <a:graphic>
          <a:graphicData uri="http://schemas.openxmlformats.org/drawingml/2006/table">
            <a:tbl>
              <a:tblPr/>
              <a:tblGrid>
                <a:gridCol w="4572000"/>
              </a:tblGrid>
              <a:tr h="2159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safer with brands that I have seen advertised than with those which I have not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enjoy owning good quality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 most cases all brands are the same quality. Other things such as price matter a whole lot more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2121"/>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know what brands Im going to buy even before I go into the store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00000">
                        <a:alpha val="50000"/>
                      </a:srgb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out for new and interesting products and brands when I am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D00000">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Its worth paying extra for quality products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5353">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How I spend my time is more important than the money I make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B7B7"/>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am a bargain hunter</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AFAF">
                        <a:alpha val="50000"/>
                      </a:srgbClr>
                    </a:solidFill>
                  </a:tcPr>
                </a:tc>
              </a:tr>
              <a:tr h="166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often pay extra to save time and trouble shopping around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B7B7">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love to buy new gadgets and appliances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reassured using products recommended by an expert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6969CD"/>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6969CD"/>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decide what I want before I do the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1919FF"/>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Computers confuse me Ill never get used to them</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1919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When I see a new brand I am often tempted to buy it to see what its like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009E"/>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look for the lowest possible prices when I go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009E"/>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Once I find a brand I like I tend to stick to it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00009E"/>
                    </a:solidFill>
                  </a:tcPr>
                </a:tc>
              </a:tr>
            </a:tbl>
          </a:graphicData>
        </a:graphic>
      </p:graphicFrame>
      <p:sp>
        <p:nvSpPr>
          <p:cNvPr id="10" name="Down Arrow 9"/>
          <p:cNvSpPr>
            <a:spLocks noChangeArrowheads="1"/>
          </p:cNvSpPr>
          <p:nvPr/>
        </p:nvSpPr>
        <p:spPr bwMode="auto">
          <a:xfrm>
            <a:off x="3962400" y="4038600"/>
            <a:ext cx="457200" cy="2209800"/>
          </a:xfrm>
          <a:prstGeom prst="downArrow">
            <a:avLst>
              <a:gd name="adj1" fmla="val 50000"/>
              <a:gd name="adj2" fmla="val 58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grpSp>
        <p:nvGrpSpPr>
          <p:cNvPr id="279621" name="Group 69"/>
          <p:cNvGrpSpPr>
            <a:grpSpLocks/>
          </p:cNvGrpSpPr>
          <p:nvPr/>
        </p:nvGrpSpPr>
        <p:grpSpPr bwMode="auto">
          <a:xfrm>
            <a:off x="3962400" y="1447800"/>
            <a:ext cx="457200" cy="2362200"/>
            <a:chOff x="2400" y="912"/>
            <a:chExt cx="288" cy="1680"/>
          </a:xfrm>
        </p:grpSpPr>
        <p:sp>
          <p:nvSpPr>
            <p:cNvPr id="9" name="Up Arrow 8"/>
            <p:cNvSpPr/>
            <p:nvPr/>
          </p:nvSpPr>
          <p:spPr>
            <a:xfrm>
              <a:off x="2400" y="912"/>
              <a:ext cx="288" cy="163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79601" name="TextBox 10"/>
            <p:cNvSpPr txBox="1">
              <a:spLocks noChangeArrowheads="1"/>
            </p:cNvSpPr>
            <p:nvPr/>
          </p:nvSpPr>
          <p:spPr bwMode="auto">
            <a:xfrm rot="-5400000">
              <a:off x="1761" y="1713"/>
              <a:ext cx="1584" cy="174"/>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grpSp>
      <p:sp>
        <p:nvSpPr>
          <p:cNvPr id="279603" name="Text Box 51"/>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Psychographics Profiles                          </a:t>
            </a:r>
            <a:r>
              <a:rPr lang="en-US" sz="2000" b="0">
                <a:solidFill>
                  <a:schemeClr val="tx2"/>
                </a:solidFill>
              </a:rPr>
              <a:t>Top Brands vs. Statements</a:t>
            </a:r>
          </a:p>
        </p:txBody>
      </p:sp>
      <p:sp>
        <p:nvSpPr>
          <p:cNvPr id="279622"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9620"/>
                                        </p:tgtEl>
                                        <p:attrNameLst>
                                          <p:attrName>style.visibility</p:attrName>
                                        </p:attrNameLst>
                                      </p:cBhvr>
                                      <p:to>
                                        <p:strVal val="visible"/>
                                      </p:to>
                                    </p:set>
                                    <p:animEffect transition="in" filter="fade">
                                      <p:cBhvr>
                                        <p:cTn id="7" dur="2000"/>
                                        <p:tgtEl>
                                          <p:spTgt spid="2796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79621"/>
                                        </p:tgtEl>
                                        <p:attrNameLst>
                                          <p:attrName>style.visibility</p:attrName>
                                        </p:attrNameLst>
                                      </p:cBhvr>
                                      <p:to>
                                        <p:strVal val="visible"/>
                                      </p:to>
                                    </p:set>
                                    <p:animEffect transition="in" filter="fade">
                                      <p:cBhvr>
                                        <p:cTn id="13" dur="2000"/>
                                        <p:tgtEl>
                                          <p:spTgt spid="2796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9555">
                                            <p:txEl>
                                              <p:pRg st="0" end="0"/>
                                            </p:txEl>
                                          </p:spTgt>
                                        </p:tgtEl>
                                        <p:attrNameLst>
                                          <p:attrName>style.visibility</p:attrName>
                                        </p:attrNameLst>
                                      </p:cBhvr>
                                      <p:to>
                                        <p:strVal val="visible"/>
                                      </p:to>
                                    </p:set>
                                    <p:animEffect transition="in" filter="fade">
                                      <p:cBhvr>
                                        <p:cTn id="16" dur="2000"/>
                                        <p:tgtEl>
                                          <p:spTgt spid="279555">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9555">
                                            <p:txEl>
                                              <p:pRg st="1" end="1"/>
                                            </p:txEl>
                                          </p:spTgt>
                                        </p:tgtEl>
                                        <p:attrNameLst>
                                          <p:attrName>style.visibility</p:attrName>
                                        </p:attrNameLst>
                                      </p:cBhvr>
                                      <p:to>
                                        <p:strVal val="visible"/>
                                      </p:to>
                                    </p:set>
                                    <p:animEffect transition="in" filter="fade">
                                      <p:cBhvr>
                                        <p:cTn id="19" dur="2000"/>
                                        <p:tgtEl>
                                          <p:spTgt spid="279555">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9555">
                                            <p:txEl>
                                              <p:pRg st="2" end="2"/>
                                            </p:txEl>
                                          </p:spTgt>
                                        </p:tgtEl>
                                        <p:attrNameLst>
                                          <p:attrName>style.visibility</p:attrName>
                                        </p:attrNameLst>
                                      </p:cBhvr>
                                      <p:to>
                                        <p:strVal val="visible"/>
                                      </p:to>
                                    </p:set>
                                    <p:animEffect transition="in" filter="fade">
                                      <p:cBhvr>
                                        <p:cTn id="22" dur="2000"/>
                                        <p:tgtEl>
                                          <p:spTgt spid="279555">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9555">
                                            <p:txEl>
                                              <p:pRg st="3" end="3"/>
                                            </p:txEl>
                                          </p:spTgt>
                                        </p:tgtEl>
                                        <p:attrNameLst>
                                          <p:attrName>style.visibility</p:attrName>
                                        </p:attrNameLst>
                                      </p:cBhvr>
                                      <p:to>
                                        <p:strVal val="visible"/>
                                      </p:to>
                                    </p:set>
                                    <p:animEffect transition="in" filter="fade">
                                      <p:cBhvr>
                                        <p:cTn id="25" dur="2000"/>
                                        <p:tgtEl>
                                          <p:spTgt spid="279555">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9555">
                                            <p:txEl>
                                              <p:pRg st="4" end="4"/>
                                            </p:txEl>
                                          </p:spTgt>
                                        </p:tgtEl>
                                        <p:attrNameLst>
                                          <p:attrName>style.visibility</p:attrName>
                                        </p:attrNameLst>
                                      </p:cBhvr>
                                      <p:to>
                                        <p:strVal val="visible"/>
                                      </p:to>
                                    </p:set>
                                    <p:animEffect transition="in" filter="fade">
                                      <p:cBhvr>
                                        <p:cTn id="28" dur="2000"/>
                                        <p:tgtEl>
                                          <p:spTgt spid="279555">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79555">
                                            <p:txEl>
                                              <p:pRg st="5" end="5"/>
                                            </p:txEl>
                                          </p:spTgt>
                                        </p:tgtEl>
                                        <p:attrNameLst>
                                          <p:attrName>style.visibility</p:attrName>
                                        </p:attrNameLst>
                                      </p:cBhvr>
                                      <p:to>
                                        <p:strVal val="visible"/>
                                      </p:to>
                                    </p:set>
                                    <p:animEffect transition="in" filter="fade">
                                      <p:cBhvr>
                                        <p:cTn id="31" dur="2000"/>
                                        <p:tgtEl>
                                          <p:spTgt spid="2795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5" grpId="0" build="p"/>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3" name="Picture 3" descr="TGI logo Blc"/>
          <p:cNvPicPr>
            <a:picLocks noChangeAspect="1" noChangeArrowheads="1"/>
          </p:cNvPicPr>
          <p:nvPr/>
        </p:nvPicPr>
        <p:blipFill>
          <a:blip r:embed="rId2" cstate="print">
            <a:clrChange>
              <a:clrFrom>
                <a:srgbClr val="FDFDFD"/>
              </a:clrFrom>
              <a:clrTo>
                <a:srgbClr val="FDFDFD">
                  <a:alpha val="0"/>
                </a:srgbClr>
              </a:clrTo>
            </a:clrChange>
          </a:blip>
          <a:srcRect/>
          <a:stretch>
            <a:fillRect/>
          </a:stretch>
        </p:blipFill>
        <p:spPr bwMode="auto">
          <a:xfrm>
            <a:off x="3762375" y="76200"/>
            <a:ext cx="1571625" cy="911225"/>
          </a:xfrm>
          <a:prstGeom prst="rect">
            <a:avLst/>
          </a:prstGeom>
          <a:noFill/>
        </p:spPr>
      </p:pic>
      <p:sp>
        <p:nvSpPr>
          <p:cNvPr id="133124" name="TextBox 7"/>
          <p:cNvSpPr txBox="1">
            <a:spLocks noChangeArrowheads="1"/>
          </p:cNvSpPr>
          <p:nvPr/>
        </p:nvSpPr>
        <p:spPr bwMode="auto">
          <a:xfrm>
            <a:off x="3479800" y="1752600"/>
            <a:ext cx="2159000" cy="457200"/>
          </a:xfrm>
          <a:prstGeom prst="rect">
            <a:avLst/>
          </a:prstGeom>
          <a:noFill/>
          <a:ln w="9525">
            <a:noFill/>
            <a:miter lim="800000"/>
            <a:headEnd/>
            <a:tailEnd/>
          </a:ln>
        </p:spPr>
        <p:txBody>
          <a:bodyPr>
            <a:spAutoFit/>
          </a:bodyPr>
          <a:lstStyle/>
          <a:p>
            <a:pPr algn="ctr" eaLnBrk="0" hangingPunct="0">
              <a:lnSpc>
                <a:spcPct val="100000"/>
              </a:lnSpc>
              <a:spcBef>
                <a:spcPct val="0"/>
              </a:spcBef>
              <a:buFontTx/>
              <a:buNone/>
            </a:pPr>
            <a:r>
              <a:rPr lang="en-US" sz="2400" u="sng"/>
              <a:t>Section 1:</a:t>
            </a:r>
          </a:p>
        </p:txBody>
      </p:sp>
      <p:sp>
        <p:nvSpPr>
          <p:cNvPr id="133125" name="TextBox 8"/>
          <p:cNvSpPr txBox="1">
            <a:spLocks noChangeArrowheads="1"/>
          </p:cNvSpPr>
          <p:nvPr/>
        </p:nvSpPr>
        <p:spPr bwMode="auto">
          <a:xfrm>
            <a:off x="0" y="2501900"/>
            <a:ext cx="9042400" cy="2679700"/>
          </a:xfrm>
          <a:prstGeom prst="rect">
            <a:avLst/>
          </a:prstGeom>
          <a:noFill/>
          <a:ln w="9525">
            <a:noFill/>
            <a:miter lim="800000"/>
            <a:headEnd/>
            <a:tailEnd/>
          </a:ln>
        </p:spPr>
        <p:txBody>
          <a:bodyPr>
            <a:spAutoFit/>
          </a:bodyPr>
          <a:lstStyle/>
          <a:p>
            <a:pPr marL="457200" indent="-457200" eaLnBrk="0" hangingPunct="0">
              <a:lnSpc>
                <a:spcPct val="100000"/>
              </a:lnSpc>
              <a:spcBef>
                <a:spcPct val="0"/>
              </a:spcBef>
              <a:buFontTx/>
              <a:buNone/>
            </a:pPr>
            <a:r>
              <a:rPr lang="en-US" sz="2400" b="0"/>
              <a:t>      </a:t>
            </a:r>
            <a:r>
              <a:rPr lang="en-US" sz="2600" b="0"/>
              <a:t>Analyzing the Mobile Phones Customers Profile</a:t>
            </a:r>
            <a:endParaRPr lang="en-US" sz="2400"/>
          </a:p>
          <a:p>
            <a:pPr marL="742950" lvl="1" indent="-285750" eaLnBrk="0" hangingPunct="0">
              <a:lnSpc>
                <a:spcPct val="100000"/>
              </a:lnSpc>
              <a:spcBef>
                <a:spcPct val="0"/>
              </a:spcBef>
              <a:buFontTx/>
              <a:buAutoNum type="arabicPeriod"/>
            </a:pPr>
            <a:r>
              <a:rPr lang="en-US" sz="2400"/>
              <a:t> Target Definition</a:t>
            </a:r>
          </a:p>
          <a:p>
            <a:pPr marL="742950" lvl="1" indent="-285750" eaLnBrk="0" hangingPunct="0">
              <a:lnSpc>
                <a:spcPct val="100000"/>
              </a:lnSpc>
              <a:spcBef>
                <a:spcPct val="0"/>
              </a:spcBef>
              <a:buFontTx/>
              <a:buAutoNum type="arabicPeriod"/>
            </a:pPr>
            <a:r>
              <a:rPr lang="en-US" sz="2400"/>
              <a:t> Mobile section Analysis</a:t>
            </a:r>
          </a:p>
          <a:p>
            <a:pPr marL="742950" lvl="1" indent="-285750" eaLnBrk="0" hangingPunct="0">
              <a:lnSpc>
                <a:spcPct val="100000"/>
              </a:lnSpc>
              <a:spcBef>
                <a:spcPct val="0"/>
              </a:spcBef>
              <a:buFontTx/>
              <a:buAutoNum type="arabicPeriod"/>
            </a:pPr>
            <a:r>
              <a:rPr lang="en-US" sz="2400"/>
              <a:t> Brand Analysis</a:t>
            </a:r>
          </a:p>
          <a:p>
            <a:pPr marL="742950" lvl="1" indent="-285750" eaLnBrk="0" hangingPunct="0">
              <a:lnSpc>
                <a:spcPct val="100000"/>
              </a:lnSpc>
              <a:spcBef>
                <a:spcPct val="0"/>
              </a:spcBef>
              <a:buFontTx/>
              <a:buAutoNum type="arabicPeriod"/>
            </a:pPr>
            <a:r>
              <a:rPr lang="en-US" sz="2400"/>
              <a:t> Demographic Composition</a:t>
            </a:r>
          </a:p>
          <a:p>
            <a:pPr marL="742950" lvl="1" indent="-285750" eaLnBrk="0" hangingPunct="0">
              <a:lnSpc>
                <a:spcPct val="100000"/>
              </a:lnSpc>
              <a:spcBef>
                <a:spcPct val="0"/>
              </a:spcBef>
              <a:buFontTx/>
              <a:buAutoNum type="arabicPeriod"/>
            </a:pPr>
            <a:r>
              <a:rPr lang="en-GB" sz="2400"/>
              <a:t> Media Analysis</a:t>
            </a:r>
            <a:endParaRPr lang="en-US" sz="2400"/>
          </a:p>
          <a:p>
            <a:pPr marL="457200" indent="-457200" eaLnBrk="0" hangingPunct="0">
              <a:lnSpc>
                <a:spcPct val="100000"/>
              </a:lnSpc>
              <a:spcBef>
                <a:spcPct val="0"/>
              </a:spcBef>
              <a:buFontTx/>
              <a:buAutoNum type="arabicPeriod"/>
            </a:pPr>
            <a:endParaRPr lang="en-US" sz="2400"/>
          </a:p>
        </p:txBody>
      </p:sp>
      <p:pic>
        <p:nvPicPr>
          <p:cNvPr id="133126" name="Picture 19" descr="parc-log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077200" y="11113"/>
            <a:ext cx="1066800" cy="611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body" sz="half" idx="1"/>
          </p:nvPr>
        </p:nvSpPr>
        <p:spPr>
          <a:xfrm>
            <a:off x="0" y="1524000"/>
            <a:ext cx="4038600" cy="4800600"/>
          </a:xfrm>
        </p:spPr>
        <p:txBody>
          <a:bodyPr/>
          <a:lstStyle/>
          <a:p>
            <a:pPr>
              <a:lnSpc>
                <a:spcPct val="80000"/>
              </a:lnSpc>
            </a:pPr>
            <a:r>
              <a:rPr lang="en-US" sz="2000"/>
              <a:t>Samsung</a:t>
            </a:r>
          </a:p>
          <a:p>
            <a:pPr lvl="1">
              <a:lnSpc>
                <a:spcPct val="80000"/>
              </a:lnSpc>
            </a:pPr>
            <a:r>
              <a:rPr lang="en-US" sz="1400"/>
              <a:t>Samsung customers tend to be advisors regarding shopping for new things, they often pay extra to save time &amp; trouble shopping around.</a:t>
            </a:r>
          </a:p>
          <a:p>
            <a:pPr lvl="1">
              <a:lnSpc>
                <a:spcPct val="80000"/>
              </a:lnSpc>
            </a:pPr>
            <a:r>
              <a:rPr lang="en-US" sz="1400"/>
              <a:t>However, they might ask other’s advice before buying new things, they think it’s worth paying extra for quality products and they look out for new &amp; interesting products &amp; brands when they shop. Moreover, they have the tendency of sticking to a brand once they like it.</a:t>
            </a:r>
          </a:p>
          <a:p>
            <a:pPr lvl="1">
              <a:lnSpc>
                <a:spcPct val="80000"/>
              </a:lnSpc>
            </a:pPr>
            <a:r>
              <a:rPr lang="en-US" sz="1400"/>
              <a:t>On the other hand, they are not tempted to buy products they have seen advertised and they don’t feel safer to buy advertised products more than non advertised.</a:t>
            </a:r>
          </a:p>
          <a:p>
            <a:pPr lvl="1">
              <a:lnSpc>
                <a:spcPct val="80000"/>
              </a:lnSpc>
            </a:pPr>
            <a:r>
              <a:rPr lang="en-US" sz="1400"/>
              <a:t>Moreover, they are the type of who decides on the spot on what brands to buy but they think that quality matters between most brands and they don’t really love to buy gadgets and appliances.</a:t>
            </a:r>
          </a:p>
        </p:txBody>
      </p:sp>
      <p:graphicFrame>
        <p:nvGraphicFramePr>
          <p:cNvPr id="285763" name="Group 67"/>
          <p:cNvGraphicFramePr>
            <a:graphicFrameLocks noGrp="1"/>
          </p:cNvGraphicFramePr>
          <p:nvPr/>
        </p:nvGraphicFramePr>
        <p:xfrm>
          <a:off x="4419600" y="1447800"/>
          <a:ext cx="4572000" cy="4769612"/>
        </p:xfrm>
        <a:graphic>
          <a:graphicData uri="http://schemas.openxmlformats.org/drawingml/2006/table">
            <a:tbl>
              <a:tblPr/>
              <a:tblGrid>
                <a:gridCol w="4572000"/>
              </a:tblGrid>
              <a:tr h="2159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often pay extra to save time and trouble shopping around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am a bargain hunter</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How I spend my time is more important than the money I make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Its worth paying extra for quality products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Computers confuse me Ill never get used to them</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2121"/>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out for new and interesting products and brands when I am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2121"/>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Once I find a brand I like I tend to stick to it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for the lowest possible prices when I go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When I see a new brand I am often tempted to buy it to see what its like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222268">
                        <a:alpha val="50000"/>
                      </a:srgbClr>
                    </a:solidFill>
                  </a:tcPr>
                </a:tc>
              </a:tr>
              <a:tr h="341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feel safer with brands that I have seen advertised than with those which I have not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B3BFF"/>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decide what I want before I do the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B3B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enjoy owning good quality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333FF"/>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feel reassured using products recommended by an expert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1919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In most cases all brands are the same quality. Other things such as price matter a whole lot more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1919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know what brands Im going to buy even before I go into the store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love to buy new gadgets and appliances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bl>
          </a:graphicData>
        </a:graphic>
      </p:graphicFrame>
      <p:sp>
        <p:nvSpPr>
          <p:cNvPr id="10" name="Down Arrow 9"/>
          <p:cNvSpPr>
            <a:spLocks noChangeArrowheads="1"/>
          </p:cNvSpPr>
          <p:nvPr/>
        </p:nvSpPr>
        <p:spPr bwMode="auto">
          <a:xfrm>
            <a:off x="3962400" y="4038600"/>
            <a:ext cx="457200" cy="2209800"/>
          </a:xfrm>
          <a:prstGeom prst="downArrow">
            <a:avLst>
              <a:gd name="adj1" fmla="val 50000"/>
              <a:gd name="adj2" fmla="val 58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grpSp>
        <p:nvGrpSpPr>
          <p:cNvPr id="285741" name="Group 45"/>
          <p:cNvGrpSpPr>
            <a:grpSpLocks/>
          </p:cNvGrpSpPr>
          <p:nvPr/>
        </p:nvGrpSpPr>
        <p:grpSpPr bwMode="auto">
          <a:xfrm>
            <a:off x="3962400" y="1447800"/>
            <a:ext cx="457200" cy="2362200"/>
            <a:chOff x="2400" y="912"/>
            <a:chExt cx="288" cy="1680"/>
          </a:xfrm>
        </p:grpSpPr>
        <p:sp>
          <p:nvSpPr>
            <p:cNvPr id="9" name="Up Arrow 8"/>
            <p:cNvSpPr/>
            <p:nvPr/>
          </p:nvSpPr>
          <p:spPr>
            <a:xfrm>
              <a:off x="2400" y="912"/>
              <a:ext cx="288" cy="163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85743" name="TextBox 10"/>
            <p:cNvSpPr txBox="1">
              <a:spLocks noChangeArrowheads="1"/>
            </p:cNvSpPr>
            <p:nvPr/>
          </p:nvSpPr>
          <p:spPr bwMode="auto">
            <a:xfrm rot="-5400000">
              <a:off x="1761" y="1713"/>
              <a:ext cx="1584" cy="174"/>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grpSp>
      <p:sp>
        <p:nvSpPr>
          <p:cNvPr id="285744" name="Text Box 48"/>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Psychographics Profiles                          </a:t>
            </a:r>
            <a:r>
              <a:rPr lang="en-US" sz="2000" b="0">
                <a:solidFill>
                  <a:schemeClr val="tx2"/>
                </a:solidFill>
              </a:rPr>
              <a:t>Top Brands vs. Statements</a:t>
            </a:r>
          </a:p>
        </p:txBody>
      </p:sp>
      <p:sp>
        <p:nvSpPr>
          <p:cNvPr id="28576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5698">
                                            <p:txEl>
                                              <p:pRg st="0" end="0"/>
                                            </p:txEl>
                                          </p:spTgt>
                                        </p:tgtEl>
                                        <p:attrNameLst>
                                          <p:attrName>style.visibility</p:attrName>
                                        </p:attrNameLst>
                                      </p:cBhvr>
                                      <p:to>
                                        <p:strVal val="visible"/>
                                      </p:to>
                                    </p:set>
                                    <p:animEffect transition="in" filter="fade">
                                      <p:cBhvr>
                                        <p:cTn id="7" dur="2000"/>
                                        <p:tgtEl>
                                          <p:spTgt spid="285698">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85698">
                                            <p:txEl>
                                              <p:pRg st="1" end="1"/>
                                            </p:txEl>
                                          </p:spTgt>
                                        </p:tgtEl>
                                        <p:attrNameLst>
                                          <p:attrName>style.visibility</p:attrName>
                                        </p:attrNameLst>
                                      </p:cBhvr>
                                      <p:to>
                                        <p:strVal val="visible"/>
                                      </p:to>
                                    </p:set>
                                    <p:animEffect transition="in" filter="fade">
                                      <p:cBhvr>
                                        <p:cTn id="11" dur="2000"/>
                                        <p:tgtEl>
                                          <p:spTgt spid="285698">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85698">
                                            <p:txEl>
                                              <p:pRg st="2" end="2"/>
                                            </p:txEl>
                                          </p:spTgt>
                                        </p:tgtEl>
                                        <p:attrNameLst>
                                          <p:attrName>style.visibility</p:attrName>
                                        </p:attrNameLst>
                                      </p:cBhvr>
                                      <p:to>
                                        <p:strVal val="visible"/>
                                      </p:to>
                                    </p:set>
                                    <p:animEffect transition="in" filter="fade">
                                      <p:cBhvr>
                                        <p:cTn id="15" dur="2000"/>
                                        <p:tgtEl>
                                          <p:spTgt spid="285698">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85698">
                                            <p:txEl>
                                              <p:pRg st="3" end="3"/>
                                            </p:txEl>
                                          </p:spTgt>
                                        </p:tgtEl>
                                        <p:attrNameLst>
                                          <p:attrName>style.visibility</p:attrName>
                                        </p:attrNameLst>
                                      </p:cBhvr>
                                      <p:to>
                                        <p:strVal val="visible"/>
                                      </p:to>
                                    </p:set>
                                    <p:animEffect transition="in" filter="fade">
                                      <p:cBhvr>
                                        <p:cTn id="19" dur="2000"/>
                                        <p:tgtEl>
                                          <p:spTgt spid="285698">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85698">
                                            <p:txEl>
                                              <p:pRg st="4" end="4"/>
                                            </p:txEl>
                                          </p:spTgt>
                                        </p:tgtEl>
                                        <p:attrNameLst>
                                          <p:attrName>style.visibility</p:attrName>
                                        </p:attrNameLst>
                                      </p:cBhvr>
                                      <p:to>
                                        <p:strVal val="visible"/>
                                      </p:to>
                                    </p:set>
                                    <p:animEffect transition="in" filter="fade">
                                      <p:cBhvr>
                                        <p:cTn id="23" dur="2000"/>
                                        <p:tgtEl>
                                          <p:spTgt spid="285698">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85763"/>
                                        </p:tgtEl>
                                        <p:attrNameLst>
                                          <p:attrName>style.visibility</p:attrName>
                                        </p:attrNameLst>
                                      </p:cBhvr>
                                      <p:to>
                                        <p:strVal val="visible"/>
                                      </p:to>
                                    </p:set>
                                    <p:animEffect transition="in" filter="fade">
                                      <p:cBhvr>
                                        <p:cTn id="26" dur="2000"/>
                                        <p:tgtEl>
                                          <p:spTgt spid="28576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285741"/>
                                        </p:tgtEl>
                                        <p:attrNameLst>
                                          <p:attrName>style.visibility</p:attrName>
                                        </p:attrNameLst>
                                      </p:cBhvr>
                                      <p:to>
                                        <p:strVal val="visible"/>
                                      </p:to>
                                    </p:set>
                                    <p:animEffect transition="in" filter="fade">
                                      <p:cBhvr>
                                        <p:cTn id="32" dur="2000"/>
                                        <p:tgtEl>
                                          <p:spTgt spid="285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build="p"/>
      <p:bldP spid="10"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body" sz="half" idx="1"/>
          </p:nvPr>
        </p:nvSpPr>
        <p:spPr>
          <a:xfrm>
            <a:off x="0" y="1524000"/>
            <a:ext cx="4038600" cy="4800600"/>
          </a:xfrm>
        </p:spPr>
        <p:txBody>
          <a:bodyPr/>
          <a:lstStyle/>
          <a:p>
            <a:pPr>
              <a:lnSpc>
                <a:spcPct val="80000"/>
              </a:lnSpc>
            </a:pPr>
            <a:r>
              <a:rPr lang="en-US" sz="2000"/>
              <a:t>LG</a:t>
            </a:r>
          </a:p>
          <a:p>
            <a:pPr lvl="1">
              <a:lnSpc>
                <a:spcPct val="80000"/>
              </a:lnSpc>
            </a:pPr>
            <a:r>
              <a:rPr lang="en-US" sz="1400"/>
              <a:t>LG customers tend to be advisors regarding shopping for new things, they often pay extra to save time &amp; trouble shopping around.</a:t>
            </a:r>
          </a:p>
          <a:p>
            <a:pPr lvl="1">
              <a:lnSpc>
                <a:spcPct val="80000"/>
              </a:lnSpc>
            </a:pPr>
            <a:r>
              <a:rPr lang="en-US" sz="1400"/>
              <a:t>However, they might ask other’s advice before buying new things, they think it’s worth paying extra for quality products and they look out for new &amp; interesting products &amp; brands when they shop. Moreover, they have the tendency of sticking to a brand once they like it.</a:t>
            </a:r>
          </a:p>
          <a:p>
            <a:pPr lvl="1">
              <a:lnSpc>
                <a:spcPct val="80000"/>
              </a:lnSpc>
            </a:pPr>
            <a:r>
              <a:rPr lang="en-US" sz="1400"/>
              <a:t>On the other hand, they are not tempted to buy products they have seen advertised and they don’t feel safer to buy advertised products more than non advertised.</a:t>
            </a:r>
          </a:p>
          <a:p>
            <a:pPr lvl="1">
              <a:lnSpc>
                <a:spcPct val="80000"/>
              </a:lnSpc>
            </a:pPr>
            <a:r>
              <a:rPr lang="en-US" sz="1400"/>
              <a:t>Moreover, they are the type of who decides on the spot on what brands to buy but they think that quality matters between most brands and they don’t really love to buy gadgets and appliances.</a:t>
            </a:r>
          </a:p>
        </p:txBody>
      </p:sp>
      <p:graphicFrame>
        <p:nvGraphicFramePr>
          <p:cNvPr id="286723" name="Group 3"/>
          <p:cNvGraphicFramePr>
            <a:graphicFrameLocks noGrp="1"/>
          </p:cNvGraphicFramePr>
          <p:nvPr/>
        </p:nvGraphicFramePr>
        <p:xfrm>
          <a:off x="4419600" y="1447800"/>
          <a:ext cx="4572000" cy="4769612"/>
        </p:xfrm>
        <a:graphic>
          <a:graphicData uri="http://schemas.openxmlformats.org/drawingml/2006/table">
            <a:tbl>
              <a:tblPr/>
              <a:tblGrid>
                <a:gridCol w="4572000"/>
              </a:tblGrid>
              <a:tr h="2159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often pay extra to save time and trouble shopping around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am a bargain hunter</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How I spend my time is more important than the money I make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Its worth paying extra for quality products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Computers confuse me Ill never get used to them</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2121"/>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out for new and interesting products and brands when I am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2121"/>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Once I find a brand I like I tend to stick to it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for the lowest possible prices when I go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When I see a new brand I am often tempted to buy it to see what its like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222268">
                        <a:alpha val="50000"/>
                      </a:srgbClr>
                    </a:solidFill>
                  </a:tcPr>
                </a:tc>
              </a:tr>
              <a:tr h="341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feel safer with brands that I have seen advertised than with those which I have not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B3BFF"/>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decide what I want before I do the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B3B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enjoy owning good quality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3333FF"/>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feel reassured using products recommended by an expert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1919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In most cases all brands are the same quality. Other things such as price matter a whole lot more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1919FF"/>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know what brands Im going to buy even before I go into the store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love to buy new gadgets and appliances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bl>
          </a:graphicData>
        </a:graphic>
      </p:graphicFrame>
      <p:sp>
        <p:nvSpPr>
          <p:cNvPr id="10" name="Down Arrow 9"/>
          <p:cNvSpPr>
            <a:spLocks noChangeArrowheads="1"/>
          </p:cNvSpPr>
          <p:nvPr/>
        </p:nvSpPr>
        <p:spPr bwMode="auto">
          <a:xfrm>
            <a:off x="3962400" y="4038600"/>
            <a:ext cx="457200" cy="2209800"/>
          </a:xfrm>
          <a:prstGeom prst="downArrow">
            <a:avLst>
              <a:gd name="adj1" fmla="val 50000"/>
              <a:gd name="adj2" fmla="val 58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grpSp>
        <p:nvGrpSpPr>
          <p:cNvPr id="286765" name="Group 45"/>
          <p:cNvGrpSpPr>
            <a:grpSpLocks/>
          </p:cNvGrpSpPr>
          <p:nvPr/>
        </p:nvGrpSpPr>
        <p:grpSpPr bwMode="auto">
          <a:xfrm>
            <a:off x="3962400" y="1447800"/>
            <a:ext cx="457200" cy="2362200"/>
            <a:chOff x="2400" y="912"/>
            <a:chExt cx="288" cy="1680"/>
          </a:xfrm>
        </p:grpSpPr>
        <p:sp>
          <p:nvSpPr>
            <p:cNvPr id="9" name="Up Arrow 8"/>
            <p:cNvSpPr/>
            <p:nvPr/>
          </p:nvSpPr>
          <p:spPr>
            <a:xfrm>
              <a:off x="2400" y="912"/>
              <a:ext cx="288" cy="163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86767" name="TextBox 10"/>
            <p:cNvSpPr txBox="1">
              <a:spLocks noChangeArrowheads="1"/>
            </p:cNvSpPr>
            <p:nvPr/>
          </p:nvSpPr>
          <p:spPr bwMode="auto">
            <a:xfrm rot="-5400000">
              <a:off x="1761" y="1713"/>
              <a:ext cx="1584" cy="174"/>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grpSp>
      <p:sp>
        <p:nvSpPr>
          <p:cNvPr id="286768" name="Text Box 48"/>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Psychographics Profiles                          </a:t>
            </a:r>
            <a:r>
              <a:rPr lang="en-US" sz="2000" b="0">
                <a:solidFill>
                  <a:schemeClr val="tx2"/>
                </a:solidFill>
              </a:rPr>
              <a:t>Top Brands vs. Statements</a:t>
            </a:r>
          </a:p>
        </p:txBody>
      </p:sp>
      <p:sp>
        <p:nvSpPr>
          <p:cNvPr id="286769"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6722">
                                            <p:txEl>
                                              <p:pRg st="0" end="0"/>
                                            </p:txEl>
                                          </p:spTgt>
                                        </p:tgtEl>
                                        <p:attrNameLst>
                                          <p:attrName>style.visibility</p:attrName>
                                        </p:attrNameLst>
                                      </p:cBhvr>
                                      <p:to>
                                        <p:strVal val="visible"/>
                                      </p:to>
                                    </p:set>
                                    <p:animEffect transition="in" filter="fade">
                                      <p:cBhvr>
                                        <p:cTn id="7" dur="2000"/>
                                        <p:tgtEl>
                                          <p:spTgt spid="286722">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86722">
                                            <p:txEl>
                                              <p:pRg st="1" end="1"/>
                                            </p:txEl>
                                          </p:spTgt>
                                        </p:tgtEl>
                                        <p:attrNameLst>
                                          <p:attrName>style.visibility</p:attrName>
                                        </p:attrNameLst>
                                      </p:cBhvr>
                                      <p:to>
                                        <p:strVal val="visible"/>
                                      </p:to>
                                    </p:set>
                                    <p:animEffect transition="in" filter="fade">
                                      <p:cBhvr>
                                        <p:cTn id="11" dur="2000"/>
                                        <p:tgtEl>
                                          <p:spTgt spid="286722">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86722">
                                            <p:txEl>
                                              <p:pRg st="2" end="2"/>
                                            </p:txEl>
                                          </p:spTgt>
                                        </p:tgtEl>
                                        <p:attrNameLst>
                                          <p:attrName>style.visibility</p:attrName>
                                        </p:attrNameLst>
                                      </p:cBhvr>
                                      <p:to>
                                        <p:strVal val="visible"/>
                                      </p:to>
                                    </p:set>
                                    <p:animEffect transition="in" filter="fade">
                                      <p:cBhvr>
                                        <p:cTn id="15" dur="2000"/>
                                        <p:tgtEl>
                                          <p:spTgt spid="286722">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86722">
                                            <p:txEl>
                                              <p:pRg st="3" end="3"/>
                                            </p:txEl>
                                          </p:spTgt>
                                        </p:tgtEl>
                                        <p:attrNameLst>
                                          <p:attrName>style.visibility</p:attrName>
                                        </p:attrNameLst>
                                      </p:cBhvr>
                                      <p:to>
                                        <p:strVal val="visible"/>
                                      </p:to>
                                    </p:set>
                                    <p:animEffect transition="in" filter="fade">
                                      <p:cBhvr>
                                        <p:cTn id="19" dur="2000"/>
                                        <p:tgtEl>
                                          <p:spTgt spid="286722">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86722">
                                            <p:txEl>
                                              <p:pRg st="4" end="4"/>
                                            </p:txEl>
                                          </p:spTgt>
                                        </p:tgtEl>
                                        <p:attrNameLst>
                                          <p:attrName>style.visibility</p:attrName>
                                        </p:attrNameLst>
                                      </p:cBhvr>
                                      <p:to>
                                        <p:strVal val="visible"/>
                                      </p:to>
                                    </p:set>
                                    <p:animEffect transition="in" filter="fade">
                                      <p:cBhvr>
                                        <p:cTn id="23" dur="2000"/>
                                        <p:tgtEl>
                                          <p:spTgt spid="286722">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86723"/>
                                        </p:tgtEl>
                                        <p:attrNameLst>
                                          <p:attrName>style.visibility</p:attrName>
                                        </p:attrNameLst>
                                      </p:cBhvr>
                                      <p:to>
                                        <p:strVal val="visible"/>
                                      </p:to>
                                    </p:set>
                                    <p:animEffect transition="in" filter="fade">
                                      <p:cBhvr>
                                        <p:cTn id="26" dur="2000"/>
                                        <p:tgtEl>
                                          <p:spTgt spid="2867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286765"/>
                                        </p:tgtEl>
                                        <p:attrNameLst>
                                          <p:attrName>style.visibility</p:attrName>
                                        </p:attrNameLst>
                                      </p:cBhvr>
                                      <p:to>
                                        <p:strVal val="visible"/>
                                      </p:to>
                                    </p:set>
                                    <p:animEffect transition="in" filter="fade">
                                      <p:cBhvr>
                                        <p:cTn id="32" dur="2000"/>
                                        <p:tgtEl>
                                          <p:spTgt spid="286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2" grpId="0" build="p"/>
      <p:bldP spid="10"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body" sz="half" idx="1"/>
          </p:nvPr>
        </p:nvSpPr>
        <p:spPr>
          <a:xfrm>
            <a:off x="0" y="1524000"/>
            <a:ext cx="4038600" cy="4800600"/>
          </a:xfrm>
        </p:spPr>
        <p:txBody>
          <a:bodyPr/>
          <a:lstStyle/>
          <a:p>
            <a:pPr>
              <a:lnSpc>
                <a:spcPct val="80000"/>
              </a:lnSpc>
            </a:pPr>
            <a:r>
              <a:rPr lang="en-US" sz="2000"/>
              <a:t>Panasonic</a:t>
            </a:r>
          </a:p>
          <a:p>
            <a:pPr lvl="1">
              <a:lnSpc>
                <a:spcPct val="80000"/>
              </a:lnSpc>
            </a:pPr>
            <a:r>
              <a:rPr lang="en-US" sz="1400"/>
              <a:t>Panasonic customers enjoy owning good quality things, they feel safer with brands they have seen advertised &amp; they are tempted to buy them although they think that in most cases all brands are the same quality and other things such as price matter a whole lot more.</a:t>
            </a:r>
          </a:p>
          <a:p>
            <a:pPr lvl="1">
              <a:lnSpc>
                <a:spcPct val="80000"/>
              </a:lnSpc>
            </a:pPr>
            <a:r>
              <a:rPr lang="en-US" sz="1400"/>
              <a:t>Moreover, Panasonic customers tend to know what brands they are going to buy even before they go into the store and they love to buy new gadgets and appliances and that’s why they look out for new and interesting products and brands when they are shopping.</a:t>
            </a:r>
          </a:p>
          <a:p>
            <a:pPr lvl="1">
              <a:lnSpc>
                <a:spcPct val="80000"/>
              </a:lnSpc>
            </a:pPr>
            <a:r>
              <a:rPr lang="en-US" sz="1400"/>
              <a:t>On the other hand, they don’t think that how they spend their time is more important than the money they make, they are not really bargain hunters but they don’t look out for the lowest prices possible.</a:t>
            </a:r>
          </a:p>
          <a:p>
            <a:pPr lvl="1">
              <a:lnSpc>
                <a:spcPct val="80000"/>
              </a:lnSpc>
            </a:pPr>
            <a:r>
              <a:rPr lang="en-US" sz="1400"/>
              <a:t>Moreover, they don’t ask people’s advice before buying new things, they don’t have problem with computers at all and they don’t really stick to brand they like.</a:t>
            </a:r>
          </a:p>
        </p:txBody>
      </p:sp>
      <p:graphicFrame>
        <p:nvGraphicFramePr>
          <p:cNvPr id="287805" name="Group 61"/>
          <p:cNvGraphicFramePr>
            <a:graphicFrameLocks noGrp="1"/>
          </p:cNvGraphicFramePr>
          <p:nvPr/>
        </p:nvGraphicFramePr>
        <p:xfrm>
          <a:off x="4419600" y="1447800"/>
          <a:ext cx="4572000" cy="4918901"/>
        </p:xfrm>
        <a:graphic>
          <a:graphicData uri="http://schemas.openxmlformats.org/drawingml/2006/table">
            <a:tbl>
              <a:tblPr/>
              <a:tblGrid>
                <a:gridCol w="4572000"/>
              </a:tblGrid>
              <a:tr h="2159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enjoy owning good quality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safer with brands that I have seen advertised than with those which I have not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 most cases all brands are the same quality. Other things such as price matter a whole lot more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know what brands Im going to buy even before I go into the store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love to buy new gadgets and appliances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out for new and interesting products and brands when I am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6969">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reassured using products recommended by an expert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Its worth paying extra for quality products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How I spend my time is more important than the money I make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am a bargain hunter</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decide what I want before I do the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341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often pay extra to save time and trouble shopping around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When I see a new brand I am often tempted to buy it to see what its like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4646C2"/>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look for the lowest possible prices when I go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4646C2"/>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People come to me for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4646C2"/>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ask peoples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Computers confuse me Ill never get used to them</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Once I find a brand I like I tend to stick to it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bl>
          </a:graphicData>
        </a:graphic>
      </p:graphicFrame>
      <p:sp>
        <p:nvSpPr>
          <p:cNvPr id="10" name="Down Arrow 9"/>
          <p:cNvSpPr>
            <a:spLocks noChangeArrowheads="1"/>
          </p:cNvSpPr>
          <p:nvPr/>
        </p:nvSpPr>
        <p:spPr bwMode="auto">
          <a:xfrm>
            <a:off x="3962400" y="4038600"/>
            <a:ext cx="457200" cy="2209800"/>
          </a:xfrm>
          <a:prstGeom prst="downArrow">
            <a:avLst>
              <a:gd name="adj1" fmla="val 50000"/>
              <a:gd name="adj2" fmla="val 58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grpSp>
        <p:nvGrpSpPr>
          <p:cNvPr id="287789" name="Group 45"/>
          <p:cNvGrpSpPr>
            <a:grpSpLocks/>
          </p:cNvGrpSpPr>
          <p:nvPr/>
        </p:nvGrpSpPr>
        <p:grpSpPr bwMode="auto">
          <a:xfrm>
            <a:off x="3962400" y="1447800"/>
            <a:ext cx="457200" cy="2362200"/>
            <a:chOff x="2400" y="912"/>
            <a:chExt cx="288" cy="1680"/>
          </a:xfrm>
        </p:grpSpPr>
        <p:sp>
          <p:nvSpPr>
            <p:cNvPr id="9" name="Up Arrow 8"/>
            <p:cNvSpPr/>
            <p:nvPr/>
          </p:nvSpPr>
          <p:spPr>
            <a:xfrm>
              <a:off x="2400" y="912"/>
              <a:ext cx="288" cy="163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87791" name="TextBox 10"/>
            <p:cNvSpPr txBox="1">
              <a:spLocks noChangeArrowheads="1"/>
            </p:cNvSpPr>
            <p:nvPr/>
          </p:nvSpPr>
          <p:spPr bwMode="auto">
            <a:xfrm rot="-5400000">
              <a:off x="1761" y="1713"/>
              <a:ext cx="1584" cy="174"/>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grpSp>
      <p:sp>
        <p:nvSpPr>
          <p:cNvPr id="287792" name="Text Box 48"/>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Psychographics Profiles                          </a:t>
            </a:r>
            <a:r>
              <a:rPr lang="en-US" sz="2000" b="0">
                <a:solidFill>
                  <a:schemeClr val="tx2"/>
                </a:solidFill>
              </a:rPr>
              <a:t>Top Brands vs. Statements</a:t>
            </a:r>
          </a:p>
        </p:txBody>
      </p:sp>
      <p:sp>
        <p:nvSpPr>
          <p:cNvPr id="287807"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7746">
                                            <p:txEl>
                                              <p:pRg st="0" end="0"/>
                                            </p:txEl>
                                          </p:spTgt>
                                        </p:tgtEl>
                                        <p:attrNameLst>
                                          <p:attrName>style.visibility</p:attrName>
                                        </p:attrNameLst>
                                      </p:cBhvr>
                                      <p:to>
                                        <p:strVal val="visible"/>
                                      </p:to>
                                    </p:set>
                                    <p:animEffect transition="in" filter="fade">
                                      <p:cBhvr>
                                        <p:cTn id="7" dur="2000"/>
                                        <p:tgtEl>
                                          <p:spTgt spid="287746">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87746">
                                            <p:txEl>
                                              <p:pRg st="1" end="1"/>
                                            </p:txEl>
                                          </p:spTgt>
                                        </p:tgtEl>
                                        <p:attrNameLst>
                                          <p:attrName>style.visibility</p:attrName>
                                        </p:attrNameLst>
                                      </p:cBhvr>
                                      <p:to>
                                        <p:strVal val="visible"/>
                                      </p:to>
                                    </p:set>
                                    <p:animEffect transition="in" filter="fade">
                                      <p:cBhvr>
                                        <p:cTn id="11" dur="2000"/>
                                        <p:tgtEl>
                                          <p:spTgt spid="287746">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87746">
                                            <p:txEl>
                                              <p:pRg st="2" end="2"/>
                                            </p:txEl>
                                          </p:spTgt>
                                        </p:tgtEl>
                                        <p:attrNameLst>
                                          <p:attrName>style.visibility</p:attrName>
                                        </p:attrNameLst>
                                      </p:cBhvr>
                                      <p:to>
                                        <p:strVal val="visible"/>
                                      </p:to>
                                    </p:set>
                                    <p:animEffect transition="in" filter="fade">
                                      <p:cBhvr>
                                        <p:cTn id="15" dur="2000"/>
                                        <p:tgtEl>
                                          <p:spTgt spid="287746">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87746">
                                            <p:txEl>
                                              <p:pRg st="3" end="3"/>
                                            </p:txEl>
                                          </p:spTgt>
                                        </p:tgtEl>
                                        <p:attrNameLst>
                                          <p:attrName>style.visibility</p:attrName>
                                        </p:attrNameLst>
                                      </p:cBhvr>
                                      <p:to>
                                        <p:strVal val="visible"/>
                                      </p:to>
                                    </p:set>
                                    <p:animEffect transition="in" filter="fade">
                                      <p:cBhvr>
                                        <p:cTn id="19" dur="2000"/>
                                        <p:tgtEl>
                                          <p:spTgt spid="287746">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87746">
                                            <p:txEl>
                                              <p:pRg st="4" end="4"/>
                                            </p:txEl>
                                          </p:spTgt>
                                        </p:tgtEl>
                                        <p:attrNameLst>
                                          <p:attrName>style.visibility</p:attrName>
                                        </p:attrNameLst>
                                      </p:cBhvr>
                                      <p:to>
                                        <p:strVal val="visible"/>
                                      </p:to>
                                    </p:set>
                                    <p:animEffect transition="in" filter="fade">
                                      <p:cBhvr>
                                        <p:cTn id="23" dur="2000"/>
                                        <p:tgtEl>
                                          <p:spTgt spid="287746">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87805"/>
                                        </p:tgtEl>
                                        <p:attrNameLst>
                                          <p:attrName>style.visibility</p:attrName>
                                        </p:attrNameLst>
                                      </p:cBhvr>
                                      <p:to>
                                        <p:strVal val="visible"/>
                                      </p:to>
                                    </p:set>
                                    <p:animEffect transition="in" filter="fade">
                                      <p:cBhvr>
                                        <p:cTn id="26" dur="2000"/>
                                        <p:tgtEl>
                                          <p:spTgt spid="28780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287789"/>
                                        </p:tgtEl>
                                        <p:attrNameLst>
                                          <p:attrName>style.visibility</p:attrName>
                                        </p:attrNameLst>
                                      </p:cBhvr>
                                      <p:to>
                                        <p:strVal val="visible"/>
                                      </p:to>
                                    </p:set>
                                    <p:animEffect transition="in" filter="fade">
                                      <p:cBhvr>
                                        <p:cTn id="32" dur="2000"/>
                                        <p:tgtEl>
                                          <p:spTgt spid="2877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build="p"/>
      <p:bldP spid="1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body" sz="half" idx="1"/>
          </p:nvPr>
        </p:nvSpPr>
        <p:spPr>
          <a:xfrm>
            <a:off x="0" y="1524000"/>
            <a:ext cx="4038600" cy="5334000"/>
          </a:xfrm>
        </p:spPr>
        <p:txBody>
          <a:bodyPr/>
          <a:lstStyle/>
          <a:p>
            <a:pPr>
              <a:lnSpc>
                <a:spcPct val="80000"/>
              </a:lnSpc>
            </a:pPr>
            <a:r>
              <a:rPr lang="en-US" sz="2000"/>
              <a:t>Sony-Ericsson</a:t>
            </a:r>
          </a:p>
          <a:p>
            <a:pPr lvl="1">
              <a:lnSpc>
                <a:spcPct val="80000"/>
              </a:lnSpc>
            </a:pPr>
            <a:r>
              <a:rPr lang="en-US" sz="1400"/>
              <a:t>Sony-Ericsson customers decide what they want before doing the shopping. They feel reassured using products recommended by an expert, when they see a new brand they are often tempted to buy it to see what its like. </a:t>
            </a:r>
          </a:p>
          <a:p>
            <a:pPr lvl="1">
              <a:lnSpc>
                <a:spcPct val="80000"/>
              </a:lnSpc>
            </a:pPr>
            <a:r>
              <a:rPr lang="en-US" sz="1400"/>
              <a:t>However, they look for the lowest possible prices when they go shopping, they love to buy new gadgets and appliances, once they find a brand they like they tend to stick to it. </a:t>
            </a:r>
          </a:p>
          <a:p>
            <a:pPr lvl="1">
              <a:lnSpc>
                <a:spcPct val="80000"/>
              </a:lnSpc>
            </a:pPr>
            <a:r>
              <a:rPr lang="en-US" sz="1400"/>
              <a:t>Moreover, they don’t feel safer with brands that they have seen advertised more than those they haven’t seen advertised and therefore they aren’t tempted to buy products they’ve seen advertised.</a:t>
            </a:r>
          </a:p>
          <a:p>
            <a:pPr lvl="1">
              <a:lnSpc>
                <a:spcPct val="80000"/>
              </a:lnSpc>
            </a:pPr>
            <a:r>
              <a:rPr lang="en-US" sz="1400"/>
              <a:t>In addition, they aren’t bargain hunters, they don’t often pay extra to save time and trouble shopping around; people don’t come to them for advice before buying new things; to them its not worth paying extra for quality products and they don’t look for new and interesting products &amp; brands when they are shopping  </a:t>
            </a:r>
          </a:p>
        </p:txBody>
      </p:sp>
      <p:graphicFrame>
        <p:nvGraphicFramePr>
          <p:cNvPr id="288826" name="Group 58"/>
          <p:cNvGraphicFramePr>
            <a:graphicFrameLocks noGrp="1"/>
          </p:cNvGraphicFramePr>
          <p:nvPr/>
        </p:nvGraphicFramePr>
        <p:xfrm>
          <a:off x="4419600" y="1447800"/>
          <a:ext cx="4572000" cy="4918901"/>
        </p:xfrm>
        <a:graphic>
          <a:graphicData uri="http://schemas.openxmlformats.org/drawingml/2006/table">
            <a:tbl>
              <a:tblPr/>
              <a:tblGrid>
                <a:gridCol w="4572000"/>
              </a:tblGrid>
              <a:tr h="2159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decide what I want before I do the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reassured using products recommended by an expert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When I see a new brand I am often tempted to buy it to see what its like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for the lowest possible prices when I go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love to buy new gadgets and appliances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Once I find a brand I like I tend to stick to it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know what brands Im going to buy even before I go into the store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6969">
                        <a:alpha val="50000"/>
                      </a:srgb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Computers confuse me Ill never get used to them</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8181">
                        <a:alpha val="50000"/>
                      </a:srgb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 most cases all brands are the same quality. Other things such as price matter a whole lot more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1">
                        <a:alpha val="50000"/>
                      </a:scheme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enjoy owning good quality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666699">
                        <a:alpha val="50000"/>
                      </a:srgbClr>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safer with brands that I have seen advertised than with those which I have not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341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alpha val="50000"/>
                      </a:schemeClr>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4646C2"/>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often pay extra to save time and trouble shopping around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am a bargain hunter</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How I spend my time is more important than the money I make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3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Its worth paying extra for quality products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71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out for new and interesting products and brands when I am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bl>
          </a:graphicData>
        </a:graphic>
      </p:graphicFrame>
      <p:sp>
        <p:nvSpPr>
          <p:cNvPr id="10" name="Down Arrow 9"/>
          <p:cNvSpPr>
            <a:spLocks noChangeArrowheads="1"/>
          </p:cNvSpPr>
          <p:nvPr/>
        </p:nvSpPr>
        <p:spPr bwMode="auto">
          <a:xfrm>
            <a:off x="3962400" y="4038600"/>
            <a:ext cx="457200" cy="2209800"/>
          </a:xfrm>
          <a:prstGeom prst="downArrow">
            <a:avLst>
              <a:gd name="adj1" fmla="val 50000"/>
              <a:gd name="adj2" fmla="val 58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grpSp>
        <p:nvGrpSpPr>
          <p:cNvPr id="288813" name="Group 45"/>
          <p:cNvGrpSpPr>
            <a:grpSpLocks/>
          </p:cNvGrpSpPr>
          <p:nvPr/>
        </p:nvGrpSpPr>
        <p:grpSpPr bwMode="auto">
          <a:xfrm>
            <a:off x="3962400" y="1447800"/>
            <a:ext cx="457200" cy="2362200"/>
            <a:chOff x="2400" y="912"/>
            <a:chExt cx="288" cy="1680"/>
          </a:xfrm>
        </p:grpSpPr>
        <p:sp>
          <p:nvSpPr>
            <p:cNvPr id="9" name="Up Arrow 8"/>
            <p:cNvSpPr/>
            <p:nvPr/>
          </p:nvSpPr>
          <p:spPr>
            <a:xfrm>
              <a:off x="2400" y="912"/>
              <a:ext cx="288" cy="163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88815" name="TextBox 10"/>
            <p:cNvSpPr txBox="1">
              <a:spLocks noChangeArrowheads="1"/>
            </p:cNvSpPr>
            <p:nvPr/>
          </p:nvSpPr>
          <p:spPr bwMode="auto">
            <a:xfrm rot="-5400000">
              <a:off x="1761" y="1713"/>
              <a:ext cx="1584" cy="174"/>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grpSp>
      <p:sp>
        <p:nvSpPr>
          <p:cNvPr id="288816" name="Text Box 48"/>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Psychographics Profiles                          </a:t>
            </a:r>
            <a:r>
              <a:rPr lang="en-US" sz="2000" b="0">
                <a:solidFill>
                  <a:schemeClr val="tx2"/>
                </a:solidFill>
              </a:rPr>
              <a:t>Top Brands vs. Statements</a:t>
            </a:r>
          </a:p>
        </p:txBody>
      </p:sp>
      <p:sp>
        <p:nvSpPr>
          <p:cNvPr id="288827"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8770">
                                            <p:txEl>
                                              <p:pRg st="0" end="0"/>
                                            </p:txEl>
                                          </p:spTgt>
                                        </p:tgtEl>
                                        <p:attrNameLst>
                                          <p:attrName>style.visibility</p:attrName>
                                        </p:attrNameLst>
                                      </p:cBhvr>
                                      <p:to>
                                        <p:strVal val="visible"/>
                                      </p:to>
                                    </p:set>
                                    <p:animEffect transition="in" filter="fade">
                                      <p:cBhvr>
                                        <p:cTn id="7" dur="2000"/>
                                        <p:tgtEl>
                                          <p:spTgt spid="288770">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88770">
                                            <p:txEl>
                                              <p:pRg st="1" end="1"/>
                                            </p:txEl>
                                          </p:spTgt>
                                        </p:tgtEl>
                                        <p:attrNameLst>
                                          <p:attrName>style.visibility</p:attrName>
                                        </p:attrNameLst>
                                      </p:cBhvr>
                                      <p:to>
                                        <p:strVal val="visible"/>
                                      </p:to>
                                    </p:set>
                                    <p:animEffect transition="in" filter="fade">
                                      <p:cBhvr>
                                        <p:cTn id="11" dur="2000"/>
                                        <p:tgtEl>
                                          <p:spTgt spid="288770">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88770">
                                            <p:txEl>
                                              <p:pRg st="2" end="2"/>
                                            </p:txEl>
                                          </p:spTgt>
                                        </p:tgtEl>
                                        <p:attrNameLst>
                                          <p:attrName>style.visibility</p:attrName>
                                        </p:attrNameLst>
                                      </p:cBhvr>
                                      <p:to>
                                        <p:strVal val="visible"/>
                                      </p:to>
                                    </p:set>
                                    <p:animEffect transition="in" filter="fade">
                                      <p:cBhvr>
                                        <p:cTn id="15" dur="2000"/>
                                        <p:tgtEl>
                                          <p:spTgt spid="288770">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88770">
                                            <p:txEl>
                                              <p:pRg st="3" end="3"/>
                                            </p:txEl>
                                          </p:spTgt>
                                        </p:tgtEl>
                                        <p:attrNameLst>
                                          <p:attrName>style.visibility</p:attrName>
                                        </p:attrNameLst>
                                      </p:cBhvr>
                                      <p:to>
                                        <p:strVal val="visible"/>
                                      </p:to>
                                    </p:set>
                                    <p:animEffect transition="in" filter="fade">
                                      <p:cBhvr>
                                        <p:cTn id="19" dur="2000"/>
                                        <p:tgtEl>
                                          <p:spTgt spid="288770">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88770">
                                            <p:txEl>
                                              <p:pRg st="4" end="4"/>
                                            </p:txEl>
                                          </p:spTgt>
                                        </p:tgtEl>
                                        <p:attrNameLst>
                                          <p:attrName>style.visibility</p:attrName>
                                        </p:attrNameLst>
                                      </p:cBhvr>
                                      <p:to>
                                        <p:strVal val="visible"/>
                                      </p:to>
                                    </p:set>
                                    <p:animEffect transition="in" filter="fade">
                                      <p:cBhvr>
                                        <p:cTn id="23" dur="2000"/>
                                        <p:tgtEl>
                                          <p:spTgt spid="288770">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88826"/>
                                        </p:tgtEl>
                                        <p:attrNameLst>
                                          <p:attrName>style.visibility</p:attrName>
                                        </p:attrNameLst>
                                      </p:cBhvr>
                                      <p:to>
                                        <p:strVal val="visible"/>
                                      </p:to>
                                    </p:set>
                                    <p:animEffect transition="in" filter="fade">
                                      <p:cBhvr>
                                        <p:cTn id="26" dur="2000"/>
                                        <p:tgtEl>
                                          <p:spTgt spid="28882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288813"/>
                                        </p:tgtEl>
                                        <p:attrNameLst>
                                          <p:attrName>style.visibility</p:attrName>
                                        </p:attrNameLst>
                                      </p:cBhvr>
                                      <p:to>
                                        <p:strVal val="visible"/>
                                      </p:to>
                                    </p:set>
                                    <p:animEffect transition="in" filter="fade">
                                      <p:cBhvr>
                                        <p:cTn id="32" dur="2000"/>
                                        <p:tgtEl>
                                          <p:spTgt spid="2888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0" grpId="0" build="p"/>
      <p:bldP spid="10"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body" sz="half" idx="1"/>
          </p:nvPr>
        </p:nvSpPr>
        <p:spPr>
          <a:xfrm>
            <a:off x="0" y="1143000"/>
            <a:ext cx="4038600" cy="5562600"/>
          </a:xfrm>
        </p:spPr>
        <p:txBody>
          <a:bodyPr/>
          <a:lstStyle/>
          <a:p>
            <a:pPr>
              <a:lnSpc>
                <a:spcPct val="80000"/>
              </a:lnSpc>
            </a:pPr>
            <a:r>
              <a:rPr lang="en-US" sz="2000"/>
              <a:t>Motorola</a:t>
            </a:r>
          </a:p>
          <a:p>
            <a:pPr lvl="1">
              <a:lnSpc>
                <a:spcPct val="80000"/>
              </a:lnSpc>
            </a:pPr>
            <a:r>
              <a:rPr lang="en-US" sz="1400"/>
              <a:t>Motorola customers know what brands they are going to buy before they go into the store; to them in most cases all brands are the same quality and other things such as price matter a whole lot more. They love to buy new gadgets and appliances, they enjoy owning good quality things, they feel safer with brands that they have seen advertised than with those which they haven’t and they are tempted to buy those products. </a:t>
            </a:r>
          </a:p>
          <a:p>
            <a:pPr lvl="1">
              <a:lnSpc>
                <a:spcPct val="80000"/>
              </a:lnSpc>
            </a:pPr>
            <a:r>
              <a:rPr lang="en-US" sz="1400"/>
              <a:t>Moreover, they feel reassured using products recommended by an expert and they decide what they want before doing shopping.</a:t>
            </a:r>
          </a:p>
          <a:p>
            <a:pPr lvl="1">
              <a:lnSpc>
                <a:spcPct val="80000"/>
              </a:lnSpc>
            </a:pPr>
            <a:r>
              <a:rPr lang="en-US" sz="1400"/>
              <a:t>However, they tend to be neutral about being tempted to buy any new brand to see what its like and also towards looking for the lowest possible prices when they do shopping.</a:t>
            </a:r>
          </a:p>
          <a:p>
            <a:pPr lvl="1">
              <a:lnSpc>
                <a:spcPct val="80000"/>
              </a:lnSpc>
            </a:pPr>
            <a:r>
              <a:rPr lang="en-US" sz="1400"/>
              <a:t>Furthermore, they don’t look out for new, interesting products and brands when they are shopping, to them it’s not worth paying extra for quality products, they are not confused by computers, they don’t ask people’s advice before buying new things and vise versa</a:t>
            </a:r>
          </a:p>
        </p:txBody>
      </p:sp>
      <p:graphicFrame>
        <p:nvGraphicFramePr>
          <p:cNvPr id="289846" name="Group 54"/>
          <p:cNvGraphicFramePr>
            <a:graphicFrameLocks noGrp="1"/>
          </p:cNvGraphicFramePr>
          <p:nvPr/>
        </p:nvGraphicFramePr>
        <p:xfrm>
          <a:off x="4419600" y="1295400"/>
          <a:ext cx="4572000" cy="5018090"/>
        </p:xfrm>
        <a:graphic>
          <a:graphicData uri="http://schemas.openxmlformats.org/drawingml/2006/table">
            <a:tbl>
              <a:tblPr/>
              <a:tblGrid>
                <a:gridCol w="4572000"/>
              </a:tblGrid>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know what brands Im going to buy even before I go into the store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 most cases all brands are the same quality. Other things such as price matter a whole lot more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95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love to buy new gadgets and appliances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enjoy owning good quality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safer with brands that I have seen advertised than with those which I have not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solidFill>
                  </a:tcPr>
                </a:tc>
              </a:tr>
              <a:tr h="195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0000">
                        <a:alpha val="50000"/>
                      </a:srgbClr>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feel reassured using products recommended by an expert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6969">
                        <a:alpha val="50000"/>
                      </a:srgbClr>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decide what I want before I do the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FF8181">
                        <a:alpha val="50000"/>
                      </a:srgbClr>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When I see a new brand I am often tempted to buy it to see what its like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bg1"/>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for the lowest possible prices when I go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bg1"/>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 look out for new and interesting products and brands when I am shopping</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rgbClr val="666699">
                        <a:alpha val="50000"/>
                      </a:srgbClr>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Once I find a brand I like I tend to stick to it</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352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Its worth paying extra for quality products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How I spend my time is more important than the money I make</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am a bargain hunter</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often pay extra to save time and trouble shopping around</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95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Computers confuse me Ill never get used to them</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I ask peoples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r h="196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cs typeface="Arial" pitchFamily="34" charset="0"/>
                        </a:rPr>
                        <a:t>People come to me for advice before buying new things</a:t>
                      </a:r>
                    </a:p>
                  </a:txBody>
                  <a:tcPr marL="45720" marR="9144" marT="9144" marB="0" anchor="ctr" horzOverflow="overflow">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solidFill>
                      <a:schemeClr val="accent2"/>
                    </a:solidFill>
                  </a:tcPr>
                </a:tc>
              </a:tr>
            </a:tbl>
          </a:graphicData>
        </a:graphic>
      </p:graphicFrame>
      <p:sp>
        <p:nvSpPr>
          <p:cNvPr id="10" name="Down Arrow 9"/>
          <p:cNvSpPr>
            <a:spLocks noChangeArrowheads="1"/>
          </p:cNvSpPr>
          <p:nvPr/>
        </p:nvSpPr>
        <p:spPr bwMode="auto">
          <a:xfrm>
            <a:off x="3962400" y="4038600"/>
            <a:ext cx="457200" cy="2209800"/>
          </a:xfrm>
          <a:prstGeom prst="downArrow">
            <a:avLst>
              <a:gd name="adj1" fmla="val 50000"/>
              <a:gd name="adj2" fmla="val 58000"/>
            </a:avLst>
          </a:prstGeom>
          <a:gradFill rotWithShape="1">
            <a:gsLst>
              <a:gs pos="0">
                <a:srgbClr val="0055FE"/>
              </a:gs>
              <a:gs pos="100000">
                <a:schemeClr val="accent2"/>
              </a:gs>
            </a:gsLst>
            <a:lin ang="5400000" scaled="1"/>
          </a:gradFill>
          <a:ln w="25400" algn="ctr">
            <a:solidFill>
              <a:srgbClr val="6B859A"/>
            </a:solidFill>
            <a:miter lim="800000"/>
            <a:headEnd/>
            <a:tailEnd/>
          </a:ln>
        </p:spPr>
        <p:txBody>
          <a:bodyPr vert="eaVert" anchor="ctr"/>
          <a:lstStyle/>
          <a:p>
            <a:pPr algn="ctr">
              <a:lnSpc>
                <a:spcPct val="100000"/>
              </a:lnSpc>
              <a:spcBef>
                <a:spcPct val="0"/>
              </a:spcBef>
              <a:buFontTx/>
              <a:buNone/>
            </a:pPr>
            <a:r>
              <a:rPr lang="en-GB" sz="1200" i="1">
                <a:solidFill>
                  <a:schemeClr val="bg1"/>
                </a:solidFill>
              </a:rPr>
              <a:t>Negative Association</a:t>
            </a:r>
            <a:endParaRPr lang="en-US" sz="1200" i="1">
              <a:solidFill>
                <a:schemeClr val="bg1"/>
              </a:solidFill>
            </a:endParaRPr>
          </a:p>
        </p:txBody>
      </p:sp>
      <p:grpSp>
        <p:nvGrpSpPr>
          <p:cNvPr id="289837" name="Group 45"/>
          <p:cNvGrpSpPr>
            <a:grpSpLocks/>
          </p:cNvGrpSpPr>
          <p:nvPr/>
        </p:nvGrpSpPr>
        <p:grpSpPr bwMode="auto">
          <a:xfrm>
            <a:off x="3962400" y="1447800"/>
            <a:ext cx="457200" cy="2362200"/>
            <a:chOff x="2400" y="912"/>
            <a:chExt cx="288" cy="1680"/>
          </a:xfrm>
        </p:grpSpPr>
        <p:sp>
          <p:nvSpPr>
            <p:cNvPr id="9" name="Up Arrow 8"/>
            <p:cNvSpPr/>
            <p:nvPr/>
          </p:nvSpPr>
          <p:spPr>
            <a:xfrm>
              <a:off x="2400" y="912"/>
              <a:ext cx="288" cy="163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FontTx/>
                <a:buNone/>
              </a:pPr>
              <a:endParaRPr lang="en-US" sz="1800" b="0">
                <a:solidFill>
                  <a:schemeClr val="bg1"/>
                </a:solidFill>
                <a:latin typeface="Century Schoolbook" pitchFamily="18" charset="0"/>
                <a:cs typeface="Arial" pitchFamily="34" charset="0"/>
              </a:endParaRPr>
            </a:p>
          </p:txBody>
        </p:sp>
        <p:sp>
          <p:nvSpPr>
            <p:cNvPr id="289839" name="TextBox 10"/>
            <p:cNvSpPr txBox="1">
              <a:spLocks noChangeArrowheads="1"/>
            </p:cNvSpPr>
            <p:nvPr/>
          </p:nvSpPr>
          <p:spPr bwMode="auto">
            <a:xfrm rot="-5400000">
              <a:off x="1761" y="1713"/>
              <a:ext cx="1584" cy="174"/>
            </a:xfrm>
            <a:prstGeom prst="rect">
              <a:avLst/>
            </a:prstGeom>
            <a:noFill/>
            <a:ln w="9525">
              <a:noFill/>
              <a:miter lim="800000"/>
              <a:headEnd/>
              <a:tailEnd/>
            </a:ln>
          </p:spPr>
          <p:txBody>
            <a:bodyPr>
              <a:spAutoFit/>
            </a:bodyPr>
            <a:lstStyle/>
            <a:p>
              <a:pPr algn="ctr">
                <a:lnSpc>
                  <a:spcPct val="100000"/>
                </a:lnSpc>
                <a:spcBef>
                  <a:spcPct val="0"/>
                </a:spcBef>
                <a:buFontTx/>
                <a:buNone/>
              </a:pPr>
              <a:r>
                <a:rPr lang="en-GB" sz="1200" i="1">
                  <a:solidFill>
                    <a:schemeClr val="bg1"/>
                  </a:solidFill>
                </a:rPr>
                <a:t>Positive Association </a:t>
              </a:r>
              <a:endParaRPr lang="en-US" sz="1200" i="1">
                <a:solidFill>
                  <a:schemeClr val="bg1"/>
                </a:solidFill>
              </a:endParaRPr>
            </a:p>
          </p:txBody>
        </p:sp>
      </p:grpSp>
      <p:sp>
        <p:nvSpPr>
          <p:cNvPr id="289840" name="Text Box 48"/>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Psychographics Profiles                          </a:t>
            </a:r>
            <a:r>
              <a:rPr lang="en-US" sz="2000" b="0">
                <a:solidFill>
                  <a:schemeClr val="tx2"/>
                </a:solidFill>
              </a:rPr>
              <a:t>Top Brands vs. Statements</a:t>
            </a:r>
          </a:p>
        </p:txBody>
      </p:sp>
      <p:sp>
        <p:nvSpPr>
          <p:cNvPr id="289847" name="Text Box 12"/>
          <p:cNvSpPr txBox="1">
            <a:spLocks noChangeArrowheads="1"/>
          </p:cNvSpPr>
          <p:nvPr/>
        </p:nvSpPr>
        <p:spPr bwMode="auto">
          <a:xfrm>
            <a:off x="0" y="6521450"/>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9794">
                                            <p:txEl>
                                              <p:pRg st="0" end="0"/>
                                            </p:txEl>
                                          </p:spTgt>
                                        </p:tgtEl>
                                        <p:attrNameLst>
                                          <p:attrName>style.visibility</p:attrName>
                                        </p:attrNameLst>
                                      </p:cBhvr>
                                      <p:to>
                                        <p:strVal val="visible"/>
                                      </p:to>
                                    </p:set>
                                    <p:animEffect transition="in" filter="fade">
                                      <p:cBhvr>
                                        <p:cTn id="7" dur="2000"/>
                                        <p:tgtEl>
                                          <p:spTgt spid="289794">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89794">
                                            <p:txEl>
                                              <p:pRg st="1" end="1"/>
                                            </p:txEl>
                                          </p:spTgt>
                                        </p:tgtEl>
                                        <p:attrNameLst>
                                          <p:attrName>style.visibility</p:attrName>
                                        </p:attrNameLst>
                                      </p:cBhvr>
                                      <p:to>
                                        <p:strVal val="visible"/>
                                      </p:to>
                                    </p:set>
                                    <p:animEffect transition="in" filter="fade">
                                      <p:cBhvr>
                                        <p:cTn id="11" dur="2000"/>
                                        <p:tgtEl>
                                          <p:spTgt spid="289794">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89794">
                                            <p:txEl>
                                              <p:pRg st="2" end="2"/>
                                            </p:txEl>
                                          </p:spTgt>
                                        </p:tgtEl>
                                        <p:attrNameLst>
                                          <p:attrName>style.visibility</p:attrName>
                                        </p:attrNameLst>
                                      </p:cBhvr>
                                      <p:to>
                                        <p:strVal val="visible"/>
                                      </p:to>
                                    </p:set>
                                    <p:animEffect transition="in" filter="fade">
                                      <p:cBhvr>
                                        <p:cTn id="15" dur="2000"/>
                                        <p:tgtEl>
                                          <p:spTgt spid="289794">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89794">
                                            <p:txEl>
                                              <p:pRg st="3" end="3"/>
                                            </p:txEl>
                                          </p:spTgt>
                                        </p:tgtEl>
                                        <p:attrNameLst>
                                          <p:attrName>style.visibility</p:attrName>
                                        </p:attrNameLst>
                                      </p:cBhvr>
                                      <p:to>
                                        <p:strVal val="visible"/>
                                      </p:to>
                                    </p:set>
                                    <p:animEffect transition="in" filter="fade">
                                      <p:cBhvr>
                                        <p:cTn id="19" dur="2000"/>
                                        <p:tgtEl>
                                          <p:spTgt spid="289794">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89794">
                                            <p:txEl>
                                              <p:pRg st="4" end="4"/>
                                            </p:txEl>
                                          </p:spTgt>
                                        </p:tgtEl>
                                        <p:attrNameLst>
                                          <p:attrName>style.visibility</p:attrName>
                                        </p:attrNameLst>
                                      </p:cBhvr>
                                      <p:to>
                                        <p:strVal val="visible"/>
                                      </p:to>
                                    </p:set>
                                    <p:animEffect transition="in" filter="fade">
                                      <p:cBhvr>
                                        <p:cTn id="23" dur="2000"/>
                                        <p:tgtEl>
                                          <p:spTgt spid="28979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89846"/>
                                        </p:tgtEl>
                                        <p:attrNameLst>
                                          <p:attrName>style.visibility</p:attrName>
                                        </p:attrNameLst>
                                      </p:cBhvr>
                                      <p:to>
                                        <p:strVal val="visible"/>
                                      </p:to>
                                    </p:set>
                                    <p:animEffect transition="in" filter="fade">
                                      <p:cBhvr>
                                        <p:cTn id="26" dur="2000"/>
                                        <p:tgtEl>
                                          <p:spTgt spid="2898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289837"/>
                                        </p:tgtEl>
                                        <p:attrNameLst>
                                          <p:attrName>style.visibility</p:attrName>
                                        </p:attrNameLst>
                                      </p:cBhvr>
                                      <p:to>
                                        <p:strVal val="visible"/>
                                      </p:to>
                                    </p:set>
                                    <p:animEffect transition="in" filter="fade">
                                      <p:cBhvr>
                                        <p:cTn id="32" dur="2000"/>
                                        <p:tgtEl>
                                          <p:spTgt spid="289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4" grpId="0" build="p"/>
      <p:bldP spid="10"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ext Box 2"/>
          <p:cNvSpPr txBox="1">
            <a:spLocks noChangeArrowheads="1"/>
          </p:cNvSpPr>
          <p:nvPr/>
        </p:nvSpPr>
        <p:spPr bwMode="auto">
          <a:xfrm>
            <a:off x="838200" y="2133600"/>
            <a:ext cx="74676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Cluster Analysis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ChangeArrowheads="1"/>
          </p:cNvSpPr>
          <p:nvPr/>
        </p:nvSpPr>
        <p:spPr bwMode="auto">
          <a:xfrm>
            <a:off x="457200" y="990600"/>
            <a:ext cx="8229600" cy="5105400"/>
          </a:xfrm>
          <a:prstGeom prst="rect">
            <a:avLst/>
          </a:prstGeom>
          <a:noFill/>
          <a:ln w="9525">
            <a:noFill/>
            <a:miter lim="800000"/>
            <a:headEnd/>
            <a:tailEnd/>
          </a:ln>
          <a:effectLst/>
        </p:spPr>
        <p:txBody>
          <a:bodyPr/>
          <a:lstStyle/>
          <a:p>
            <a:pPr marL="342900" indent="-342900">
              <a:lnSpc>
                <a:spcPct val="130000"/>
              </a:lnSpc>
            </a:pPr>
            <a:endParaRPr lang="en-US"/>
          </a:p>
          <a:p>
            <a:pPr marL="342900" indent="-342900">
              <a:lnSpc>
                <a:spcPct val="130000"/>
              </a:lnSpc>
            </a:pPr>
            <a:endParaRPr lang="en-US"/>
          </a:p>
          <a:p>
            <a:pPr marL="342900" indent="-342900">
              <a:lnSpc>
                <a:spcPct val="130000"/>
              </a:lnSpc>
            </a:pPr>
            <a:r>
              <a:rPr lang="en-US"/>
              <a:t>The previous section studied and highlighted the most discriminating attitudes among the different Mobile Brands customers in KSA.</a:t>
            </a:r>
          </a:p>
          <a:p>
            <a:pPr marL="342900" indent="-342900">
              <a:lnSpc>
                <a:spcPct val="130000"/>
              </a:lnSpc>
            </a:pPr>
            <a:endParaRPr lang="en-US"/>
          </a:p>
          <a:p>
            <a:pPr marL="342900" indent="-342900">
              <a:lnSpc>
                <a:spcPct val="130000"/>
              </a:lnSpc>
            </a:pPr>
            <a:r>
              <a:rPr lang="en-US"/>
              <a:t>The next section of this analysis will segment the universe of “all Mobile Phone holders” with respect to their responses on these differentiating attitudes</a:t>
            </a:r>
          </a:p>
          <a:p>
            <a:pPr marL="342900" indent="-342900">
              <a:lnSpc>
                <a:spcPct val="130000"/>
              </a:lnSpc>
            </a:pPr>
            <a:endParaRPr lang="en-US"/>
          </a:p>
          <a:p>
            <a:pPr marL="342900" indent="-342900">
              <a:lnSpc>
                <a:spcPct val="130000"/>
              </a:lnSpc>
            </a:pPr>
            <a:r>
              <a:rPr lang="en-US"/>
              <a:t>Tool used: Cluster Analysis</a:t>
            </a:r>
          </a:p>
        </p:txBody>
      </p:sp>
      <p:sp>
        <p:nvSpPr>
          <p:cNvPr id="291844" name="Text Box 4"/>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Cluster Analysis                                  </a:t>
            </a:r>
            <a:r>
              <a:rPr lang="en-US" sz="2000" b="0">
                <a:solidFill>
                  <a:schemeClr val="tx2"/>
                </a:solidFill>
              </a:rPr>
              <a:t>All Mobile Phone users vs. Attitudes </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ChangeArrowheads="1"/>
          </p:cNvSpPr>
          <p:nvPr/>
        </p:nvSpPr>
        <p:spPr bwMode="auto">
          <a:xfrm>
            <a:off x="457200" y="1066800"/>
            <a:ext cx="8229600" cy="5562600"/>
          </a:xfrm>
          <a:prstGeom prst="rect">
            <a:avLst/>
          </a:prstGeom>
          <a:noFill/>
          <a:ln w="9525">
            <a:noFill/>
            <a:miter lim="800000"/>
            <a:headEnd/>
            <a:tailEnd/>
          </a:ln>
          <a:effectLst/>
        </p:spPr>
        <p:txBody>
          <a:bodyPr/>
          <a:lstStyle/>
          <a:p>
            <a:pPr marL="342900" indent="-342900">
              <a:lnSpc>
                <a:spcPct val="100000"/>
              </a:lnSpc>
            </a:pPr>
            <a:r>
              <a:rPr lang="en-US"/>
              <a:t>Base: All Mobile Phone Users (n=6824)</a:t>
            </a:r>
          </a:p>
          <a:p>
            <a:pPr marL="342900" indent="-342900">
              <a:lnSpc>
                <a:spcPct val="100000"/>
              </a:lnSpc>
            </a:pPr>
            <a:endParaRPr lang="en-US"/>
          </a:p>
          <a:p>
            <a:pPr marL="342900" indent="-342900">
              <a:lnSpc>
                <a:spcPct val="100000"/>
              </a:lnSpc>
            </a:pPr>
            <a:r>
              <a:rPr lang="en-US"/>
              <a:t>Segmenting on the following 19 Attitudes</a:t>
            </a:r>
          </a:p>
          <a:p>
            <a:pPr marL="742950" lvl="1" indent="-285750">
              <a:lnSpc>
                <a:spcPct val="100000"/>
              </a:lnSpc>
              <a:buFontTx/>
              <a:buChar char="–"/>
            </a:pPr>
            <a:r>
              <a:rPr lang="en-US" sz="1200" b="0"/>
              <a:t>Its worth paying extra for quality products</a:t>
            </a:r>
          </a:p>
          <a:p>
            <a:pPr marL="742950" lvl="1" indent="-285750">
              <a:lnSpc>
                <a:spcPct val="100000"/>
              </a:lnSpc>
              <a:buFontTx/>
              <a:buChar char="–"/>
            </a:pPr>
            <a:r>
              <a:rPr lang="en-US" sz="1200" b="0"/>
              <a:t>I decide what I want before I do the shopping</a:t>
            </a:r>
          </a:p>
          <a:p>
            <a:pPr marL="742950" lvl="1" indent="-285750">
              <a:lnSpc>
                <a:spcPct val="100000"/>
              </a:lnSpc>
              <a:buFontTx/>
              <a:buChar char="–"/>
            </a:pPr>
            <a:r>
              <a:rPr lang="en-US" sz="1200" b="0"/>
              <a:t>I feel safer with brands that I have seen advertised than with those which I have not</a:t>
            </a:r>
          </a:p>
          <a:p>
            <a:pPr marL="742950" lvl="1" indent="-285750">
              <a:lnSpc>
                <a:spcPct val="100000"/>
              </a:lnSpc>
              <a:buFontTx/>
              <a:buChar char="–"/>
            </a:pPr>
            <a:r>
              <a:rPr lang="en-US" sz="1200" b="0"/>
              <a:t>I enjoy owning good quality things</a:t>
            </a:r>
          </a:p>
          <a:p>
            <a:pPr marL="742950" lvl="1" indent="-285750">
              <a:lnSpc>
                <a:spcPct val="100000"/>
              </a:lnSpc>
              <a:buFontTx/>
              <a:buChar char="–"/>
            </a:pPr>
            <a:r>
              <a:rPr lang="en-US" sz="1200" b="0"/>
              <a:t>I feel reassured using products recommended by an expert</a:t>
            </a:r>
          </a:p>
          <a:p>
            <a:pPr marL="742950" lvl="1" indent="-285750">
              <a:lnSpc>
                <a:spcPct val="100000"/>
              </a:lnSpc>
              <a:buFontTx/>
              <a:buChar char="–"/>
            </a:pPr>
            <a:r>
              <a:rPr lang="en-US" sz="1200" b="0"/>
              <a:t>I love to buy new gadgets and appliances</a:t>
            </a:r>
          </a:p>
          <a:p>
            <a:pPr marL="742950" lvl="1" indent="-285750">
              <a:lnSpc>
                <a:spcPct val="100000"/>
              </a:lnSpc>
              <a:buFontTx/>
              <a:buChar char="–"/>
            </a:pPr>
            <a:r>
              <a:rPr lang="en-US" sz="1200" b="0"/>
              <a:t>I know what brands I’m going to buy, even before I go into the store</a:t>
            </a:r>
          </a:p>
          <a:p>
            <a:pPr marL="742950" lvl="1" indent="-285750">
              <a:lnSpc>
                <a:spcPct val="100000"/>
              </a:lnSpc>
              <a:buFontTx/>
              <a:buChar char="–"/>
            </a:pPr>
            <a:r>
              <a:rPr lang="en-US" sz="1200" b="0"/>
              <a:t>Once I find a brand I like I tend to stick to it</a:t>
            </a:r>
          </a:p>
          <a:p>
            <a:pPr marL="742950" lvl="1" indent="-285750">
              <a:lnSpc>
                <a:spcPct val="100000"/>
              </a:lnSpc>
              <a:buFontTx/>
              <a:buChar char="–"/>
            </a:pPr>
            <a:r>
              <a:rPr lang="en-US" sz="1200" b="0"/>
              <a:t>I am a bargain hunter</a:t>
            </a:r>
          </a:p>
          <a:p>
            <a:pPr marL="742950" lvl="1" indent="-285750">
              <a:lnSpc>
                <a:spcPct val="100000"/>
              </a:lnSpc>
              <a:buFontTx/>
              <a:buChar char="–"/>
            </a:pPr>
            <a:r>
              <a:rPr lang="en-US" sz="1200" b="0"/>
              <a:t>How I spend my time is more important than the money I make</a:t>
            </a:r>
          </a:p>
          <a:p>
            <a:pPr marL="742950" lvl="1" indent="-285750">
              <a:lnSpc>
                <a:spcPct val="100000"/>
              </a:lnSpc>
              <a:buFontTx/>
              <a:buChar char="–"/>
            </a:pPr>
            <a:r>
              <a:rPr lang="en-US" sz="1200" b="0"/>
              <a:t>I ask peoples advice before buying new things</a:t>
            </a:r>
          </a:p>
          <a:p>
            <a:pPr marL="742950" lvl="1" indent="-285750">
              <a:lnSpc>
                <a:spcPct val="100000"/>
              </a:lnSpc>
              <a:buFontTx/>
              <a:buChar char="–"/>
            </a:pPr>
            <a:r>
              <a:rPr lang="en-US" sz="1200" b="0"/>
              <a:t>People come to me for advice before buying new things</a:t>
            </a:r>
          </a:p>
          <a:p>
            <a:pPr marL="742950" lvl="1" indent="-285750">
              <a:lnSpc>
                <a:spcPct val="100000"/>
              </a:lnSpc>
              <a:buFontTx/>
              <a:buChar char="–"/>
            </a:pPr>
            <a:r>
              <a:rPr lang="en-US" sz="1200" b="0"/>
              <a:t>When I see a new brand I am often tempted to buy it to see what its like</a:t>
            </a:r>
          </a:p>
          <a:p>
            <a:pPr marL="742950" lvl="1" indent="-285750">
              <a:lnSpc>
                <a:spcPct val="100000"/>
              </a:lnSpc>
              <a:buFontTx/>
              <a:buChar char="–"/>
            </a:pPr>
            <a:r>
              <a:rPr lang="en-US" sz="1200" b="0"/>
              <a:t>I look for the lowest possible prices when I go shopping</a:t>
            </a:r>
          </a:p>
          <a:p>
            <a:pPr marL="742950" lvl="1" indent="-285750">
              <a:lnSpc>
                <a:spcPct val="100000"/>
              </a:lnSpc>
              <a:buFontTx/>
              <a:buChar char="–"/>
            </a:pPr>
            <a:r>
              <a:rPr lang="en-US" sz="1200" b="0"/>
              <a:t>I look out for new and interesting products and brands when I am shopping</a:t>
            </a:r>
          </a:p>
          <a:p>
            <a:pPr marL="742950" lvl="1" indent="-285750">
              <a:lnSpc>
                <a:spcPct val="100000"/>
              </a:lnSpc>
              <a:buFontTx/>
              <a:buChar char="–"/>
            </a:pPr>
            <a:r>
              <a:rPr lang="en-US" sz="1200" b="0"/>
              <a:t>I’m tempted to buy products I’ve seen advertised</a:t>
            </a:r>
          </a:p>
          <a:p>
            <a:pPr marL="742950" lvl="1" indent="-285750">
              <a:lnSpc>
                <a:spcPct val="100000"/>
              </a:lnSpc>
              <a:buFontTx/>
              <a:buChar char="–"/>
            </a:pPr>
            <a:r>
              <a:rPr lang="en-US" sz="1200" b="0"/>
              <a:t>I often pay extra to save time and trouble shopping around</a:t>
            </a:r>
          </a:p>
          <a:p>
            <a:pPr marL="742950" lvl="1" indent="-285750">
              <a:lnSpc>
                <a:spcPct val="100000"/>
              </a:lnSpc>
              <a:buFontTx/>
              <a:buChar char="–"/>
            </a:pPr>
            <a:r>
              <a:rPr lang="en-US" sz="1200" b="0"/>
              <a:t>In most cases, all brands are the same quality. Other things, such as price, matter a whole lot more</a:t>
            </a:r>
          </a:p>
          <a:p>
            <a:pPr marL="742950" lvl="1" indent="-285750">
              <a:lnSpc>
                <a:spcPct val="100000"/>
              </a:lnSpc>
              <a:buFontTx/>
              <a:buChar char="–"/>
            </a:pPr>
            <a:r>
              <a:rPr lang="en-US" sz="1200" b="0"/>
              <a:t>Computers confuse me, Ill never get used to them</a:t>
            </a:r>
          </a:p>
        </p:txBody>
      </p:sp>
      <p:sp>
        <p:nvSpPr>
          <p:cNvPr id="292868" name="Text Box 4"/>
          <p:cNvSpPr txBox="1">
            <a:spLocks noChangeArrowheads="1"/>
          </p:cNvSpPr>
          <p:nvPr/>
        </p:nvSpPr>
        <p:spPr bwMode="auto">
          <a:xfrm>
            <a:off x="0" y="60325"/>
            <a:ext cx="7239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Cluster Analysis                                  </a:t>
            </a:r>
            <a:r>
              <a:rPr lang="en-US" sz="2000" b="0">
                <a:solidFill>
                  <a:schemeClr val="tx2"/>
                </a:solidFill>
              </a:rPr>
              <a:t>All Mobile Phone users vs. Attitudes </a:t>
            </a:r>
          </a:p>
        </p:txBody>
      </p:sp>
      <p:sp>
        <p:nvSpPr>
          <p:cNvPr id="29287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2866"/>
                                        </p:tgtEl>
                                        <p:attrNameLst>
                                          <p:attrName>style.visibility</p:attrName>
                                        </p:attrNameLst>
                                      </p:cBhvr>
                                      <p:to>
                                        <p:strVal val="visible"/>
                                      </p:to>
                                    </p:set>
                                    <p:animEffect transition="in" filter="fade">
                                      <p:cBhvr>
                                        <p:cTn id="7" dur="2000"/>
                                        <p:tgtEl>
                                          <p:spTgt spid="292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6"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ular Callout 5"/>
          <p:cNvSpPr>
            <a:spLocks noChangeArrowheads="1"/>
          </p:cNvSpPr>
          <p:nvPr/>
        </p:nvSpPr>
        <p:spPr bwMode="auto">
          <a:xfrm>
            <a:off x="228600" y="4191000"/>
            <a:ext cx="8610600" cy="2209800"/>
          </a:xfrm>
          <a:prstGeom prst="wedgeRoundRectCallout">
            <a:avLst>
              <a:gd name="adj1" fmla="val -40083"/>
              <a:gd name="adj2" fmla="val -67671"/>
              <a:gd name="adj3" fmla="val 16667"/>
            </a:avLst>
          </a:prstGeom>
          <a:solidFill>
            <a:schemeClr val="accent2">
              <a:alpha val="35001"/>
            </a:schemeClr>
          </a:solidFill>
          <a:ln w="25400" algn="ctr">
            <a:solidFill>
              <a:srgbClr val="632523"/>
            </a:solidFill>
            <a:miter lim="800000"/>
            <a:headEnd/>
            <a:tailEnd/>
          </a:ln>
        </p:spPr>
        <p:txBody>
          <a:bodyPr/>
          <a:lstStyle/>
          <a:p>
            <a:pPr>
              <a:lnSpc>
                <a:spcPct val="150000"/>
              </a:lnSpc>
              <a:spcBef>
                <a:spcPct val="0"/>
              </a:spcBef>
              <a:buFontTx/>
              <a:buNone/>
            </a:pPr>
            <a:r>
              <a:rPr lang="en-US" sz="1400" b="0">
                <a:latin typeface="Trebuchet MS" pitchFamily="34" charset="0"/>
              </a:rPr>
              <a:t>The optimum solution, which maximizes the difference among the groups and minimizes the distinctions within the groups, was selected.</a:t>
            </a:r>
          </a:p>
          <a:p>
            <a:pPr>
              <a:lnSpc>
                <a:spcPct val="150000"/>
              </a:lnSpc>
              <a:spcBef>
                <a:spcPct val="0"/>
              </a:spcBef>
              <a:buFontTx/>
              <a:buNone/>
            </a:pPr>
            <a:endParaRPr lang="en-US" sz="800" b="0">
              <a:latin typeface="Trebuchet MS" pitchFamily="34" charset="0"/>
            </a:endParaRPr>
          </a:p>
          <a:p>
            <a:pPr>
              <a:lnSpc>
                <a:spcPct val="150000"/>
              </a:lnSpc>
              <a:spcBef>
                <a:spcPct val="0"/>
              </a:spcBef>
              <a:buFontTx/>
              <a:buNone/>
            </a:pPr>
            <a:r>
              <a:rPr lang="en-US" sz="1400" b="0">
                <a:latin typeface="Trebuchet MS" pitchFamily="34" charset="0"/>
              </a:rPr>
              <a:t>Solution 3 – Variance Explained = 20.3%</a:t>
            </a:r>
          </a:p>
          <a:p>
            <a:pPr>
              <a:lnSpc>
                <a:spcPct val="150000"/>
              </a:lnSpc>
              <a:spcBef>
                <a:spcPct val="0"/>
              </a:spcBef>
              <a:buFontTx/>
              <a:buNone/>
            </a:pPr>
            <a:r>
              <a:rPr lang="en-US" sz="1200" b="0" i="1">
                <a:latin typeface="Trebuchet MS" pitchFamily="34" charset="0"/>
              </a:rPr>
              <a:t>(Variance Explained is a measure that validates the selected solution. It represents the degree of difference among the groups that is explained by the corresponding solution. A sound solution must have a variance explained of above 16%)</a:t>
            </a:r>
            <a:endParaRPr lang="en-US" sz="1200" b="0">
              <a:latin typeface="Trebuchet MS" pitchFamily="34" charset="0"/>
            </a:endParaRPr>
          </a:p>
        </p:txBody>
      </p:sp>
      <p:graphicFrame>
        <p:nvGraphicFramePr>
          <p:cNvPr id="293923" name="Group 35"/>
          <p:cNvGraphicFramePr>
            <a:graphicFrameLocks noGrp="1"/>
          </p:cNvGraphicFramePr>
          <p:nvPr/>
        </p:nvGraphicFramePr>
        <p:xfrm>
          <a:off x="381000" y="1300163"/>
          <a:ext cx="4267200" cy="1524000"/>
        </p:xfrm>
        <a:graphic>
          <a:graphicData uri="http://schemas.openxmlformats.org/drawingml/2006/table">
            <a:tbl>
              <a:tblPr/>
              <a:tblGrid>
                <a:gridCol w="2895600"/>
                <a:gridCol w="1371600"/>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Clustered Groups</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chemeClr val="accent2">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Sample Size</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solidFill>
                      <a:schemeClr val="accent2">
                        <a:alpha val="50000"/>
                      </a:schemeClr>
                    </a:solidFill>
                  </a:tcPr>
                </a:tc>
              </a:tr>
              <a:tr h="230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All Bank Account holders</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N=6824</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Group 1: Uncaring Shoppers</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3280</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227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Group 2: Experience Shoppers</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695</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Group 3: Determined Shoppers</a:t>
                      </a: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2849</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993300"/>
                      </a:solidFill>
                      <a:prstDash val="solid"/>
                      <a:round/>
                      <a:headEnd type="none" w="med" len="med"/>
                      <a:tailEnd type="none" w="med" len="med"/>
                    </a:lnL>
                    <a:lnR w="12700" cap="flat" cmpd="sng" algn="ctr">
                      <a:solidFill>
                        <a:srgbClr val="993300"/>
                      </a:solidFill>
                      <a:prstDash val="solid"/>
                      <a:round/>
                      <a:headEnd type="none" w="med" len="med"/>
                      <a:tailEnd type="none" w="med" len="med"/>
                    </a:lnR>
                    <a:lnT w="12700" cap="flat" cmpd="sng" algn="ctr">
                      <a:solidFill>
                        <a:srgbClr val="993300"/>
                      </a:solidFill>
                      <a:prstDash val="solid"/>
                      <a:round/>
                      <a:headEnd type="none" w="med" len="med"/>
                      <a:tailEnd type="none" w="med" len="med"/>
                    </a:lnT>
                    <a:lnB w="12700" cap="flat" cmpd="sng" algn="ctr">
                      <a:solidFill>
                        <a:srgbClr val="993300"/>
                      </a:solidFill>
                      <a:prstDash val="solid"/>
                      <a:round/>
                      <a:headEnd type="none" w="med" len="med"/>
                      <a:tailEnd type="none" w="med" len="med"/>
                    </a:lnB>
                    <a:lnTlToBr>
                      <a:noFill/>
                    </a:lnTlToBr>
                    <a:lnBlToTr>
                      <a:noFill/>
                    </a:lnBlToTr>
                    <a:noFill/>
                  </a:tcPr>
                </a:tc>
              </a:tr>
            </a:tbl>
          </a:graphicData>
        </a:graphic>
      </p:graphicFrame>
      <p:graphicFrame>
        <p:nvGraphicFramePr>
          <p:cNvPr id="293908" name="Object 20"/>
          <p:cNvGraphicFramePr>
            <a:graphicFrameLocks noChangeAspect="1"/>
          </p:cNvGraphicFramePr>
          <p:nvPr/>
        </p:nvGraphicFramePr>
        <p:xfrm>
          <a:off x="4306888" y="117475"/>
          <a:ext cx="4679950" cy="4378325"/>
        </p:xfrm>
        <a:graphic>
          <a:graphicData uri="http://schemas.openxmlformats.org/presentationml/2006/ole">
            <p:oleObj spid="_x0000_s293908" name="Chart" r:id="rId3" imgW="5534025" imgH="5172075" progId="MSGraph.Chart.8">
              <p:embed followColorScheme="full"/>
            </p:oleObj>
          </a:graphicData>
        </a:graphic>
      </p:graphicFrame>
      <p:sp>
        <p:nvSpPr>
          <p:cNvPr id="293911" name="Text Box 23"/>
          <p:cNvSpPr txBox="1">
            <a:spLocks noChangeArrowheads="1"/>
          </p:cNvSpPr>
          <p:nvPr/>
        </p:nvSpPr>
        <p:spPr bwMode="auto">
          <a:xfrm>
            <a:off x="0" y="60325"/>
            <a:ext cx="6858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Cluster Analysis                             </a:t>
            </a:r>
            <a:r>
              <a:rPr lang="en-US" sz="2000" b="0">
                <a:solidFill>
                  <a:schemeClr val="tx2"/>
                </a:solidFill>
              </a:rPr>
              <a:t>Groups Summary Report</a:t>
            </a:r>
          </a:p>
        </p:txBody>
      </p:sp>
      <p:sp>
        <p:nvSpPr>
          <p:cNvPr id="293924"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3923"/>
                                        </p:tgtEl>
                                        <p:attrNameLst>
                                          <p:attrName>style.visibility</p:attrName>
                                        </p:attrNameLst>
                                      </p:cBhvr>
                                      <p:to>
                                        <p:strVal val="visible"/>
                                      </p:to>
                                    </p:set>
                                    <p:animEffect transition="in" filter="fade">
                                      <p:cBhvr>
                                        <p:cTn id="7" dur="2000"/>
                                        <p:tgtEl>
                                          <p:spTgt spid="293923"/>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93908"/>
                                        </p:tgtEl>
                                        <p:attrNameLst>
                                          <p:attrName>style.visibility</p:attrName>
                                        </p:attrNameLst>
                                      </p:cBhvr>
                                      <p:to>
                                        <p:strVal val="visible"/>
                                      </p:to>
                                    </p:set>
                                    <p:animEffect transition="in" filter="fade">
                                      <p:cBhvr>
                                        <p:cTn id="11" dur="2000"/>
                                        <p:tgtEl>
                                          <p:spTgt spid="29390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OleChart spid="29390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22" name="Text Box 10"/>
          <p:cNvSpPr txBox="1">
            <a:spLocks noChangeArrowheads="1"/>
          </p:cNvSpPr>
          <p:nvPr/>
        </p:nvSpPr>
        <p:spPr bwMode="auto">
          <a:xfrm>
            <a:off x="0" y="60325"/>
            <a:ext cx="6858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Cluster Analysis                             </a:t>
            </a:r>
            <a:r>
              <a:rPr lang="en-US" sz="2000" b="0">
                <a:solidFill>
                  <a:schemeClr val="tx2"/>
                </a:solidFill>
              </a:rPr>
              <a:t>Groups Summary Report</a:t>
            </a:r>
          </a:p>
        </p:txBody>
      </p:sp>
      <p:pic>
        <p:nvPicPr>
          <p:cNvPr id="294924" name="Picture 12"/>
          <p:cNvPicPr>
            <a:picLocks noChangeAspect="1" noChangeArrowheads="1"/>
          </p:cNvPicPr>
          <p:nvPr/>
        </p:nvPicPr>
        <p:blipFill>
          <a:blip r:embed="rId2" cstate="print"/>
          <a:srcRect/>
          <a:stretch>
            <a:fillRect/>
          </a:stretch>
        </p:blipFill>
        <p:spPr bwMode="auto">
          <a:xfrm>
            <a:off x="76200" y="1133475"/>
            <a:ext cx="3505200" cy="2219325"/>
          </a:xfrm>
          <a:prstGeom prst="rect">
            <a:avLst/>
          </a:prstGeom>
          <a:noFill/>
        </p:spPr>
      </p:pic>
      <p:pic>
        <p:nvPicPr>
          <p:cNvPr id="294925" name="Picture 13"/>
          <p:cNvPicPr>
            <a:picLocks noChangeAspect="1" noChangeArrowheads="1"/>
          </p:cNvPicPr>
          <p:nvPr/>
        </p:nvPicPr>
        <p:blipFill>
          <a:blip r:embed="rId3" cstate="print"/>
          <a:srcRect/>
          <a:stretch>
            <a:fillRect/>
          </a:stretch>
        </p:blipFill>
        <p:spPr bwMode="auto">
          <a:xfrm>
            <a:off x="5372100" y="1123950"/>
            <a:ext cx="3543300" cy="2228850"/>
          </a:xfrm>
          <a:prstGeom prst="rect">
            <a:avLst/>
          </a:prstGeom>
          <a:noFill/>
        </p:spPr>
      </p:pic>
      <p:pic>
        <p:nvPicPr>
          <p:cNvPr id="294926" name="Picture 14"/>
          <p:cNvPicPr>
            <a:picLocks noChangeAspect="1" noChangeArrowheads="1"/>
          </p:cNvPicPr>
          <p:nvPr/>
        </p:nvPicPr>
        <p:blipFill>
          <a:blip r:embed="rId4" cstate="print"/>
          <a:srcRect/>
          <a:stretch>
            <a:fillRect/>
          </a:stretch>
        </p:blipFill>
        <p:spPr bwMode="auto">
          <a:xfrm>
            <a:off x="2971800" y="3352800"/>
            <a:ext cx="3187700" cy="3124200"/>
          </a:xfrm>
          <a:prstGeom prst="rect">
            <a:avLst/>
          </a:prstGeom>
          <a:noFill/>
        </p:spPr>
      </p:pic>
      <p:sp>
        <p:nvSpPr>
          <p:cNvPr id="294927" name="AutoShape 15"/>
          <p:cNvSpPr>
            <a:spLocks noChangeArrowheads="1"/>
          </p:cNvSpPr>
          <p:nvPr/>
        </p:nvSpPr>
        <p:spPr bwMode="auto">
          <a:xfrm>
            <a:off x="6248400" y="3505200"/>
            <a:ext cx="2819400" cy="1143000"/>
          </a:xfrm>
          <a:prstGeom prst="wedgeEllipseCallout">
            <a:avLst>
              <a:gd name="adj1" fmla="val -42060"/>
              <a:gd name="adj2" fmla="val -63611"/>
            </a:avLst>
          </a:prstGeom>
          <a:solidFill>
            <a:schemeClr val="accent1">
              <a:alpha val="70000"/>
            </a:schemeClr>
          </a:solidFill>
          <a:ln w="9525">
            <a:solidFill>
              <a:schemeClr val="tx1"/>
            </a:solidFill>
            <a:miter lim="800000"/>
            <a:headEnd/>
            <a:tailEnd/>
          </a:ln>
          <a:effectLst/>
        </p:spPr>
        <p:txBody>
          <a:bodyPr/>
          <a:lstStyle/>
          <a:p>
            <a:pPr algn="ctr">
              <a:lnSpc>
                <a:spcPct val="100000"/>
              </a:lnSpc>
              <a:spcBef>
                <a:spcPct val="50000"/>
              </a:spcBef>
              <a:buFontTx/>
              <a:buNone/>
            </a:pPr>
            <a:r>
              <a:rPr lang="en-US" sz="1200" b="0"/>
              <a:t>Determined Shoppers are Advertising Affected, determined and gadgets &amp; new appliances lover</a:t>
            </a:r>
          </a:p>
        </p:txBody>
      </p:sp>
      <p:sp>
        <p:nvSpPr>
          <p:cNvPr id="294918" name="AutoShape 6"/>
          <p:cNvSpPr>
            <a:spLocks noChangeArrowheads="1"/>
          </p:cNvSpPr>
          <p:nvPr/>
        </p:nvSpPr>
        <p:spPr bwMode="auto">
          <a:xfrm>
            <a:off x="76200" y="3352800"/>
            <a:ext cx="2819400" cy="1447800"/>
          </a:xfrm>
          <a:prstGeom prst="wedgeEllipseCallout">
            <a:avLst>
              <a:gd name="adj1" fmla="val 35079"/>
              <a:gd name="adj2" fmla="val -61625"/>
            </a:avLst>
          </a:prstGeom>
          <a:solidFill>
            <a:schemeClr val="accent1">
              <a:alpha val="70000"/>
            </a:schemeClr>
          </a:solidFill>
          <a:ln w="9525">
            <a:solidFill>
              <a:schemeClr val="tx1"/>
            </a:solidFill>
            <a:miter lim="800000"/>
            <a:headEnd/>
            <a:tailEnd/>
          </a:ln>
          <a:effectLst/>
        </p:spPr>
        <p:txBody>
          <a:bodyPr/>
          <a:lstStyle/>
          <a:p>
            <a:pPr algn="ctr">
              <a:lnSpc>
                <a:spcPct val="100000"/>
              </a:lnSpc>
              <a:spcBef>
                <a:spcPct val="50000"/>
              </a:spcBef>
              <a:buFontTx/>
              <a:buNone/>
            </a:pPr>
            <a:r>
              <a:rPr lang="en-US" sz="1200" b="0"/>
              <a:t>Uncaring people don’t ask people’s advice before buying new things neither people ask for theirs and they don’t tend to stick to a Brand they like</a:t>
            </a:r>
          </a:p>
        </p:txBody>
      </p:sp>
      <p:sp>
        <p:nvSpPr>
          <p:cNvPr id="294928" name="AutoShape 16"/>
          <p:cNvSpPr>
            <a:spLocks noChangeArrowheads="1"/>
          </p:cNvSpPr>
          <p:nvPr/>
        </p:nvSpPr>
        <p:spPr bwMode="auto">
          <a:xfrm>
            <a:off x="6324600" y="5257800"/>
            <a:ext cx="2667000" cy="990600"/>
          </a:xfrm>
          <a:prstGeom prst="wedgeEllipseCallout">
            <a:avLst>
              <a:gd name="adj1" fmla="val -56486"/>
              <a:gd name="adj2" fmla="val -41667"/>
            </a:avLst>
          </a:prstGeom>
          <a:solidFill>
            <a:schemeClr val="accent1">
              <a:alpha val="70000"/>
            </a:schemeClr>
          </a:solidFill>
          <a:ln w="9525">
            <a:solidFill>
              <a:schemeClr val="tx1"/>
            </a:solidFill>
            <a:miter lim="800000"/>
            <a:headEnd/>
            <a:tailEnd/>
          </a:ln>
          <a:effectLst/>
        </p:spPr>
        <p:txBody>
          <a:bodyPr/>
          <a:lstStyle/>
          <a:p>
            <a:pPr algn="ctr">
              <a:lnSpc>
                <a:spcPct val="100000"/>
              </a:lnSpc>
              <a:spcBef>
                <a:spcPct val="50000"/>
              </a:spcBef>
              <a:buFontTx/>
              <a:buNone/>
            </a:pPr>
            <a:r>
              <a:rPr lang="en-US" sz="1200" b="0"/>
              <a:t>Experience Shoppers are advice givers, advice seekers and quality lovers</a:t>
            </a:r>
          </a:p>
        </p:txBody>
      </p:sp>
      <p:sp>
        <p:nvSpPr>
          <p:cNvPr id="294930"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4924"/>
                                        </p:tgtEl>
                                        <p:attrNameLst>
                                          <p:attrName>style.visibility</p:attrName>
                                        </p:attrNameLst>
                                      </p:cBhvr>
                                      <p:to>
                                        <p:strVal val="visible"/>
                                      </p:to>
                                    </p:set>
                                    <p:animEffect transition="in" filter="fade">
                                      <p:cBhvr>
                                        <p:cTn id="7" dur="2000"/>
                                        <p:tgtEl>
                                          <p:spTgt spid="2949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4918"/>
                                        </p:tgtEl>
                                        <p:attrNameLst>
                                          <p:attrName>style.visibility</p:attrName>
                                        </p:attrNameLst>
                                      </p:cBhvr>
                                      <p:to>
                                        <p:strVal val="visible"/>
                                      </p:to>
                                    </p:set>
                                    <p:animEffect transition="in" filter="fade">
                                      <p:cBhvr>
                                        <p:cTn id="10" dur="2000"/>
                                        <p:tgtEl>
                                          <p:spTgt spid="294918"/>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94925"/>
                                        </p:tgtEl>
                                        <p:attrNameLst>
                                          <p:attrName>style.visibility</p:attrName>
                                        </p:attrNameLst>
                                      </p:cBhvr>
                                      <p:to>
                                        <p:strVal val="visible"/>
                                      </p:to>
                                    </p:set>
                                    <p:animEffect transition="in" filter="fade">
                                      <p:cBhvr>
                                        <p:cTn id="14" dur="2000"/>
                                        <p:tgtEl>
                                          <p:spTgt spid="29492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94927"/>
                                        </p:tgtEl>
                                        <p:attrNameLst>
                                          <p:attrName>style.visibility</p:attrName>
                                        </p:attrNameLst>
                                      </p:cBhvr>
                                      <p:to>
                                        <p:strVal val="visible"/>
                                      </p:to>
                                    </p:set>
                                    <p:animEffect transition="in" filter="fade">
                                      <p:cBhvr>
                                        <p:cTn id="17" dur="2000"/>
                                        <p:tgtEl>
                                          <p:spTgt spid="294927"/>
                                        </p:tgtEl>
                                      </p:cBhvr>
                                    </p:animEffect>
                                  </p:childTnLst>
                                </p:cTn>
                              </p:par>
                            </p:childTnLst>
                          </p:cTn>
                        </p:par>
                        <p:par>
                          <p:cTn id="18" fill="hold">
                            <p:stCondLst>
                              <p:cond delay="4000"/>
                            </p:stCondLst>
                            <p:childTnLst>
                              <p:par>
                                <p:cTn id="19" presetID="10" presetClass="entr" presetSubtype="0" fill="hold" nodeType="afterEffect">
                                  <p:stCondLst>
                                    <p:cond delay="0"/>
                                  </p:stCondLst>
                                  <p:childTnLst>
                                    <p:set>
                                      <p:cBhvr>
                                        <p:cTn id="20" dur="1" fill="hold">
                                          <p:stCondLst>
                                            <p:cond delay="0"/>
                                          </p:stCondLst>
                                        </p:cTn>
                                        <p:tgtEl>
                                          <p:spTgt spid="294926"/>
                                        </p:tgtEl>
                                        <p:attrNameLst>
                                          <p:attrName>style.visibility</p:attrName>
                                        </p:attrNameLst>
                                      </p:cBhvr>
                                      <p:to>
                                        <p:strVal val="visible"/>
                                      </p:to>
                                    </p:set>
                                    <p:animEffect transition="in" filter="fade">
                                      <p:cBhvr>
                                        <p:cTn id="21" dur="2000"/>
                                        <p:tgtEl>
                                          <p:spTgt spid="2949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4928"/>
                                        </p:tgtEl>
                                        <p:attrNameLst>
                                          <p:attrName>style.visibility</p:attrName>
                                        </p:attrNameLst>
                                      </p:cBhvr>
                                      <p:to>
                                        <p:strVal val="visible"/>
                                      </p:to>
                                    </p:set>
                                    <p:animEffect transition="in" filter="fade">
                                      <p:cBhvr>
                                        <p:cTn id="24" dur="2000"/>
                                        <p:tgtEl>
                                          <p:spTgt spid="2949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27" grpId="0" animBg="1"/>
      <p:bldP spid="294918" grpId="0" animBg="1"/>
      <p:bldP spid="2949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1676400" y="2133600"/>
            <a:ext cx="57912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Target Analysis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8290" name="Group 306"/>
          <p:cNvGraphicFramePr>
            <a:graphicFrameLocks noGrp="1"/>
          </p:cNvGraphicFramePr>
          <p:nvPr>
            <p:ph sz="half" idx="1"/>
          </p:nvPr>
        </p:nvGraphicFramePr>
        <p:xfrm>
          <a:off x="457200" y="1143000"/>
          <a:ext cx="8153400" cy="1463040"/>
        </p:xfrm>
        <a:graphic>
          <a:graphicData uri="http://schemas.openxmlformats.org/drawingml/2006/table">
            <a:tbl>
              <a:tblPr/>
              <a:tblGrid>
                <a:gridCol w="1789113"/>
                <a:gridCol w="1073150"/>
                <a:gridCol w="928687"/>
                <a:gridCol w="933450"/>
                <a:gridCol w="711200"/>
                <a:gridCol w="965200"/>
                <a:gridCol w="914400"/>
                <a:gridCol w="838200"/>
              </a:tblGrid>
              <a:tr h="579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Vertical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200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Uncaring Shoppers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53%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Experience Shoppers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Determined Shoppers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45%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43%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rgbClr val="FF0000"/>
                          </a:solidFill>
                          <a:effectLst/>
                          <a:latin typeface="Arial" pitchFamily="34" charset="0"/>
                          <a:cs typeface="Arial"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8086" name="Text Box 102"/>
          <p:cNvSpPr txBox="1">
            <a:spLocks noChangeArrowheads="1"/>
          </p:cNvSpPr>
          <p:nvPr/>
        </p:nvSpPr>
        <p:spPr bwMode="auto">
          <a:xfrm>
            <a:off x="0" y="60325"/>
            <a:ext cx="6858000" cy="869950"/>
          </a:xfrm>
          <a:prstGeom prst="rect">
            <a:avLst/>
          </a:prstGeom>
          <a:solidFill>
            <a:schemeClr val="accent2">
              <a:alpha val="80000"/>
            </a:schemeClr>
          </a:solidFill>
          <a:ln w="9525">
            <a:noFill/>
            <a:miter lim="800000"/>
            <a:headEnd/>
            <a:tailEnd/>
          </a:ln>
          <a:effectLst/>
        </p:spPr>
        <p:txBody>
          <a:bodyPr>
            <a:spAutoFit/>
          </a:bodyPr>
          <a:lstStyle/>
          <a:p>
            <a:pPr>
              <a:lnSpc>
                <a:spcPct val="100000"/>
              </a:lnSpc>
              <a:spcBef>
                <a:spcPct val="50000"/>
              </a:spcBef>
              <a:buFontTx/>
              <a:buNone/>
            </a:pPr>
            <a:r>
              <a:rPr lang="en-US" sz="3100"/>
              <a:t>Cluster Analysis                             </a:t>
            </a:r>
            <a:r>
              <a:rPr lang="en-US" sz="2000" b="0">
                <a:solidFill>
                  <a:schemeClr val="tx2"/>
                </a:solidFill>
              </a:rPr>
              <a:t>Groups vs. Mobile Phone Brands</a:t>
            </a:r>
          </a:p>
        </p:txBody>
      </p:sp>
      <p:sp>
        <p:nvSpPr>
          <p:cNvPr id="298087" name="Text Box 12"/>
          <p:cNvSpPr txBox="1">
            <a:spLocks noChangeArrowheads="1"/>
          </p:cNvSpPr>
          <p:nvPr/>
        </p:nvSpPr>
        <p:spPr bwMode="auto">
          <a:xfrm>
            <a:off x="0" y="6486525"/>
            <a:ext cx="9144000" cy="336550"/>
          </a:xfrm>
          <a:prstGeom prst="rect">
            <a:avLst/>
          </a:prstGeom>
          <a:noFill/>
          <a:ln w="9525">
            <a:noFill/>
            <a:miter lim="800000"/>
            <a:headEnd/>
            <a:tailEnd/>
          </a:ln>
        </p:spPr>
        <p:txBody>
          <a:bodyPr>
            <a:spAutoFit/>
          </a:bodyPr>
          <a:lstStyle/>
          <a:p>
            <a:pPr>
              <a:lnSpc>
                <a:spcPct val="100000"/>
              </a:lnSpc>
              <a:spcBef>
                <a:spcPct val="50000"/>
              </a:spcBef>
              <a:buFontTx/>
              <a:buNone/>
              <a:tabLst>
                <a:tab pos="8877300" algn="r"/>
              </a:tabLst>
            </a:pPr>
            <a:r>
              <a:rPr lang="en-GB" sz="1400"/>
              <a:t>Base: Mobile Phone Customers</a:t>
            </a:r>
            <a:r>
              <a:rPr lang="en-GB" i="1"/>
              <a:t>	</a:t>
            </a:r>
            <a:r>
              <a:rPr lang="en-GB" sz="1400"/>
              <a:t>Source: TGI KSA 09</a:t>
            </a:r>
          </a:p>
        </p:txBody>
      </p:sp>
      <p:graphicFrame>
        <p:nvGraphicFramePr>
          <p:cNvPr id="298296" name="Group 312"/>
          <p:cNvGraphicFramePr>
            <a:graphicFrameLocks noGrp="1"/>
          </p:cNvGraphicFramePr>
          <p:nvPr>
            <p:ph sz="half" idx="2"/>
          </p:nvPr>
        </p:nvGraphicFramePr>
        <p:xfrm>
          <a:off x="457200" y="4638675"/>
          <a:ext cx="8153400" cy="1463040"/>
        </p:xfrm>
        <a:graphic>
          <a:graphicData uri="http://schemas.openxmlformats.org/drawingml/2006/table">
            <a:tbl>
              <a:tblPr/>
              <a:tblGrid>
                <a:gridCol w="1789113"/>
                <a:gridCol w="1073150"/>
                <a:gridCol w="928687"/>
                <a:gridCol w="933450"/>
                <a:gridCol w="711200"/>
                <a:gridCol w="965200"/>
                <a:gridCol w="914400"/>
                <a:gridCol w="838200"/>
              </a:tblGrid>
              <a:tr h="569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Horizontal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Mobile Phone Customers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Nokia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Samsung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LG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Panasonic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Sony Ericsson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Motorola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Uncaring Shoppers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Experience Shoppers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3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Determined Shoppers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8297" name="AutoShape 313"/>
          <p:cNvSpPr>
            <a:spLocks noChangeArrowheads="1"/>
          </p:cNvSpPr>
          <p:nvPr/>
        </p:nvSpPr>
        <p:spPr bwMode="auto">
          <a:xfrm>
            <a:off x="76200" y="2743200"/>
            <a:ext cx="3886200" cy="1676400"/>
          </a:xfrm>
          <a:prstGeom prst="wedgeEllipseCallout">
            <a:avLst>
              <a:gd name="adj1" fmla="val 54699"/>
              <a:gd name="adj2" fmla="val -43278"/>
            </a:avLst>
          </a:prstGeom>
          <a:noFill/>
          <a:ln w="9525">
            <a:solidFill>
              <a:schemeClr val="tx1"/>
            </a:solidFill>
            <a:miter lim="800000"/>
            <a:headEnd/>
            <a:tailEnd/>
          </a:ln>
          <a:effectLst/>
        </p:spPr>
        <p:txBody>
          <a:bodyPr/>
          <a:lstStyle/>
          <a:p>
            <a:pPr algn="ctr">
              <a:lnSpc>
                <a:spcPct val="100000"/>
              </a:lnSpc>
              <a:spcBef>
                <a:spcPct val="50000"/>
              </a:spcBef>
              <a:buFontTx/>
              <a:buNone/>
            </a:pPr>
            <a:r>
              <a:rPr lang="en-US" sz="1200" b="0"/>
              <a:t>Nokia, Panasonic &amp; Motorola Consumers are more than average in the zone of Determined Shoppers while Samsung &amp; LG in the zone of Experience shoppers while Sony-Ericsson are more in the zone of Uncaring shoppers </a:t>
            </a:r>
          </a:p>
        </p:txBody>
      </p:sp>
      <p:sp>
        <p:nvSpPr>
          <p:cNvPr id="298298" name="AutoShape 314"/>
          <p:cNvSpPr>
            <a:spLocks noChangeArrowheads="1"/>
          </p:cNvSpPr>
          <p:nvPr/>
        </p:nvSpPr>
        <p:spPr bwMode="auto">
          <a:xfrm>
            <a:off x="4572000" y="3581400"/>
            <a:ext cx="4114800" cy="838200"/>
          </a:xfrm>
          <a:prstGeom prst="wedgeEllipseCallout">
            <a:avLst>
              <a:gd name="adj1" fmla="val -42824"/>
              <a:gd name="adj2" fmla="val 63449"/>
            </a:avLst>
          </a:prstGeom>
          <a:noFill/>
          <a:ln w="9525">
            <a:solidFill>
              <a:schemeClr val="tx1"/>
            </a:solidFill>
            <a:miter lim="800000"/>
            <a:headEnd/>
            <a:tailEnd/>
          </a:ln>
          <a:effectLst/>
        </p:spPr>
        <p:txBody>
          <a:bodyPr/>
          <a:lstStyle/>
          <a:p>
            <a:pPr algn="ctr">
              <a:lnSpc>
                <a:spcPct val="100000"/>
              </a:lnSpc>
              <a:spcBef>
                <a:spcPct val="50000"/>
              </a:spcBef>
              <a:buFontTx/>
              <a:buNone/>
            </a:pPr>
            <a:r>
              <a:rPr lang="en-US" sz="1200" b="0"/>
              <a:t>Nokia, Samsung and LG have the highest penetrations among brands within the 3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8290"/>
                                        </p:tgtEl>
                                        <p:attrNameLst>
                                          <p:attrName>style.visibility</p:attrName>
                                        </p:attrNameLst>
                                      </p:cBhvr>
                                      <p:to>
                                        <p:strVal val="visible"/>
                                      </p:to>
                                    </p:set>
                                    <p:animEffect transition="in" filter="fade">
                                      <p:cBhvr>
                                        <p:cTn id="7" dur="2000"/>
                                        <p:tgtEl>
                                          <p:spTgt spid="29829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8297"/>
                                        </p:tgtEl>
                                        <p:attrNameLst>
                                          <p:attrName>style.visibility</p:attrName>
                                        </p:attrNameLst>
                                      </p:cBhvr>
                                      <p:to>
                                        <p:strVal val="visible"/>
                                      </p:to>
                                    </p:set>
                                    <p:animEffect transition="in" filter="fade">
                                      <p:cBhvr>
                                        <p:cTn id="10" dur="2000"/>
                                        <p:tgtEl>
                                          <p:spTgt spid="298297"/>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298298"/>
                                        </p:tgtEl>
                                        <p:attrNameLst>
                                          <p:attrName>style.visibility</p:attrName>
                                        </p:attrNameLst>
                                      </p:cBhvr>
                                      <p:to>
                                        <p:strVal val="visible"/>
                                      </p:to>
                                    </p:set>
                                    <p:animEffect transition="in" filter="fade">
                                      <p:cBhvr>
                                        <p:cTn id="14" dur="2000"/>
                                        <p:tgtEl>
                                          <p:spTgt spid="298298"/>
                                        </p:tgtEl>
                                      </p:cBhvr>
                                    </p:animEffect>
                                  </p:childTnLst>
                                </p:cTn>
                              </p:par>
                              <p:par>
                                <p:cTn id="15" presetID="10" presetClass="entr" presetSubtype="0" fill="hold" nodeType="withEffect">
                                  <p:stCondLst>
                                    <p:cond delay="0"/>
                                  </p:stCondLst>
                                  <p:childTnLst>
                                    <p:set>
                                      <p:cBhvr>
                                        <p:cTn id="16" dur="1" fill="hold">
                                          <p:stCondLst>
                                            <p:cond delay="0"/>
                                          </p:stCondLst>
                                        </p:cTn>
                                        <p:tgtEl>
                                          <p:spTgt spid="298296"/>
                                        </p:tgtEl>
                                        <p:attrNameLst>
                                          <p:attrName>style.visibility</p:attrName>
                                        </p:attrNameLst>
                                      </p:cBhvr>
                                      <p:to>
                                        <p:strVal val="visible"/>
                                      </p:to>
                                    </p:set>
                                    <p:animEffect transition="in" filter="fade">
                                      <p:cBhvr>
                                        <p:cTn id="17" dur="2000"/>
                                        <p:tgtEl>
                                          <p:spTgt spid="298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297" grpId="0" animBg="1"/>
      <p:bldP spid="29829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Text Box 2"/>
          <p:cNvSpPr txBox="1">
            <a:spLocks noChangeArrowheads="1"/>
          </p:cNvSpPr>
          <p:nvPr/>
        </p:nvSpPr>
        <p:spPr bwMode="auto">
          <a:xfrm>
            <a:off x="838200" y="2133600"/>
            <a:ext cx="7467600" cy="762000"/>
          </a:xfrm>
          <a:prstGeom prst="rect">
            <a:avLst/>
          </a:prstGeom>
          <a:solidFill>
            <a:schemeClr val="accent2">
              <a:alpha val="70000"/>
            </a:schemeClr>
          </a:solidFill>
          <a:ln w="9525">
            <a:noFill/>
            <a:miter lim="800000"/>
            <a:headEnd/>
            <a:tailEnd/>
          </a:ln>
          <a:effectLst/>
        </p:spPr>
        <p:txBody>
          <a:bodyPr>
            <a:spAutoFit/>
          </a:bodyPr>
          <a:lstStyle/>
          <a:p>
            <a:pPr algn="ctr">
              <a:lnSpc>
                <a:spcPct val="100000"/>
              </a:lnSpc>
              <a:spcBef>
                <a:spcPct val="50000"/>
              </a:spcBef>
              <a:buFontTx/>
              <a:buNone/>
            </a:pPr>
            <a:r>
              <a:rPr lang="en-US" sz="4400"/>
              <a:t>Thank You!</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idx="4294967295"/>
          </p:nvPr>
        </p:nvSpPr>
        <p:spPr>
          <a:xfrm>
            <a:off x="990600" y="317500"/>
            <a:ext cx="7115175" cy="596900"/>
          </a:xfrm>
        </p:spPr>
        <p:txBody>
          <a:bodyPr/>
          <a:lstStyle/>
          <a:p>
            <a:r>
              <a:rPr lang="en-GB" sz="4000" b="1"/>
              <a:t>Electronics</a:t>
            </a:r>
            <a:r>
              <a:rPr lang="en-GB" sz="3600" b="1"/>
              <a:t/>
            </a:r>
            <a:br>
              <a:rPr lang="en-GB" sz="3600" b="1"/>
            </a:br>
            <a:r>
              <a:rPr lang="en-GB" sz="3200" b="1"/>
              <a:t>Mobile Phones</a:t>
            </a:r>
            <a:r>
              <a:rPr lang="en-GB"/>
              <a:t> </a:t>
            </a:r>
          </a:p>
        </p:txBody>
      </p:sp>
      <p:grpSp>
        <p:nvGrpSpPr>
          <p:cNvPr id="18503" name="Group 71"/>
          <p:cNvGrpSpPr>
            <a:grpSpLocks/>
          </p:cNvGrpSpPr>
          <p:nvPr/>
        </p:nvGrpSpPr>
        <p:grpSpPr bwMode="auto">
          <a:xfrm>
            <a:off x="304800" y="4876800"/>
            <a:ext cx="2743200" cy="779463"/>
            <a:chOff x="48" y="2784"/>
            <a:chExt cx="1728" cy="491"/>
          </a:xfrm>
        </p:grpSpPr>
        <p:sp>
          <p:nvSpPr>
            <p:cNvPr id="18474" name="AutoShape 42"/>
            <p:cNvSpPr>
              <a:spLocks noChangeArrowheads="1"/>
            </p:cNvSpPr>
            <p:nvPr/>
          </p:nvSpPr>
          <p:spPr bwMode="auto">
            <a:xfrm>
              <a:off x="114" y="2784"/>
              <a:ext cx="1582" cy="491"/>
            </a:xfrm>
            <a:prstGeom prst="roundRect">
              <a:avLst>
                <a:gd name="adj" fmla="val 16667"/>
              </a:avLst>
            </a:prstGeom>
            <a:noFill/>
            <a:ln w="19050" algn="ctr">
              <a:noFill/>
              <a:round/>
              <a:headEnd/>
              <a:tailEnd/>
            </a:ln>
            <a:effectLst/>
          </p:spPr>
          <p:txBody>
            <a:bodyPr anchor="ctr">
              <a:spAutoFit/>
            </a:bodyPr>
            <a:lstStyle/>
            <a:p>
              <a:endParaRPr lang="en-US"/>
            </a:p>
          </p:txBody>
        </p:sp>
        <p:sp>
          <p:nvSpPr>
            <p:cNvPr id="18475" name="Text Box 43"/>
            <p:cNvSpPr txBox="1">
              <a:spLocks noChangeArrowheads="1"/>
            </p:cNvSpPr>
            <p:nvPr/>
          </p:nvSpPr>
          <p:spPr bwMode="auto">
            <a:xfrm>
              <a:off x="48" y="2807"/>
              <a:ext cx="1728" cy="404"/>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r>
                <a:rPr lang="en-GB" sz="1800">
                  <a:latin typeface="Univers" pitchFamily="34" charset="0"/>
                </a:rPr>
                <a:t>What Brands of Mobiles do you have?</a:t>
              </a:r>
              <a:endParaRPr lang="en-GB" sz="1800" b="0">
                <a:latin typeface="Univers" pitchFamily="34" charset="0"/>
              </a:endParaRPr>
            </a:p>
          </p:txBody>
        </p:sp>
      </p:grpSp>
      <p:sp>
        <p:nvSpPr>
          <p:cNvPr id="18477" name="Text Box 45"/>
          <p:cNvSpPr txBox="1">
            <a:spLocks noChangeArrowheads="1"/>
          </p:cNvSpPr>
          <p:nvPr/>
        </p:nvSpPr>
        <p:spPr bwMode="auto">
          <a:xfrm>
            <a:off x="2895600" y="5410200"/>
            <a:ext cx="3352800" cy="506413"/>
          </a:xfrm>
          <a:prstGeom prst="rect">
            <a:avLst/>
          </a:prstGeom>
          <a:noFill/>
          <a:ln w="19050">
            <a:noFill/>
            <a:miter lim="800000"/>
            <a:headEnd/>
            <a:tailEnd/>
          </a:ln>
          <a:effectLst/>
        </p:spPr>
        <p:txBody>
          <a:bodyPr>
            <a:spAutoFit/>
          </a:bodyPr>
          <a:lstStyle/>
          <a:p>
            <a:pPr algn="ctr" eaLnBrk="0" hangingPunct="0">
              <a:lnSpc>
                <a:spcPct val="50000"/>
              </a:lnSpc>
              <a:spcBef>
                <a:spcPct val="50000"/>
              </a:spcBef>
              <a:buFontTx/>
              <a:buNone/>
            </a:pPr>
            <a:r>
              <a:rPr lang="en-GB" sz="1800">
                <a:latin typeface="Univers" pitchFamily="34" charset="0"/>
              </a:rPr>
              <a:t>What are your monthly</a:t>
            </a:r>
          </a:p>
          <a:p>
            <a:pPr algn="ctr" eaLnBrk="0" hangingPunct="0">
              <a:lnSpc>
                <a:spcPct val="50000"/>
              </a:lnSpc>
              <a:spcBef>
                <a:spcPct val="50000"/>
              </a:spcBef>
              <a:buFontTx/>
              <a:buNone/>
            </a:pPr>
            <a:r>
              <a:rPr lang="en-GB" sz="1800">
                <a:latin typeface="Univers" pitchFamily="34" charset="0"/>
              </a:rPr>
              <a:t> Bill/prepaid charges?</a:t>
            </a:r>
            <a:endParaRPr lang="en-GB" sz="1800" b="0">
              <a:latin typeface="Univers" pitchFamily="34" charset="0"/>
            </a:endParaRPr>
          </a:p>
        </p:txBody>
      </p:sp>
      <p:sp>
        <p:nvSpPr>
          <p:cNvPr id="18480" name="Text Box 48"/>
          <p:cNvSpPr txBox="1">
            <a:spLocks noChangeArrowheads="1"/>
          </p:cNvSpPr>
          <p:nvPr/>
        </p:nvSpPr>
        <p:spPr bwMode="auto">
          <a:xfrm>
            <a:off x="228600" y="1736725"/>
            <a:ext cx="3022600" cy="777875"/>
          </a:xfrm>
          <a:prstGeom prst="rect">
            <a:avLst/>
          </a:prstGeom>
          <a:noFill/>
          <a:ln w="19050">
            <a:noFill/>
            <a:miter lim="800000"/>
            <a:headEnd/>
            <a:tailEnd/>
          </a:ln>
          <a:effectLst/>
        </p:spPr>
        <p:txBody>
          <a:bodyPr>
            <a:spAutoFit/>
          </a:bodyPr>
          <a:lstStyle/>
          <a:p>
            <a:pPr marL="174625" indent="-174625" algn="ctr" eaLnBrk="0" hangingPunct="0">
              <a:lnSpc>
                <a:spcPct val="100000"/>
              </a:lnSpc>
              <a:spcBef>
                <a:spcPct val="0"/>
              </a:spcBef>
              <a:buFontTx/>
              <a:buNone/>
            </a:pPr>
            <a:r>
              <a:rPr lang="en-GB" sz="1800">
                <a:latin typeface="Univers" pitchFamily="34" charset="0"/>
              </a:rPr>
              <a:t>Do you own a Mobile Phone?</a:t>
            </a:r>
          </a:p>
          <a:p>
            <a:pPr marL="174625" indent="-174625" eaLnBrk="0" hangingPunct="0">
              <a:lnSpc>
                <a:spcPct val="100000"/>
              </a:lnSpc>
              <a:spcBef>
                <a:spcPct val="0"/>
              </a:spcBef>
              <a:buFontTx/>
              <a:buNone/>
            </a:pPr>
            <a:endParaRPr lang="en-GB" sz="900">
              <a:latin typeface="Univers" pitchFamily="34" charset="0"/>
            </a:endParaRPr>
          </a:p>
        </p:txBody>
      </p:sp>
      <p:grpSp>
        <p:nvGrpSpPr>
          <p:cNvPr id="18481" name="Group 49"/>
          <p:cNvGrpSpPr>
            <a:grpSpLocks/>
          </p:cNvGrpSpPr>
          <p:nvPr/>
        </p:nvGrpSpPr>
        <p:grpSpPr bwMode="auto">
          <a:xfrm>
            <a:off x="6096000" y="1447800"/>
            <a:ext cx="2819400" cy="750888"/>
            <a:chOff x="117" y="2466"/>
            <a:chExt cx="1405" cy="645"/>
          </a:xfrm>
        </p:grpSpPr>
        <p:sp>
          <p:nvSpPr>
            <p:cNvPr id="18482" name="AutoShape 50"/>
            <p:cNvSpPr>
              <a:spLocks noChangeArrowheads="1"/>
            </p:cNvSpPr>
            <p:nvPr/>
          </p:nvSpPr>
          <p:spPr bwMode="auto">
            <a:xfrm>
              <a:off x="117" y="2466"/>
              <a:ext cx="1398" cy="645"/>
            </a:xfrm>
            <a:prstGeom prst="roundRect">
              <a:avLst>
                <a:gd name="adj" fmla="val 16667"/>
              </a:avLst>
            </a:prstGeom>
            <a:noFill/>
            <a:ln w="19050" algn="ctr">
              <a:noFill/>
              <a:round/>
              <a:headEnd/>
              <a:tailEnd/>
            </a:ln>
            <a:effectLst/>
          </p:spPr>
          <p:txBody>
            <a:bodyPr anchor="ctr">
              <a:spAutoFit/>
            </a:bodyPr>
            <a:lstStyle/>
            <a:p>
              <a:endParaRPr lang="en-US"/>
            </a:p>
          </p:txBody>
        </p:sp>
        <p:sp>
          <p:nvSpPr>
            <p:cNvPr id="18483" name="Text Box 51"/>
            <p:cNvSpPr txBox="1">
              <a:spLocks noChangeArrowheads="1"/>
            </p:cNvSpPr>
            <p:nvPr/>
          </p:nvSpPr>
          <p:spPr bwMode="auto">
            <a:xfrm>
              <a:off x="121" y="2467"/>
              <a:ext cx="1401" cy="551"/>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r>
                <a:rPr lang="en-GB" sz="1800">
                  <a:latin typeface="Univers" pitchFamily="34" charset="0"/>
                </a:rPr>
                <a:t>Which Service Provider do you subscribe from?</a:t>
              </a:r>
              <a:endParaRPr lang="en-GB" sz="1800" b="0">
                <a:latin typeface="Univers" pitchFamily="34" charset="0"/>
              </a:endParaRPr>
            </a:p>
          </p:txBody>
        </p:sp>
      </p:grpSp>
      <p:sp>
        <p:nvSpPr>
          <p:cNvPr id="18489" name="Text Box 57"/>
          <p:cNvSpPr txBox="1">
            <a:spLocks noChangeArrowheads="1"/>
          </p:cNvSpPr>
          <p:nvPr/>
        </p:nvSpPr>
        <p:spPr bwMode="auto">
          <a:xfrm>
            <a:off x="6405563" y="2970213"/>
            <a:ext cx="2205037" cy="915987"/>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r>
              <a:rPr lang="en-GB" sz="1800">
                <a:latin typeface="Univers" pitchFamily="34" charset="0"/>
              </a:rPr>
              <a:t>How many SIMs do you totally Have ?</a:t>
            </a:r>
            <a:endParaRPr lang="en-GB" sz="1800" b="0">
              <a:latin typeface="Univers" pitchFamily="34" charset="0"/>
            </a:endParaRPr>
          </a:p>
        </p:txBody>
      </p:sp>
      <p:grpSp>
        <p:nvGrpSpPr>
          <p:cNvPr id="18504" name="Group 72"/>
          <p:cNvGrpSpPr>
            <a:grpSpLocks/>
          </p:cNvGrpSpPr>
          <p:nvPr/>
        </p:nvGrpSpPr>
        <p:grpSpPr bwMode="auto">
          <a:xfrm>
            <a:off x="184150" y="2740025"/>
            <a:ext cx="1644650" cy="765175"/>
            <a:chOff x="48" y="1920"/>
            <a:chExt cx="1036" cy="482"/>
          </a:xfrm>
        </p:grpSpPr>
        <p:grpSp>
          <p:nvGrpSpPr>
            <p:cNvPr id="18492" name="Group 60"/>
            <p:cNvGrpSpPr>
              <a:grpSpLocks/>
            </p:cNvGrpSpPr>
            <p:nvPr/>
          </p:nvGrpSpPr>
          <p:grpSpPr bwMode="auto">
            <a:xfrm>
              <a:off x="48" y="1920"/>
              <a:ext cx="1008" cy="482"/>
              <a:chOff x="2214" y="2112"/>
              <a:chExt cx="1371" cy="580"/>
            </a:xfrm>
          </p:grpSpPr>
          <p:sp>
            <p:nvSpPr>
              <p:cNvPr id="18493" name="AutoShape 61"/>
              <p:cNvSpPr>
                <a:spLocks noChangeArrowheads="1"/>
              </p:cNvSpPr>
              <p:nvPr/>
            </p:nvSpPr>
            <p:spPr bwMode="auto">
              <a:xfrm>
                <a:off x="2214" y="2112"/>
                <a:ext cx="1371" cy="580"/>
              </a:xfrm>
              <a:prstGeom prst="roundRect">
                <a:avLst>
                  <a:gd name="adj" fmla="val 16667"/>
                </a:avLst>
              </a:prstGeom>
              <a:noFill/>
              <a:ln w="19050" algn="ctr">
                <a:noFill/>
                <a:round/>
                <a:headEnd/>
                <a:tailEnd/>
              </a:ln>
              <a:effectLst/>
            </p:spPr>
            <p:txBody>
              <a:bodyPr anchor="ctr">
                <a:spAutoFit/>
              </a:bodyPr>
              <a:lstStyle/>
              <a:p>
                <a:endParaRPr lang="en-US"/>
              </a:p>
            </p:txBody>
          </p:sp>
          <p:sp>
            <p:nvSpPr>
              <p:cNvPr id="18494" name="Text Box 62"/>
              <p:cNvSpPr txBox="1">
                <a:spLocks noChangeArrowheads="1"/>
              </p:cNvSpPr>
              <p:nvPr/>
            </p:nvSpPr>
            <p:spPr bwMode="auto">
              <a:xfrm>
                <a:off x="2238" y="2188"/>
                <a:ext cx="1333" cy="346"/>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endParaRPr lang="en-GB" sz="2400">
                  <a:latin typeface="Univers" pitchFamily="34" charset="0"/>
                </a:endParaRPr>
              </a:p>
            </p:txBody>
          </p:sp>
        </p:grpSp>
        <p:sp>
          <p:nvSpPr>
            <p:cNvPr id="18495" name="Text Box 63"/>
            <p:cNvSpPr txBox="1">
              <a:spLocks noChangeArrowheads="1"/>
            </p:cNvSpPr>
            <p:nvPr/>
          </p:nvSpPr>
          <p:spPr bwMode="auto">
            <a:xfrm>
              <a:off x="48" y="1968"/>
              <a:ext cx="1036" cy="404"/>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r>
                <a:rPr lang="en-GB" sz="1800">
                  <a:latin typeface="Univers" pitchFamily="34" charset="0"/>
                </a:rPr>
                <a:t>TGI EGYPT 2009</a:t>
              </a:r>
            </a:p>
          </p:txBody>
        </p:sp>
      </p:grpSp>
      <p:grpSp>
        <p:nvGrpSpPr>
          <p:cNvPr id="18502" name="Group 70"/>
          <p:cNvGrpSpPr>
            <a:grpSpLocks/>
          </p:cNvGrpSpPr>
          <p:nvPr/>
        </p:nvGrpSpPr>
        <p:grpSpPr bwMode="auto">
          <a:xfrm>
            <a:off x="6019800" y="4267200"/>
            <a:ext cx="2719388" cy="1190625"/>
            <a:chOff x="3603" y="3216"/>
            <a:chExt cx="1710" cy="940"/>
          </a:xfrm>
        </p:grpSpPr>
        <p:sp>
          <p:nvSpPr>
            <p:cNvPr id="18497" name="AutoShape 65"/>
            <p:cNvSpPr>
              <a:spLocks noChangeArrowheads="1"/>
            </p:cNvSpPr>
            <p:nvPr/>
          </p:nvSpPr>
          <p:spPr bwMode="auto">
            <a:xfrm>
              <a:off x="3615" y="3408"/>
              <a:ext cx="1698" cy="328"/>
            </a:xfrm>
            <a:prstGeom prst="roundRect">
              <a:avLst>
                <a:gd name="adj" fmla="val 16667"/>
              </a:avLst>
            </a:prstGeom>
            <a:noFill/>
            <a:ln w="19050" algn="ctr">
              <a:solidFill>
                <a:schemeClr val="bg1"/>
              </a:solidFill>
              <a:round/>
              <a:headEnd/>
              <a:tailEnd/>
            </a:ln>
            <a:effectLst/>
          </p:spPr>
          <p:txBody>
            <a:bodyPr anchor="ctr">
              <a:spAutoFit/>
            </a:bodyPr>
            <a:lstStyle/>
            <a:p>
              <a:pPr algn="ctr" rtl="1">
                <a:lnSpc>
                  <a:spcPct val="100000"/>
                </a:lnSpc>
                <a:spcBef>
                  <a:spcPct val="0"/>
                </a:spcBef>
                <a:buFontTx/>
                <a:buNone/>
              </a:pPr>
              <a:endParaRPr lang="en-US" sz="1800" b="0"/>
            </a:p>
          </p:txBody>
        </p:sp>
        <p:sp>
          <p:nvSpPr>
            <p:cNvPr id="18498" name="Text Box 66"/>
            <p:cNvSpPr txBox="1">
              <a:spLocks noChangeArrowheads="1"/>
            </p:cNvSpPr>
            <p:nvPr/>
          </p:nvSpPr>
          <p:spPr bwMode="auto">
            <a:xfrm>
              <a:off x="3603" y="3216"/>
              <a:ext cx="1700" cy="940"/>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r>
                <a:rPr lang="en-GB" sz="1800">
                  <a:latin typeface="Univers" pitchFamily="34" charset="0"/>
                </a:rPr>
                <a:t>How many people in your household other than you have mobile phone?</a:t>
              </a:r>
              <a:endParaRPr lang="en-GB" sz="1800" b="0">
                <a:latin typeface="Univers" pitchFamily="34" charset="0"/>
              </a:endParaRPr>
            </a:p>
          </p:txBody>
        </p:sp>
      </p:grpSp>
      <p:grpSp>
        <p:nvGrpSpPr>
          <p:cNvPr id="18522" name="Group 90"/>
          <p:cNvGrpSpPr>
            <a:grpSpLocks/>
          </p:cNvGrpSpPr>
          <p:nvPr/>
        </p:nvGrpSpPr>
        <p:grpSpPr bwMode="auto">
          <a:xfrm>
            <a:off x="0" y="3733800"/>
            <a:ext cx="2743200" cy="779463"/>
            <a:chOff x="48" y="2784"/>
            <a:chExt cx="1728" cy="491"/>
          </a:xfrm>
        </p:grpSpPr>
        <p:sp>
          <p:nvSpPr>
            <p:cNvPr id="18523" name="AutoShape 91"/>
            <p:cNvSpPr>
              <a:spLocks noChangeArrowheads="1"/>
            </p:cNvSpPr>
            <p:nvPr/>
          </p:nvSpPr>
          <p:spPr bwMode="auto">
            <a:xfrm>
              <a:off x="114" y="2784"/>
              <a:ext cx="1582" cy="491"/>
            </a:xfrm>
            <a:prstGeom prst="roundRect">
              <a:avLst>
                <a:gd name="adj" fmla="val 16667"/>
              </a:avLst>
            </a:prstGeom>
            <a:noFill/>
            <a:ln w="19050" algn="ctr">
              <a:noFill/>
              <a:round/>
              <a:headEnd/>
              <a:tailEnd/>
            </a:ln>
            <a:effectLst/>
          </p:spPr>
          <p:txBody>
            <a:bodyPr anchor="ctr">
              <a:spAutoFit/>
            </a:bodyPr>
            <a:lstStyle/>
            <a:p>
              <a:endParaRPr lang="en-US"/>
            </a:p>
          </p:txBody>
        </p:sp>
        <p:sp>
          <p:nvSpPr>
            <p:cNvPr id="18524" name="Text Box 92"/>
            <p:cNvSpPr txBox="1">
              <a:spLocks noChangeArrowheads="1"/>
            </p:cNvSpPr>
            <p:nvPr/>
          </p:nvSpPr>
          <p:spPr bwMode="auto">
            <a:xfrm>
              <a:off x="48" y="2807"/>
              <a:ext cx="1728" cy="404"/>
            </a:xfrm>
            <a:prstGeom prst="rect">
              <a:avLst/>
            </a:prstGeom>
            <a:noFill/>
            <a:ln w="19050">
              <a:noFill/>
              <a:miter lim="800000"/>
              <a:headEnd/>
              <a:tailEnd/>
            </a:ln>
            <a:effectLst/>
          </p:spPr>
          <p:txBody>
            <a:bodyPr>
              <a:spAutoFit/>
            </a:bodyPr>
            <a:lstStyle/>
            <a:p>
              <a:pPr algn="ctr" eaLnBrk="0" hangingPunct="0">
                <a:lnSpc>
                  <a:spcPct val="100000"/>
                </a:lnSpc>
                <a:spcBef>
                  <a:spcPct val="50000"/>
                </a:spcBef>
                <a:buFontTx/>
                <a:buNone/>
              </a:pPr>
              <a:r>
                <a:rPr lang="en-GB" sz="1800">
                  <a:latin typeface="Univers" pitchFamily="34" charset="0"/>
                </a:rPr>
                <a:t>What features exist in your features?</a:t>
              </a:r>
              <a:endParaRPr lang="en-GB" sz="1800" b="0">
                <a:latin typeface="Univers" pitchFamily="34" charset="0"/>
              </a:endParaRPr>
            </a:p>
          </p:txBody>
        </p:sp>
      </p:grpSp>
      <p:pic>
        <p:nvPicPr>
          <p:cNvPr id="18527" name="Picture 95" descr="free-wallpapers-for-mobile-phones-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0" y="1905000"/>
            <a:ext cx="2895600" cy="2895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480"/>
                                        </p:tgtEl>
                                        <p:attrNameLst>
                                          <p:attrName>style.visibility</p:attrName>
                                        </p:attrNameLst>
                                      </p:cBhvr>
                                      <p:to>
                                        <p:strVal val="visible"/>
                                      </p:to>
                                    </p:set>
                                    <p:animEffect transition="in" filter="fade">
                                      <p:cBhvr>
                                        <p:cTn id="7" dur="2000"/>
                                        <p:tgtEl>
                                          <p:spTgt spid="18480"/>
                                        </p:tgtEl>
                                      </p:cBhvr>
                                    </p:animEffect>
                                  </p:childTnLst>
                                </p:cTn>
                              </p:par>
                            </p:childTnLst>
                          </p:cTn>
                        </p:par>
                        <p:par>
                          <p:cTn id="8" fill="hold">
                            <p:stCondLst>
                              <p:cond delay="2000"/>
                            </p:stCondLst>
                            <p:childTnLst>
                              <p:par>
                                <p:cTn id="9" presetID="10" presetClass="entr" presetSubtype="0" fill="hold" nodeType="afterEffect">
                                  <p:stCondLst>
                                    <p:cond delay="500"/>
                                  </p:stCondLst>
                                  <p:childTnLst>
                                    <p:set>
                                      <p:cBhvr>
                                        <p:cTn id="10" dur="1" fill="hold">
                                          <p:stCondLst>
                                            <p:cond delay="0"/>
                                          </p:stCondLst>
                                        </p:cTn>
                                        <p:tgtEl>
                                          <p:spTgt spid="18481"/>
                                        </p:tgtEl>
                                        <p:attrNameLst>
                                          <p:attrName>style.visibility</p:attrName>
                                        </p:attrNameLst>
                                      </p:cBhvr>
                                      <p:to>
                                        <p:strVal val="visible"/>
                                      </p:to>
                                    </p:set>
                                    <p:animEffect transition="in" filter="fade">
                                      <p:cBhvr>
                                        <p:cTn id="11" dur="2000"/>
                                        <p:tgtEl>
                                          <p:spTgt spid="18481"/>
                                        </p:tgtEl>
                                      </p:cBhvr>
                                    </p:animEffect>
                                  </p:childTnLst>
                                </p:cTn>
                              </p:par>
                            </p:childTnLst>
                          </p:cTn>
                        </p:par>
                        <p:par>
                          <p:cTn id="12" fill="hold">
                            <p:stCondLst>
                              <p:cond delay="4500"/>
                            </p:stCondLst>
                            <p:childTnLst>
                              <p:par>
                                <p:cTn id="13" presetID="10" presetClass="entr" presetSubtype="0" fill="hold" grpId="0" nodeType="afterEffect">
                                  <p:stCondLst>
                                    <p:cond delay="500"/>
                                  </p:stCondLst>
                                  <p:childTnLst>
                                    <p:set>
                                      <p:cBhvr>
                                        <p:cTn id="14" dur="1" fill="hold">
                                          <p:stCondLst>
                                            <p:cond delay="0"/>
                                          </p:stCondLst>
                                        </p:cTn>
                                        <p:tgtEl>
                                          <p:spTgt spid="18489"/>
                                        </p:tgtEl>
                                        <p:attrNameLst>
                                          <p:attrName>style.visibility</p:attrName>
                                        </p:attrNameLst>
                                      </p:cBhvr>
                                      <p:to>
                                        <p:strVal val="visible"/>
                                      </p:to>
                                    </p:set>
                                    <p:animEffect transition="in" filter="fade">
                                      <p:cBhvr>
                                        <p:cTn id="15" dur="2000"/>
                                        <p:tgtEl>
                                          <p:spTgt spid="18489"/>
                                        </p:tgtEl>
                                      </p:cBhvr>
                                    </p:animEffect>
                                  </p:childTnLst>
                                </p:cTn>
                              </p:par>
                            </p:childTnLst>
                          </p:cTn>
                        </p:par>
                        <p:par>
                          <p:cTn id="16" fill="hold">
                            <p:stCondLst>
                              <p:cond delay="7000"/>
                            </p:stCondLst>
                            <p:childTnLst>
                              <p:par>
                                <p:cTn id="17" presetID="10" presetClass="entr" presetSubtype="0" fill="hold" nodeType="afterEffect">
                                  <p:stCondLst>
                                    <p:cond delay="500"/>
                                  </p:stCondLst>
                                  <p:childTnLst>
                                    <p:set>
                                      <p:cBhvr>
                                        <p:cTn id="18" dur="1" fill="hold">
                                          <p:stCondLst>
                                            <p:cond delay="0"/>
                                          </p:stCondLst>
                                        </p:cTn>
                                        <p:tgtEl>
                                          <p:spTgt spid="18502"/>
                                        </p:tgtEl>
                                        <p:attrNameLst>
                                          <p:attrName>style.visibility</p:attrName>
                                        </p:attrNameLst>
                                      </p:cBhvr>
                                      <p:to>
                                        <p:strVal val="visible"/>
                                      </p:to>
                                    </p:set>
                                    <p:animEffect transition="in" filter="fade">
                                      <p:cBhvr>
                                        <p:cTn id="19" dur="2000"/>
                                        <p:tgtEl>
                                          <p:spTgt spid="18502"/>
                                        </p:tgtEl>
                                      </p:cBhvr>
                                    </p:animEffect>
                                  </p:childTnLst>
                                </p:cTn>
                              </p:par>
                            </p:childTnLst>
                          </p:cTn>
                        </p:par>
                        <p:par>
                          <p:cTn id="20" fill="hold">
                            <p:stCondLst>
                              <p:cond delay="9500"/>
                            </p:stCondLst>
                            <p:childTnLst>
                              <p:par>
                                <p:cTn id="21" presetID="10" presetClass="entr" presetSubtype="0" fill="hold" grpId="0" nodeType="afterEffect">
                                  <p:stCondLst>
                                    <p:cond delay="500"/>
                                  </p:stCondLst>
                                  <p:childTnLst>
                                    <p:set>
                                      <p:cBhvr>
                                        <p:cTn id="22" dur="1" fill="hold">
                                          <p:stCondLst>
                                            <p:cond delay="0"/>
                                          </p:stCondLst>
                                        </p:cTn>
                                        <p:tgtEl>
                                          <p:spTgt spid="18477"/>
                                        </p:tgtEl>
                                        <p:attrNameLst>
                                          <p:attrName>style.visibility</p:attrName>
                                        </p:attrNameLst>
                                      </p:cBhvr>
                                      <p:to>
                                        <p:strVal val="visible"/>
                                      </p:to>
                                    </p:set>
                                    <p:animEffect transition="in" filter="fade">
                                      <p:cBhvr>
                                        <p:cTn id="23" dur="2000"/>
                                        <p:tgtEl>
                                          <p:spTgt spid="18477"/>
                                        </p:tgtEl>
                                      </p:cBhvr>
                                    </p:animEffect>
                                  </p:childTnLst>
                                </p:cTn>
                              </p:par>
                            </p:childTnLst>
                          </p:cTn>
                        </p:par>
                        <p:par>
                          <p:cTn id="24" fill="hold">
                            <p:stCondLst>
                              <p:cond delay="12000"/>
                            </p:stCondLst>
                            <p:childTnLst>
                              <p:par>
                                <p:cTn id="25" presetID="10" presetClass="entr" presetSubtype="0" fill="hold" nodeType="afterEffect">
                                  <p:stCondLst>
                                    <p:cond delay="500"/>
                                  </p:stCondLst>
                                  <p:childTnLst>
                                    <p:set>
                                      <p:cBhvr>
                                        <p:cTn id="26" dur="1" fill="hold">
                                          <p:stCondLst>
                                            <p:cond delay="0"/>
                                          </p:stCondLst>
                                        </p:cTn>
                                        <p:tgtEl>
                                          <p:spTgt spid="18503"/>
                                        </p:tgtEl>
                                        <p:attrNameLst>
                                          <p:attrName>style.visibility</p:attrName>
                                        </p:attrNameLst>
                                      </p:cBhvr>
                                      <p:to>
                                        <p:strVal val="visible"/>
                                      </p:to>
                                    </p:set>
                                    <p:animEffect transition="in" filter="fade">
                                      <p:cBhvr>
                                        <p:cTn id="27" dur="2000"/>
                                        <p:tgtEl>
                                          <p:spTgt spid="18503"/>
                                        </p:tgtEl>
                                      </p:cBhvr>
                                    </p:animEffect>
                                  </p:childTnLst>
                                </p:cTn>
                              </p:par>
                            </p:childTnLst>
                          </p:cTn>
                        </p:par>
                        <p:par>
                          <p:cTn id="28" fill="hold">
                            <p:stCondLst>
                              <p:cond delay="14500"/>
                            </p:stCondLst>
                            <p:childTnLst>
                              <p:par>
                                <p:cTn id="29" presetID="10" presetClass="entr" presetSubtype="0" fill="hold" nodeType="afterEffect">
                                  <p:stCondLst>
                                    <p:cond delay="500"/>
                                  </p:stCondLst>
                                  <p:childTnLst>
                                    <p:set>
                                      <p:cBhvr>
                                        <p:cTn id="30" dur="1" fill="hold">
                                          <p:stCondLst>
                                            <p:cond delay="0"/>
                                          </p:stCondLst>
                                        </p:cTn>
                                        <p:tgtEl>
                                          <p:spTgt spid="18522"/>
                                        </p:tgtEl>
                                        <p:attrNameLst>
                                          <p:attrName>style.visibility</p:attrName>
                                        </p:attrNameLst>
                                      </p:cBhvr>
                                      <p:to>
                                        <p:strVal val="visible"/>
                                      </p:to>
                                    </p:set>
                                    <p:animEffect transition="in" filter="fade">
                                      <p:cBhvr>
                                        <p:cTn id="31" dur="2000"/>
                                        <p:tgtEl>
                                          <p:spTgt spid="18522"/>
                                        </p:tgtEl>
                                      </p:cBhvr>
                                    </p:animEffect>
                                  </p:childTnLst>
                                </p:cTn>
                              </p:par>
                            </p:childTnLst>
                          </p:cTn>
                        </p:par>
                        <p:par>
                          <p:cTn id="32" fill="hold">
                            <p:stCondLst>
                              <p:cond delay="17000"/>
                            </p:stCondLst>
                            <p:childTnLst>
                              <p:par>
                                <p:cTn id="33" presetID="10" presetClass="entr" presetSubtype="0" fill="hold" nodeType="afterEffect">
                                  <p:stCondLst>
                                    <p:cond delay="0"/>
                                  </p:stCondLst>
                                  <p:childTnLst>
                                    <p:set>
                                      <p:cBhvr>
                                        <p:cTn id="34" dur="1" fill="hold">
                                          <p:stCondLst>
                                            <p:cond delay="0"/>
                                          </p:stCondLst>
                                        </p:cTn>
                                        <p:tgtEl>
                                          <p:spTgt spid="18504"/>
                                        </p:tgtEl>
                                        <p:attrNameLst>
                                          <p:attrName>style.visibility</p:attrName>
                                        </p:attrNameLst>
                                      </p:cBhvr>
                                      <p:to>
                                        <p:strVal val="visible"/>
                                      </p:to>
                                    </p:set>
                                    <p:animEffect transition="in" filter="fade">
                                      <p:cBhvr>
                                        <p:cTn id="35" dur="2000"/>
                                        <p:tgtEl>
                                          <p:spTgt spid="18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77" grpId="0"/>
      <p:bldP spid="18480" grpId="0"/>
      <p:bldP spid="18489"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Char char="•"/>
          <a:tabLst/>
          <a:defRPr kumimoji="0" lang="ar-SA" sz="1600" b="1"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Char char="•"/>
          <a:tabLst/>
          <a:defRPr kumimoji="0" lang="ar-SA" sz="1600" b="1"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7939</TotalTime>
  <Words>7728</Words>
  <Application>Microsoft Office PowerPoint</Application>
  <PresentationFormat>On-screen Show (4:3)</PresentationFormat>
  <Paragraphs>1876</Paragraphs>
  <Slides>81</Slides>
  <Notes>25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81</vt:i4>
      </vt:variant>
    </vt:vector>
  </HeadingPairs>
  <TitlesOfParts>
    <vt:vector size="91" baseType="lpstr">
      <vt:lpstr>Arial</vt:lpstr>
      <vt:lpstr>Symbol</vt:lpstr>
      <vt:lpstr>Wingdings</vt:lpstr>
      <vt:lpstr>Univers</vt:lpstr>
      <vt:lpstr>Times New Roman</vt:lpstr>
      <vt:lpstr>Times</vt:lpstr>
      <vt:lpstr>Century Schoolbook</vt:lpstr>
      <vt:lpstr>Trebuchet MS</vt:lpstr>
      <vt:lpstr>Default Design</vt:lpstr>
      <vt:lpstr>Microsoft Graph Chart</vt:lpstr>
      <vt:lpstr>Mobile Phones</vt:lpstr>
      <vt:lpstr>What Does TGI Cover?</vt:lpstr>
      <vt:lpstr>What Does TGI Cover?</vt:lpstr>
      <vt:lpstr>Scope of Product Coverage</vt:lpstr>
      <vt:lpstr>How can TGI be used?</vt:lpstr>
      <vt:lpstr>TGI KSA09 Sample Split </vt:lpstr>
      <vt:lpstr>Slide 7</vt:lpstr>
      <vt:lpstr>Slide 8</vt:lpstr>
      <vt:lpstr>Electronics Mobile Phones </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Umar</dc:creator>
  <cp:lastModifiedBy>Umar</cp:lastModifiedBy>
  <cp:revision>1617</cp:revision>
  <cp:lastPrinted>1601-01-01T00:00:00Z</cp:lastPrinted>
  <dcterms:created xsi:type="dcterms:W3CDTF">1601-01-01T00:00:00Z</dcterms:created>
  <dcterms:modified xsi:type="dcterms:W3CDTF">2013-01-20T09:02:31Z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