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xls" ContentType="application/vnd.ms-excel"/>
  <Override PartName="/ppt/notesSlides/notesSlide18.xml" ContentType="application/vnd.openxmlformats-officedocument.presentationml.notes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80"/>
  </p:notesMasterIdLst>
  <p:sldIdLst>
    <p:sldId id="257" r:id="rId2"/>
    <p:sldId id="258" r:id="rId3"/>
    <p:sldId id="260" r:id="rId4"/>
    <p:sldId id="261" r:id="rId5"/>
    <p:sldId id="262" r:id="rId6"/>
    <p:sldId id="259" r:id="rId7"/>
    <p:sldId id="352" r:id="rId8"/>
    <p:sldId id="355" r:id="rId9"/>
    <p:sldId id="358" r:id="rId10"/>
    <p:sldId id="356" r:id="rId11"/>
    <p:sldId id="357" r:id="rId12"/>
    <p:sldId id="263" r:id="rId13"/>
    <p:sldId id="344" r:id="rId14"/>
    <p:sldId id="347" r:id="rId15"/>
    <p:sldId id="264" r:id="rId16"/>
    <p:sldId id="348" r:id="rId17"/>
    <p:sldId id="265" r:id="rId18"/>
    <p:sldId id="349" r:id="rId19"/>
    <p:sldId id="267" r:id="rId20"/>
    <p:sldId id="266" r:id="rId21"/>
    <p:sldId id="268" r:id="rId22"/>
    <p:sldId id="350" r:id="rId23"/>
    <p:sldId id="269" r:id="rId24"/>
    <p:sldId id="270" r:id="rId25"/>
    <p:sldId id="271" r:id="rId26"/>
    <p:sldId id="272" r:id="rId27"/>
    <p:sldId id="274" r:id="rId28"/>
    <p:sldId id="275" r:id="rId29"/>
    <p:sldId id="296" r:id="rId30"/>
    <p:sldId id="298" r:id="rId31"/>
    <p:sldId id="299" r:id="rId32"/>
    <p:sldId id="297" r:id="rId33"/>
    <p:sldId id="277" r:id="rId34"/>
    <p:sldId id="276" r:id="rId35"/>
    <p:sldId id="305" r:id="rId36"/>
    <p:sldId id="278" r:id="rId37"/>
    <p:sldId id="300" r:id="rId38"/>
    <p:sldId id="301" r:id="rId39"/>
    <p:sldId id="302" r:id="rId40"/>
    <p:sldId id="303" r:id="rId41"/>
    <p:sldId id="304" r:id="rId42"/>
    <p:sldId id="280" r:id="rId43"/>
    <p:sldId id="306" r:id="rId44"/>
    <p:sldId id="307" r:id="rId45"/>
    <p:sldId id="281" r:id="rId46"/>
    <p:sldId id="282" r:id="rId47"/>
    <p:sldId id="283" r:id="rId48"/>
    <p:sldId id="284" r:id="rId49"/>
    <p:sldId id="285" r:id="rId50"/>
    <p:sldId id="308" r:id="rId51"/>
    <p:sldId id="286" r:id="rId52"/>
    <p:sldId id="287" r:id="rId53"/>
    <p:sldId id="288" r:id="rId54"/>
    <p:sldId id="289" r:id="rId55"/>
    <p:sldId id="326" r:id="rId56"/>
    <p:sldId id="291" r:id="rId57"/>
    <p:sldId id="293" r:id="rId58"/>
    <p:sldId id="294" r:id="rId59"/>
    <p:sldId id="295" r:id="rId60"/>
    <p:sldId id="323" r:id="rId61"/>
    <p:sldId id="309" r:id="rId62"/>
    <p:sldId id="310" r:id="rId63"/>
    <p:sldId id="311" r:id="rId64"/>
    <p:sldId id="312" r:id="rId65"/>
    <p:sldId id="325" r:id="rId66"/>
    <p:sldId id="324" r:id="rId67"/>
    <p:sldId id="313" r:id="rId68"/>
    <p:sldId id="314" r:id="rId69"/>
    <p:sldId id="315" r:id="rId70"/>
    <p:sldId id="327" r:id="rId71"/>
    <p:sldId id="321" r:id="rId72"/>
    <p:sldId id="316" r:id="rId73"/>
    <p:sldId id="317" r:id="rId74"/>
    <p:sldId id="318" r:id="rId75"/>
    <p:sldId id="319" r:id="rId76"/>
    <p:sldId id="322" r:id="rId77"/>
    <p:sldId id="328" r:id="rId78"/>
    <p:sldId id="346" r:id="rId7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FA1"/>
    <a:srgbClr val="FF3737"/>
    <a:srgbClr val="FF9F9F"/>
    <a:srgbClr val="FF0000"/>
    <a:srgbClr val="FFFF99"/>
    <a:srgbClr val="CC66FF"/>
    <a:srgbClr val="00FF99"/>
    <a:srgbClr val="C0C0C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405" autoAdjust="0"/>
    <p:restoredTop sz="94549" autoAdjust="0"/>
  </p:normalViewPr>
  <p:slideViewPr>
    <p:cSldViewPr>
      <p:cViewPr varScale="1">
        <p:scale>
          <a:sx n="64" d="100"/>
          <a:sy n="64" d="100"/>
        </p:scale>
        <p:origin x="-131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212"/>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image" Target="../media/image8.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33.e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image" Target="../media/image34.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image" Target="../media/image37.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40.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42.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43.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44.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4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image" Target="../media/image1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image" Target="../media/image2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51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512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5FEAC6B1-BD85-49A7-8F43-95FD096FCCE4}"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927957-9EFC-477E-BC6B-424A0A60E624}" type="slidenum">
              <a:rPr lang="en-US"/>
              <a:pPr/>
              <a:t>2</a:t>
            </a:fld>
            <a:endParaRPr lang="en-US"/>
          </a:p>
        </p:txBody>
      </p:sp>
      <p:sp>
        <p:nvSpPr>
          <p:cNvPr id="6146" name="Rectangle 2"/>
          <p:cNvSpPr>
            <a:spLocks noRot="1" noChangeArrowheads="1" noTextEdit="1"/>
          </p:cNvSpPr>
          <p:nvPr>
            <p:ph type="sldImg"/>
          </p:nvPr>
        </p:nvSpPr>
        <p:spPr>
          <a:xfrm>
            <a:off x="1146175" y="685800"/>
            <a:ext cx="4572000" cy="3429000"/>
          </a:xfrm>
          <a:ln/>
        </p:spPr>
      </p:sp>
      <p:sp>
        <p:nvSpPr>
          <p:cNvPr id="6147" name="Rectangle 3"/>
          <p:cNvSpPr>
            <a:spLocks noGrp="1" noChangeArrowheads="1"/>
          </p:cNvSpPr>
          <p:nvPr>
            <p:ph type="body" idx="1"/>
          </p:nvPr>
        </p:nvSpPr>
        <p:spPr>
          <a:xfrm>
            <a:off x="915988" y="4346575"/>
            <a:ext cx="5026025" cy="4113213"/>
          </a:xfrm>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06C6AB-EC25-41D4-83B4-D87FB7FBE856}" type="slidenum">
              <a:rPr lang="en-US"/>
              <a:pPr/>
              <a:t>18</a:t>
            </a:fld>
            <a:endParaRPr lang="en-US"/>
          </a:p>
        </p:txBody>
      </p:sp>
      <p:sp>
        <p:nvSpPr>
          <p:cNvPr id="135170" name="Rectangle 2"/>
          <p:cNvSpPr>
            <a:spLocks noRot="1" noChangeArrowheads="1" noTextEdit="1"/>
          </p:cNvSpPr>
          <p:nvPr>
            <p:ph type="sldImg"/>
          </p:nvPr>
        </p:nvSpPr>
        <p:spPr>
          <a:xfrm>
            <a:off x="1146175" y="685800"/>
            <a:ext cx="4572000" cy="3429000"/>
          </a:xfrm>
          <a:ln/>
        </p:spPr>
      </p:sp>
      <p:sp>
        <p:nvSpPr>
          <p:cNvPr id="135171" name="Rectangle 3"/>
          <p:cNvSpPr>
            <a:spLocks noGrp="1" noChangeArrowheads="1"/>
          </p:cNvSpPr>
          <p:nvPr>
            <p:ph type="body" idx="1"/>
          </p:nvPr>
        </p:nvSpPr>
        <p:spPr>
          <a:xfrm>
            <a:off x="915988" y="4346575"/>
            <a:ext cx="5026025" cy="4113213"/>
          </a:xfrm>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3EE38B-B349-4604-AB3B-26F46D85098C}" type="slidenum">
              <a:rPr lang="en-US"/>
              <a:pPr/>
              <a:t>19</a:t>
            </a:fld>
            <a:endParaRPr lang="en-US"/>
          </a:p>
        </p:txBody>
      </p:sp>
      <p:sp>
        <p:nvSpPr>
          <p:cNvPr id="23554" name="Rectangle 2"/>
          <p:cNvSpPr>
            <a:spLocks noRot="1" noChangeArrowheads="1" noTextEdit="1"/>
          </p:cNvSpPr>
          <p:nvPr>
            <p:ph type="sldImg"/>
          </p:nvPr>
        </p:nvSpPr>
        <p:spPr>
          <a:xfrm>
            <a:off x="1146175" y="685800"/>
            <a:ext cx="4572000" cy="3429000"/>
          </a:xfrm>
          <a:ln/>
        </p:spPr>
      </p:sp>
      <p:sp>
        <p:nvSpPr>
          <p:cNvPr id="23555" name="Rectangle 3"/>
          <p:cNvSpPr>
            <a:spLocks noGrp="1" noChangeArrowheads="1"/>
          </p:cNvSpPr>
          <p:nvPr>
            <p:ph type="body" idx="1"/>
          </p:nvPr>
        </p:nvSpPr>
        <p:spPr>
          <a:xfrm>
            <a:off x="915988" y="4346575"/>
            <a:ext cx="5026025" cy="4113213"/>
          </a:xfrm>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5FF611-25A0-4627-BD63-955358A1F908}" type="slidenum">
              <a:rPr lang="en-US"/>
              <a:pPr/>
              <a:t>20</a:t>
            </a:fld>
            <a:endParaRPr lang="en-US"/>
          </a:p>
        </p:txBody>
      </p:sp>
      <p:sp>
        <p:nvSpPr>
          <p:cNvPr id="21506" name="Rectangle 2"/>
          <p:cNvSpPr>
            <a:spLocks noRot="1" noChangeArrowheads="1" noTextEdit="1"/>
          </p:cNvSpPr>
          <p:nvPr>
            <p:ph type="sldImg"/>
          </p:nvPr>
        </p:nvSpPr>
        <p:spPr>
          <a:xfrm>
            <a:off x="1146175" y="685800"/>
            <a:ext cx="4572000" cy="3429000"/>
          </a:xfrm>
          <a:ln/>
        </p:spPr>
      </p:sp>
      <p:sp>
        <p:nvSpPr>
          <p:cNvPr id="21507" name="Rectangle 3"/>
          <p:cNvSpPr>
            <a:spLocks noGrp="1" noChangeArrowheads="1"/>
          </p:cNvSpPr>
          <p:nvPr>
            <p:ph type="body" idx="1"/>
          </p:nvPr>
        </p:nvSpPr>
        <p:spPr>
          <a:xfrm>
            <a:off x="915988" y="4346575"/>
            <a:ext cx="5026025" cy="4113213"/>
          </a:xfrm>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B1454D-18AD-4E42-844A-CBE46DDEB0D3}" type="slidenum">
              <a:rPr lang="en-US"/>
              <a:pPr/>
              <a:t>21</a:t>
            </a:fld>
            <a:endParaRPr lang="en-US"/>
          </a:p>
        </p:txBody>
      </p:sp>
      <p:sp>
        <p:nvSpPr>
          <p:cNvPr id="25602" name="Rectangle 2"/>
          <p:cNvSpPr>
            <a:spLocks noRot="1" noChangeArrowheads="1" noTextEdit="1"/>
          </p:cNvSpPr>
          <p:nvPr>
            <p:ph type="sldImg"/>
          </p:nvPr>
        </p:nvSpPr>
        <p:spPr>
          <a:xfrm>
            <a:off x="1146175" y="685800"/>
            <a:ext cx="4572000" cy="3429000"/>
          </a:xfrm>
          <a:ln/>
        </p:spPr>
      </p:sp>
      <p:sp>
        <p:nvSpPr>
          <p:cNvPr id="25603" name="Rectangle 3"/>
          <p:cNvSpPr>
            <a:spLocks noGrp="1" noChangeArrowheads="1"/>
          </p:cNvSpPr>
          <p:nvPr>
            <p:ph type="body" idx="1"/>
          </p:nvPr>
        </p:nvSpPr>
        <p:spPr>
          <a:xfrm>
            <a:off x="915988" y="4346575"/>
            <a:ext cx="5026025" cy="4113213"/>
          </a:xfrm>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C8342C-A39D-43D8-9AA6-DC7C4A5EE858}" type="slidenum">
              <a:rPr lang="en-US"/>
              <a:pPr/>
              <a:t>22</a:t>
            </a:fld>
            <a:endParaRPr lang="en-US"/>
          </a:p>
        </p:txBody>
      </p:sp>
      <p:sp>
        <p:nvSpPr>
          <p:cNvPr id="137218" name="Rectangle 2"/>
          <p:cNvSpPr>
            <a:spLocks noRot="1" noChangeArrowheads="1" noTextEdit="1"/>
          </p:cNvSpPr>
          <p:nvPr>
            <p:ph type="sldImg"/>
          </p:nvPr>
        </p:nvSpPr>
        <p:spPr>
          <a:xfrm>
            <a:off x="1146175" y="685800"/>
            <a:ext cx="4572000" cy="3429000"/>
          </a:xfrm>
          <a:ln/>
        </p:spPr>
      </p:sp>
      <p:sp>
        <p:nvSpPr>
          <p:cNvPr id="137219" name="Rectangle 3"/>
          <p:cNvSpPr>
            <a:spLocks noGrp="1" noChangeArrowheads="1"/>
          </p:cNvSpPr>
          <p:nvPr>
            <p:ph type="body" idx="1"/>
          </p:nvPr>
        </p:nvSpPr>
        <p:spPr>
          <a:xfrm>
            <a:off x="915988" y="4346575"/>
            <a:ext cx="5026025" cy="4113213"/>
          </a:xfrm>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F862EF-6C36-4271-B3EF-CF917448A01A}" type="slidenum">
              <a:rPr lang="en-US"/>
              <a:pPr/>
              <a:t>23</a:t>
            </a:fld>
            <a:endParaRPr lang="en-US"/>
          </a:p>
        </p:txBody>
      </p:sp>
      <p:sp>
        <p:nvSpPr>
          <p:cNvPr id="27650" name="Rectangle 2"/>
          <p:cNvSpPr>
            <a:spLocks noRot="1" noChangeArrowheads="1" noTextEdit="1"/>
          </p:cNvSpPr>
          <p:nvPr>
            <p:ph type="sldImg"/>
          </p:nvPr>
        </p:nvSpPr>
        <p:spPr>
          <a:xfrm>
            <a:off x="1146175" y="685800"/>
            <a:ext cx="4572000" cy="3429000"/>
          </a:xfrm>
          <a:ln/>
        </p:spPr>
      </p:sp>
      <p:sp>
        <p:nvSpPr>
          <p:cNvPr id="27651" name="Rectangle 3"/>
          <p:cNvSpPr>
            <a:spLocks noGrp="1" noChangeArrowheads="1"/>
          </p:cNvSpPr>
          <p:nvPr>
            <p:ph type="body" idx="1"/>
          </p:nvPr>
        </p:nvSpPr>
        <p:spPr>
          <a:xfrm>
            <a:off x="915988" y="4346575"/>
            <a:ext cx="5026025" cy="4113213"/>
          </a:xfrm>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868942-8346-4445-A54E-8D9005A23C82}" type="slidenum">
              <a:rPr lang="en-US"/>
              <a:pPr/>
              <a:t>24</a:t>
            </a:fld>
            <a:endParaRPr lang="en-US"/>
          </a:p>
        </p:txBody>
      </p:sp>
      <p:sp>
        <p:nvSpPr>
          <p:cNvPr id="29698" name="Rectangle 2"/>
          <p:cNvSpPr>
            <a:spLocks noRot="1" noChangeArrowheads="1" noTextEdit="1"/>
          </p:cNvSpPr>
          <p:nvPr>
            <p:ph type="sldImg"/>
          </p:nvPr>
        </p:nvSpPr>
        <p:spPr>
          <a:xfrm>
            <a:off x="1146175" y="685800"/>
            <a:ext cx="4572000" cy="3429000"/>
          </a:xfrm>
          <a:ln/>
        </p:spPr>
      </p:sp>
      <p:sp>
        <p:nvSpPr>
          <p:cNvPr id="29699" name="Rectangle 3"/>
          <p:cNvSpPr>
            <a:spLocks noGrp="1" noChangeArrowheads="1"/>
          </p:cNvSpPr>
          <p:nvPr>
            <p:ph type="body" idx="1"/>
          </p:nvPr>
        </p:nvSpPr>
        <p:spPr>
          <a:xfrm>
            <a:off x="915988" y="4346575"/>
            <a:ext cx="5026025" cy="4113213"/>
          </a:xfrm>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449F24-9372-4C2F-BDDE-269BE70AF10B}" type="slidenum">
              <a:rPr lang="en-US"/>
              <a:pPr/>
              <a:t>25</a:t>
            </a:fld>
            <a:endParaRPr lang="en-US"/>
          </a:p>
        </p:txBody>
      </p:sp>
      <p:sp>
        <p:nvSpPr>
          <p:cNvPr id="31746" name="Rectangle 2"/>
          <p:cNvSpPr>
            <a:spLocks noRot="1" noChangeArrowheads="1" noTextEdit="1"/>
          </p:cNvSpPr>
          <p:nvPr>
            <p:ph type="sldImg"/>
          </p:nvPr>
        </p:nvSpPr>
        <p:spPr>
          <a:xfrm>
            <a:off x="1146175" y="685800"/>
            <a:ext cx="4572000" cy="3429000"/>
          </a:xfrm>
          <a:ln/>
        </p:spPr>
      </p:sp>
      <p:sp>
        <p:nvSpPr>
          <p:cNvPr id="31747" name="Rectangle 3"/>
          <p:cNvSpPr>
            <a:spLocks noGrp="1" noChangeArrowheads="1"/>
          </p:cNvSpPr>
          <p:nvPr>
            <p:ph type="body" idx="1"/>
          </p:nvPr>
        </p:nvSpPr>
        <p:spPr>
          <a:xfrm>
            <a:off x="915988" y="4346575"/>
            <a:ext cx="5026025" cy="4113213"/>
          </a:xfrm>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754269-B847-494E-B8C7-9072B4F1A88B}" type="slidenum">
              <a:rPr lang="en-US"/>
              <a:pPr/>
              <a:t>26</a:t>
            </a:fld>
            <a:endParaRPr lang="en-US"/>
          </a:p>
        </p:txBody>
      </p:sp>
      <p:sp>
        <p:nvSpPr>
          <p:cNvPr id="33794" name="Rectangle 2"/>
          <p:cNvSpPr>
            <a:spLocks noRot="1" noChangeArrowheads="1" noTextEdit="1"/>
          </p:cNvSpPr>
          <p:nvPr>
            <p:ph type="sldImg"/>
          </p:nvPr>
        </p:nvSpPr>
        <p:spPr>
          <a:xfrm>
            <a:off x="1146175" y="685800"/>
            <a:ext cx="4572000" cy="3429000"/>
          </a:xfrm>
          <a:ln/>
        </p:spPr>
      </p:sp>
      <p:sp>
        <p:nvSpPr>
          <p:cNvPr id="33795" name="Rectangle 3"/>
          <p:cNvSpPr>
            <a:spLocks noGrp="1" noChangeArrowheads="1"/>
          </p:cNvSpPr>
          <p:nvPr>
            <p:ph type="body" idx="1"/>
          </p:nvPr>
        </p:nvSpPr>
        <p:spPr>
          <a:xfrm>
            <a:off x="915988" y="4346575"/>
            <a:ext cx="5026025" cy="4113213"/>
          </a:xfrm>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4F0A15-5581-4D9D-B463-95B05BDAC6E5}" type="slidenum">
              <a:rPr lang="en-US"/>
              <a:pPr/>
              <a:t>29</a:t>
            </a:fld>
            <a:endParaRPr lang="en-US"/>
          </a:p>
        </p:txBody>
      </p:sp>
      <p:sp>
        <p:nvSpPr>
          <p:cNvPr id="60418" name="Rectangle 2"/>
          <p:cNvSpPr>
            <a:spLocks noRot="1" noChangeArrowheads="1" noTextEdit="1"/>
          </p:cNvSpPr>
          <p:nvPr>
            <p:ph type="sldImg"/>
          </p:nvPr>
        </p:nvSpPr>
        <p:spPr>
          <a:xfrm>
            <a:off x="1146175" y="685800"/>
            <a:ext cx="4572000" cy="3429000"/>
          </a:xfrm>
          <a:ln/>
        </p:spPr>
      </p:sp>
      <p:sp>
        <p:nvSpPr>
          <p:cNvPr id="60419" name="Rectangle 3"/>
          <p:cNvSpPr>
            <a:spLocks noGrp="1" noChangeArrowheads="1"/>
          </p:cNvSpPr>
          <p:nvPr>
            <p:ph type="body" idx="1"/>
          </p:nvPr>
        </p:nvSpPr>
        <p:spPr>
          <a:xfrm>
            <a:off x="915988" y="4346575"/>
            <a:ext cx="5026025" cy="4113213"/>
          </a:xfrm>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F0C1A3-EA6B-4A8B-87CD-D99CC87D043D}" type="slidenum">
              <a:rPr lang="en-US"/>
              <a:pPr/>
              <a:t>4</a:t>
            </a:fld>
            <a:endParaRPr lang="en-US"/>
          </a:p>
        </p:txBody>
      </p:sp>
      <p:sp>
        <p:nvSpPr>
          <p:cNvPr id="11266" name="Rectangle 2"/>
          <p:cNvSpPr>
            <a:spLocks noRot="1" noChangeArrowheads="1" noTextEdit="1"/>
          </p:cNvSpPr>
          <p:nvPr>
            <p:ph type="sldImg"/>
          </p:nvPr>
        </p:nvSpPr>
        <p:spPr>
          <a:xfrm>
            <a:off x="1146175" y="685800"/>
            <a:ext cx="4572000" cy="3429000"/>
          </a:xfrm>
          <a:ln/>
        </p:spPr>
      </p:sp>
      <p:sp>
        <p:nvSpPr>
          <p:cNvPr id="11267" name="Rectangle 3"/>
          <p:cNvSpPr>
            <a:spLocks noGrp="1" noChangeArrowheads="1"/>
          </p:cNvSpPr>
          <p:nvPr>
            <p:ph type="body" idx="1"/>
          </p:nvPr>
        </p:nvSpPr>
        <p:spPr>
          <a:xfrm>
            <a:off x="915988" y="4346575"/>
            <a:ext cx="5026025" cy="4113213"/>
          </a:xfrm>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EB293A-F190-4AF0-901E-134D8C40830E}" type="slidenum">
              <a:rPr lang="en-US"/>
              <a:pPr/>
              <a:t>30</a:t>
            </a:fld>
            <a:endParaRPr lang="en-US"/>
          </a:p>
        </p:txBody>
      </p:sp>
      <p:sp>
        <p:nvSpPr>
          <p:cNvPr id="64514" name="Rectangle 2"/>
          <p:cNvSpPr>
            <a:spLocks noRot="1" noChangeArrowheads="1" noTextEdit="1"/>
          </p:cNvSpPr>
          <p:nvPr>
            <p:ph type="sldImg"/>
          </p:nvPr>
        </p:nvSpPr>
        <p:spPr>
          <a:xfrm>
            <a:off x="1146175" y="685800"/>
            <a:ext cx="4572000" cy="3429000"/>
          </a:xfrm>
          <a:ln/>
        </p:spPr>
      </p:sp>
      <p:sp>
        <p:nvSpPr>
          <p:cNvPr id="64515" name="Rectangle 3"/>
          <p:cNvSpPr>
            <a:spLocks noGrp="1" noChangeArrowheads="1"/>
          </p:cNvSpPr>
          <p:nvPr>
            <p:ph type="body" idx="1"/>
          </p:nvPr>
        </p:nvSpPr>
        <p:spPr>
          <a:xfrm>
            <a:off x="915988" y="4346575"/>
            <a:ext cx="5026025" cy="4113213"/>
          </a:xfrm>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4EAA65-3A0F-493D-B62D-C0C77A1D9CC7}" type="slidenum">
              <a:rPr lang="en-US"/>
              <a:pPr/>
              <a:t>31</a:t>
            </a:fld>
            <a:endParaRPr lang="en-US"/>
          </a:p>
        </p:txBody>
      </p:sp>
      <p:sp>
        <p:nvSpPr>
          <p:cNvPr id="66562" name="Rectangle 2"/>
          <p:cNvSpPr>
            <a:spLocks noRot="1" noChangeArrowheads="1" noTextEdit="1"/>
          </p:cNvSpPr>
          <p:nvPr>
            <p:ph type="sldImg"/>
          </p:nvPr>
        </p:nvSpPr>
        <p:spPr>
          <a:xfrm>
            <a:off x="1146175" y="685800"/>
            <a:ext cx="4572000" cy="3429000"/>
          </a:xfrm>
          <a:ln/>
        </p:spPr>
      </p:sp>
      <p:sp>
        <p:nvSpPr>
          <p:cNvPr id="66563" name="Rectangle 3"/>
          <p:cNvSpPr>
            <a:spLocks noGrp="1" noChangeArrowheads="1"/>
          </p:cNvSpPr>
          <p:nvPr>
            <p:ph type="body" idx="1"/>
          </p:nvPr>
        </p:nvSpPr>
        <p:spPr>
          <a:xfrm>
            <a:off x="915988" y="4346575"/>
            <a:ext cx="5026025" cy="4113213"/>
          </a:xfrm>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2CCBC5-363E-4007-9F15-FC7732FCAD38}" type="slidenum">
              <a:rPr lang="en-US"/>
              <a:pPr/>
              <a:t>32</a:t>
            </a:fld>
            <a:endParaRPr lang="en-US"/>
          </a:p>
        </p:txBody>
      </p:sp>
      <p:sp>
        <p:nvSpPr>
          <p:cNvPr id="62466" name="Rectangle 2"/>
          <p:cNvSpPr>
            <a:spLocks noRot="1" noChangeArrowheads="1" noTextEdit="1"/>
          </p:cNvSpPr>
          <p:nvPr>
            <p:ph type="sldImg"/>
          </p:nvPr>
        </p:nvSpPr>
        <p:spPr>
          <a:xfrm>
            <a:off x="1146175" y="685800"/>
            <a:ext cx="4572000" cy="3429000"/>
          </a:xfrm>
          <a:ln/>
        </p:spPr>
      </p:sp>
      <p:sp>
        <p:nvSpPr>
          <p:cNvPr id="62467" name="Rectangle 3"/>
          <p:cNvSpPr>
            <a:spLocks noGrp="1" noChangeArrowheads="1"/>
          </p:cNvSpPr>
          <p:nvPr>
            <p:ph type="body" idx="1"/>
          </p:nvPr>
        </p:nvSpPr>
        <p:spPr>
          <a:xfrm>
            <a:off x="915988" y="4346575"/>
            <a:ext cx="5026025" cy="4113213"/>
          </a:xfrm>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F34B49-3D64-40BA-9AC0-31746F015835}" type="slidenum">
              <a:rPr lang="en-US"/>
              <a:pPr/>
              <a:t>41</a:t>
            </a:fld>
            <a:endParaRPr lang="en-US"/>
          </a:p>
        </p:txBody>
      </p:sp>
      <p:sp>
        <p:nvSpPr>
          <p:cNvPr id="72706" name="Rectangle 2"/>
          <p:cNvSpPr>
            <a:spLocks noRot="1" noChangeArrowheads="1" noTextEdit="1"/>
          </p:cNvSpPr>
          <p:nvPr>
            <p:ph type="sldImg"/>
          </p:nvPr>
        </p:nvSpPr>
        <p:spPr>
          <a:xfrm>
            <a:off x="1146175" y="685800"/>
            <a:ext cx="4572000" cy="3429000"/>
          </a:xfrm>
          <a:ln/>
        </p:spPr>
      </p:sp>
      <p:sp>
        <p:nvSpPr>
          <p:cNvPr id="72707" name="Rectangle 3"/>
          <p:cNvSpPr>
            <a:spLocks noGrp="1" noChangeArrowheads="1"/>
          </p:cNvSpPr>
          <p:nvPr>
            <p:ph type="body" idx="1"/>
          </p:nvPr>
        </p:nvSpPr>
        <p:spPr>
          <a:xfrm>
            <a:off x="915988" y="4346575"/>
            <a:ext cx="5026025" cy="4113213"/>
          </a:xfrm>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EB48DE-F74D-48CE-A21D-1B2D90EBEA44}" type="slidenum">
              <a:rPr lang="en-US"/>
              <a:pPr/>
              <a:t>60</a:t>
            </a:fld>
            <a:endParaRPr lang="en-US"/>
          </a:p>
        </p:txBody>
      </p:sp>
      <p:sp>
        <p:nvSpPr>
          <p:cNvPr id="95234" name="Rectangle 2"/>
          <p:cNvSpPr>
            <a:spLocks noRot="1" noChangeArrowheads="1" noTextEdit="1"/>
          </p:cNvSpPr>
          <p:nvPr>
            <p:ph type="sldImg"/>
          </p:nvPr>
        </p:nvSpPr>
        <p:spPr>
          <a:xfrm>
            <a:off x="1146175" y="685800"/>
            <a:ext cx="4572000" cy="3429000"/>
          </a:xfrm>
          <a:ln/>
        </p:spPr>
      </p:sp>
      <p:sp>
        <p:nvSpPr>
          <p:cNvPr id="95235" name="Rectangle 3"/>
          <p:cNvSpPr>
            <a:spLocks noGrp="1" noChangeArrowheads="1"/>
          </p:cNvSpPr>
          <p:nvPr>
            <p:ph type="body" idx="1"/>
          </p:nvPr>
        </p:nvSpPr>
        <p:spPr>
          <a:xfrm>
            <a:off x="915988" y="4346575"/>
            <a:ext cx="5026025" cy="4113213"/>
          </a:xfrm>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7F27E5-C550-4610-8094-5E277252D693}" type="slidenum">
              <a:rPr lang="en-US"/>
              <a:pPr/>
              <a:t>70</a:t>
            </a:fld>
            <a:endParaRPr lang="en-US"/>
          </a:p>
        </p:txBody>
      </p:sp>
      <p:sp>
        <p:nvSpPr>
          <p:cNvPr id="100354" name="Rectangle 2"/>
          <p:cNvSpPr>
            <a:spLocks noRot="1" noChangeArrowheads="1" noTextEdit="1"/>
          </p:cNvSpPr>
          <p:nvPr>
            <p:ph type="sldImg"/>
          </p:nvPr>
        </p:nvSpPr>
        <p:spPr>
          <a:xfrm>
            <a:off x="1146175" y="685800"/>
            <a:ext cx="4572000" cy="3429000"/>
          </a:xfrm>
          <a:ln/>
        </p:spPr>
      </p:sp>
      <p:sp>
        <p:nvSpPr>
          <p:cNvPr id="100355" name="Rectangle 3"/>
          <p:cNvSpPr>
            <a:spLocks noGrp="1" noChangeArrowheads="1"/>
          </p:cNvSpPr>
          <p:nvPr>
            <p:ph type="body" idx="1"/>
          </p:nvPr>
        </p:nvSpPr>
        <p:spPr>
          <a:xfrm>
            <a:off x="915988" y="4346575"/>
            <a:ext cx="5026025" cy="4113213"/>
          </a:xfrm>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F4434C-3190-4998-B78B-9B8F6A0B6976}" type="slidenum">
              <a:rPr lang="en-US"/>
              <a:pPr/>
              <a:t>5</a:t>
            </a:fld>
            <a:endParaRPr lang="en-US"/>
          </a:p>
        </p:txBody>
      </p:sp>
      <p:sp>
        <p:nvSpPr>
          <p:cNvPr id="13314" name="Rectangle 2"/>
          <p:cNvSpPr>
            <a:spLocks noRot="1" noChangeArrowheads="1" noTextEdit="1"/>
          </p:cNvSpPr>
          <p:nvPr>
            <p:ph type="sldImg"/>
          </p:nvPr>
        </p:nvSpPr>
        <p:spPr>
          <a:xfrm>
            <a:off x="1146175" y="685800"/>
            <a:ext cx="4572000" cy="3429000"/>
          </a:xfrm>
          <a:ln/>
        </p:spPr>
      </p:sp>
      <p:sp>
        <p:nvSpPr>
          <p:cNvPr id="13315" name="Rectangle 3"/>
          <p:cNvSpPr>
            <a:spLocks noGrp="1" noChangeArrowheads="1"/>
          </p:cNvSpPr>
          <p:nvPr>
            <p:ph type="body" idx="1"/>
          </p:nvPr>
        </p:nvSpPr>
        <p:spPr>
          <a:xfrm>
            <a:off x="915988" y="4346575"/>
            <a:ext cx="5026025" cy="4113213"/>
          </a:xfrm>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707891-DABF-43F3-BD9B-BB0BBFD79B55}" type="slidenum">
              <a:rPr lang="en-US"/>
              <a:pPr/>
              <a:t>6</a:t>
            </a:fld>
            <a:endParaRPr lang="en-US"/>
          </a:p>
        </p:txBody>
      </p:sp>
      <p:sp>
        <p:nvSpPr>
          <p:cNvPr id="8194" name="Rectangle 2"/>
          <p:cNvSpPr>
            <a:spLocks noRot="1" noChangeArrowheads="1" noTextEdit="1"/>
          </p:cNvSpPr>
          <p:nvPr>
            <p:ph type="sldImg"/>
          </p:nvPr>
        </p:nvSpPr>
        <p:spPr>
          <a:xfrm>
            <a:off x="1146175" y="685800"/>
            <a:ext cx="4572000" cy="3429000"/>
          </a:xfrm>
          <a:ln/>
        </p:spPr>
      </p:sp>
      <p:sp>
        <p:nvSpPr>
          <p:cNvPr id="8195" name="Rectangle 3"/>
          <p:cNvSpPr>
            <a:spLocks noGrp="1" noChangeArrowheads="1"/>
          </p:cNvSpPr>
          <p:nvPr>
            <p:ph type="body" idx="1"/>
          </p:nvPr>
        </p:nvSpPr>
        <p:spPr>
          <a:xfrm>
            <a:off x="915988" y="4346575"/>
            <a:ext cx="5026025" cy="4113213"/>
          </a:xfrm>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539C46-B9CA-4999-8C83-EF908DD9BA4A}" type="slidenum">
              <a:rPr lang="en-US"/>
              <a:pPr/>
              <a:t>7</a:t>
            </a:fld>
            <a:endParaRPr lang="en-US"/>
          </a:p>
        </p:txBody>
      </p:sp>
      <p:sp>
        <p:nvSpPr>
          <p:cNvPr id="141314" name="Rectangle 2"/>
          <p:cNvSpPr>
            <a:spLocks noRot="1" noChangeArrowheads="1" noTextEdit="1"/>
          </p:cNvSpPr>
          <p:nvPr>
            <p:ph type="sldImg"/>
          </p:nvPr>
        </p:nvSpPr>
        <p:spPr>
          <a:xfrm>
            <a:off x="1146175" y="685800"/>
            <a:ext cx="4572000" cy="3429000"/>
          </a:xfrm>
          <a:ln/>
        </p:spPr>
      </p:sp>
      <p:sp>
        <p:nvSpPr>
          <p:cNvPr id="141315" name="Rectangle 3"/>
          <p:cNvSpPr>
            <a:spLocks noGrp="1" noChangeArrowheads="1"/>
          </p:cNvSpPr>
          <p:nvPr>
            <p:ph type="body" idx="1"/>
          </p:nvPr>
        </p:nvSpPr>
        <p:spPr>
          <a:xfrm>
            <a:off x="915988" y="4346575"/>
            <a:ext cx="5026025" cy="4113213"/>
          </a:xfrm>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8C19E2-E734-4F03-916F-ABD5C204DA7C}" type="slidenum">
              <a:rPr lang="en-US"/>
              <a:pPr/>
              <a:t>12</a:t>
            </a:fld>
            <a:endParaRPr lang="en-US"/>
          </a:p>
        </p:txBody>
      </p:sp>
      <p:sp>
        <p:nvSpPr>
          <p:cNvPr id="15362" name="Rectangle 2"/>
          <p:cNvSpPr>
            <a:spLocks noRot="1" noChangeArrowheads="1" noTextEdit="1"/>
          </p:cNvSpPr>
          <p:nvPr>
            <p:ph type="sldImg"/>
          </p:nvPr>
        </p:nvSpPr>
        <p:spPr>
          <a:xfrm>
            <a:off x="1146175" y="685800"/>
            <a:ext cx="4572000" cy="3429000"/>
          </a:xfrm>
          <a:ln/>
        </p:spPr>
      </p:sp>
      <p:sp>
        <p:nvSpPr>
          <p:cNvPr id="15363" name="Rectangle 3"/>
          <p:cNvSpPr>
            <a:spLocks noGrp="1" noChangeArrowheads="1"/>
          </p:cNvSpPr>
          <p:nvPr>
            <p:ph type="body" idx="1"/>
          </p:nvPr>
        </p:nvSpPr>
        <p:spPr>
          <a:xfrm>
            <a:off x="915988" y="4346575"/>
            <a:ext cx="5026025" cy="4113213"/>
          </a:xfrm>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9C8D59-6303-4958-8A2A-C4564E774BC8}" type="slidenum">
              <a:rPr lang="en-US"/>
              <a:pPr/>
              <a:t>15</a:t>
            </a:fld>
            <a:endParaRPr lang="en-US"/>
          </a:p>
        </p:txBody>
      </p:sp>
      <p:sp>
        <p:nvSpPr>
          <p:cNvPr id="17410" name="Rectangle 2"/>
          <p:cNvSpPr>
            <a:spLocks noRot="1" noChangeArrowheads="1" noTextEdit="1"/>
          </p:cNvSpPr>
          <p:nvPr>
            <p:ph type="sldImg"/>
          </p:nvPr>
        </p:nvSpPr>
        <p:spPr>
          <a:xfrm>
            <a:off x="1146175" y="685800"/>
            <a:ext cx="4572000" cy="3429000"/>
          </a:xfrm>
          <a:ln/>
        </p:spPr>
      </p:sp>
      <p:sp>
        <p:nvSpPr>
          <p:cNvPr id="17411" name="Rectangle 3"/>
          <p:cNvSpPr>
            <a:spLocks noGrp="1" noChangeArrowheads="1"/>
          </p:cNvSpPr>
          <p:nvPr>
            <p:ph type="body" idx="1"/>
          </p:nvPr>
        </p:nvSpPr>
        <p:spPr>
          <a:xfrm>
            <a:off x="915988" y="4346575"/>
            <a:ext cx="5026025" cy="4113213"/>
          </a:xfrm>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7AE5C6-FF11-4547-8228-11D505D19228}" type="slidenum">
              <a:rPr lang="en-US"/>
              <a:pPr/>
              <a:t>16</a:t>
            </a:fld>
            <a:endParaRPr lang="en-US"/>
          </a:p>
        </p:txBody>
      </p:sp>
      <p:sp>
        <p:nvSpPr>
          <p:cNvPr id="131074" name="Rectangle 2"/>
          <p:cNvSpPr>
            <a:spLocks noRot="1" noChangeArrowheads="1" noTextEdit="1"/>
          </p:cNvSpPr>
          <p:nvPr>
            <p:ph type="sldImg"/>
          </p:nvPr>
        </p:nvSpPr>
        <p:spPr>
          <a:xfrm>
            <a:off x="1146175" y="685800"/>
            <a:ext cx="4572000" cy="3429000"/>
          </a:xfrm>
          <a:ln/>
        </p:spPr>
      </p:sp>
      <p:sp>
        <p:nvSpPr>
          <p:cNvPr id="131075" name="Rectangle 3"/>
          <p:cNvSpPr>
            <a:spLocks noGrp="1" noChangeArrowheads="1"/>
          </p:cNvSpPr>
          <p:nvPr>
            <p:ph type="body" idx="1"/>
          </p:nvPr>
        </p:nvSpPr>
        <p:spPr>
          <a:xfrm>
            <a:off x="915988" y="4346575"/>
            <a:ext cx="5026025" cy="4113213"/>
          </a:xfrm>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56ECA6-6D83-4664-A9F9-FAA141CAE6D2}" type="slidenum">
              <a:rPr lang="en-US"/>
              <a:pPr/>
              <a:t>17</a:t>
            </a:fld>
            <a:endParaRPr lang="en-US"/>
          </a:p>
        </p:txBody>
      </p:sp>
      <p:sp>
        <p:nvSpPr>
          <p:cNvPr id="19458" name="Rectangle 2"/>
          <p:cNvSpPr>
            <a:spLocks noRot="1" noChangeArrowheads="1" noTextEdit="1"/>
          </p:cNvSpPr>
          <p:nvPr>
            <p:ph type="sldImg"/>
          </p:nvPr>
        </p:nvSpPr>
        <p:spPr>
          <a:xfrm>
            <a:off x="1146175" y="685800"/>
            <a:ext cx="4572000" cy="3429000"/>
          </a:xfrm>
          <a:ln/>
        </p:spPr>
      </p:sp>
      <p:sp>
        <p:nvSpPr>
          <p:cNvPr id="19459" name="Rectangle 3"/>
          <p:cNvSpPr>
            <a:spLocks noGrp="1" noChangeArrowheads="1"/>
          </p:cNvSpPr>
          <p:nvPr>
            <p:ph type="body" idx="1"/>
          </p:nvPr>
        </p:nvSpPr>
        <p:spPr>
          <a:xfrm>
            <a:off x="915988" y="4346575"/>
            <a:ext cx="5026025" cy="4113213"/>
          </a:xfrm>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9810" name="Picture 2" descr="PARC logo"/>
          <p:cNvPicPr>
            <a:picLocks noChangeAspect="1" noChangeArrowheads="1"/>
          </p:cNvPicPr>
          <p:nvPr/>
        </p:nvPicPr>
        <p:blipFill>
          <a:blip r:embed="rId14" cstate="print"/>
          <a:srcRect/>
          <a:stretch>
            <a:fillRect/>
          </a:stretch>
        </p:blipFill>
        <p:spPr bwMode="auto">
          <a:xfrm>
            <a:off x="8051800" y="6375400"/>
            <a:ext cx="1050925" cy="436563"/>
          </a:xfrm>
          <a:prstGeom prst="rect">
            <a:avLst/>
          </a:prstGeom>
          <a:noFill/>
        </p:spPr>
      </p:pic>
      <p:pic>
        <p:nvPicPr>
          <p:cNvPr id="37967" name="Picture 79" descr="tgi-transparent-logo"/>
          <p:cNvPicPr>
            <a:picLocks noChangeAspect="1" noChangeArrowheads="1"/>
          </p:cNvPicPr>
          <p:nvPr/>
        </p:nvPicPr>
        <p:blipFill>
          <a:blip r:embed="rId15"/>
          <a:srcRect/>
          <a:stretch>
            <a:fillRect/>
          </a:stretch>
        </p:blipFill>
        <p:spPr bwMode="auto">
          <a:xfrm>
            <a:off x="8445500" y="0"/>
            <a:ext cx="685800" cy="6096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oleObject" Target="../embeddings/Microsoft_Office_Excel_Chart7.xls"/><Relationship Id="rId2" Type="http://schemas.openxmlformats.org/officeDocument/2006/relationships/slideLayout" Target="../slideLayouts/slideLayout1.xml"/><Relationship Id="rId1" Type="http://schemas.openxmlformats.org/officeDocument/2006/relationships/vmlDrawing" Target="../drawings/vmlDrawing5.vml"/></Relationships>
</file>

<file path=ppt/slides/_rels/slide11.xml.rels><?xml version="1.0" encoding="UTF-8" standalone="yes"?>
<Relationships xmlns="http://schemas.openxmlformats.org/package/2006/relationships"><Relationship Id="rId3" Type="http://schemas.openxmlformats.org/officeDocument/2006/relationships/oleObject" Target="../embeddings/Microsoft_Office_Excel_Chart8.xls"/><Relationship Id="rId2" Type="http://schemas.openxmlformats.org/officeDocument/2006/relationships/slideLayout" Target="../slideLayouts/slideLayout1.xml"/><Relationship Id="rId1" Type="http://schemas.openxmlformats.org/officeDocument/2006/relationships/vmlDrawing" Target="../drawings/vmlDrawing6.v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Microsoft_Office_Excel_Chart9.xls"/><Relationship Id="rId2" Type="http://schemas.openxmlformats.org/officeDocument/2006/relationships/slideLayout" Target="../slideLayouts/slideLayout7.xml"/><Relationship Id="rId1" Type="http://schemas.openxmlformats.org/officeDocument/2006/relationships/vmlDrawing" Target="../drawings/vmlDrawing7.vml"/></Relationships>
</file>

<file path=ppt/slides/_rels/slide14.xml.rels><?xml version="1.0" encoding="UTF-8" standalone="yes"?>
<Relationships xmlns="http://schemas.openxmlformats.org/package/2006/relationships"><Relationship Id="rId3" Type="http://schemas.openxmlformats.org/officeDocument/2006/relationships/oleObject" Target="../embeddings/Microsoft_Office_Excel_Chart10.xls"/><Relationship Id="rId2" Type="http://schemas.openxmlformats.org/officeDocument/2006/relationships/slideLayout" Target="../slideLayouts/slideLayout7.xml"/><Relationship Id="rId1" Type="http://schemas.openxmlformats.org/officeDocument/2006/relationships/vmlDrawing" Target="../drawings/vmlDrawing8.v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vmlDrawing" Target="../drawings/vmlDrawing9.vml"/><Relationship Id="rId6" Type="http://schemas.openxmlformats.org/officeDocument/2006/relationships/oleObject" Target="../embeddings/Microsoft_Office_Excel_Chart12.xls"/><Relationship Id="rId5" Type="http://schemas.openxmlformats.org/officeDocument/2006/relationships/oleObject" Target="../embeddings/Microsoft_Office_Excel_Chart11.xls"/><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vmlDrawing" Target="../drawings/vmlDrawing10.vml"/><Relationship Id="rId5" Type="http://schemas.openxmlformats.org/officeDocument/2006/relationships/oleObject" Target="../embeddings/Microsoft_Office_Excel_Chart13.xls"/><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2.xml"/><Relationship Id="rId1" Type="http://schemas.openxmlformats.org/officeDocument/2006/relationships/vmlDrawing" Target="../drawings/vmlDrawing11.vml"/><Relationship Id="rId4" Type="http://schemas.openxmlformats.org/officeDocument/2006/relationships/oleObject" Target="../embeddings/Microsoft_Office_Excel_Chart14.xls"/></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2.xml"/><Relationship Id="rId1" Type="http://schemas.openxmlformats.org/officeDocument/2006/relationships/vmlDrawing" Target="../drawings/vmlDrawing12.vml"/><Relationship Id="rId4" Type="http://schemas.openxmlformats.org/officeDocument/2006/relationships/oleObject" Target="../embeddings/Microsoft_Office_Excel_Chart15.xls"/></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10.png"/><Relationship Id="rId5" Type="http://schemas.openxmlformats.org/officeDocument/2006/relationships/oleObject" Target="../embeddings/Microsoft_Office_Excel_Chart2.xls"/><Relationship Id="rId4" Type="http://schemas.openxmlformats.org/officeDocument/2006/relationships/oleObject" Target="../embeddings/Microsoft_Office_Excel_Chart1.xls"/></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vmlDrawing" Target="../drawings/vmlDrawing13.vml"/><Relationship Id="rId4" Type="http://schemas.openxmlformats.org/officeDocument/2006/relationships/oleObject" Target="../embeddings/Microsoft_Office_Excel_Chart16.xls"/></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2.xml"/><Relationship Id="rId1" Type="http://schemas.openxmlformats.org/officeDocument/2006/relationships/vmlDrawing" Target="../drawings/vmlDrawing14.vml"/><Relationship Id="rId4" Type="http://schemas.openxmlformats.org/officeDocument/2006/relationships/oleObject" Target="../embeddings/Microsoft_Office_Excel_Chart17.xls"/></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2.xml"/><Relationship Id="rId1" Type="http://schemas.openxmlformats.org/officeDocument/2006/relationships/vmlDrawing" Target="../drawings/vmlDrawing15.vml"/><Relationship Id="rId4" Type="http://schemas.openxmlformats.org/officeDocument/2006/relationships/oleObject" Target="../embeddings/Microsoft_Office_Excel_Chart18.xls"/></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2.xml"/><Relationship Id="rId1" Type="http://schemas.openxmlformats.org/officeDocument/2006/relationships/vmlDrawing" Target="../drawings/vmlDrawing16.vml"/><Relationship Id="rId5" Type="http://schemas.openxmlformats.org/officeDocument/2006/relationships/image" Target="../media/image30.jpeg"/><Relationship Id="rId4" Type="http://schemas.openxmlformats.org/officeDocument/2006/relationships/oleObject" Target="../embeddings/Microsoft_Office_Excel_Chart19.xls"/></Relationships>
</file>

<file path=ppt/slides/_rels/slide2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Microsoft_Office_Excel_Chart20.xls"/><Relationship Id="rId2" Type="http://schemas.openxmlformats.org/officeDocument/2006/relationships/slideLayout" Target="../slideLayouts/slideLayout7.xml"/><Relationship Id="rId1" Type="http://schemas.openxmlformats.org/officeDocument/2006/relationships/vmlDrawing" Target="../drawings/vmlDrawing17.v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vmlDrawing" Target="../drawings/vmlDrawing2.vml"/><Relationship Id="rId5" Type="http://schemas.openxmlformats.org/officeDocument/2006/relationships/image" Target="../media/image10.png"/><Relationship Id="rId4" Type="http://schemas.openxmlformats.org/officeDocument/2006/relationships/oleObject" Target="../embeddings/Microsoft_Office_Excel_Chart3.xls"/></Relationships>
</file>

<file path=ppt/slides/_rels/slide6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oleObject" Target="../embeddings/Microsoft_Office_Excel_Chart21.xls"/><Relationship Id="rId2" Type="http://schemas.openxmlformats.org/officeDocument/2006/relationships/slideLayout" Target="../slideLayouts/slideLayout1.xml"/><Relationship Id="rId1" Type="http://schemas.openxmlformats.org/officeDocument/2006/relationships/vmlDrawing" Target="../drawings/vmlDrawing18.vml"/><Relationship Id="rId4" Type="http://schemas.openxmlformats.org/officeDocument/2006/relationships/oleObject" Target="../embeddings/Microsoft_Office_Excel_Chart22.xls"/></Relationships>
</file>

<file path=ppt/slides/_rels/slide68.xml.rels><?xml version="1.0" encoding="UTF-8" standalone="yes"?>
<Relationships xmlns="http://schemas.openxmlformats.org/package/2006/relationships"><Relationship Id="rId3" Type="http://schemas.openxmlformats.org/officeDocument/2006/relationships/oleObject" Target="../embeddings/Microsoft_Office_Excel_Chart23.xls"/><Relationship Id="rId2" Type="http://schemas.openxmlformats.org/officeDocument/2006/relationships/slideLayout" Target="../slideLayouts/slideLayout1.xml"/><Relationship Id="rId1" Type="http://schemas.openxmlformats.org/officeDocument/2006/relationships/vmlDrawing" Target="../drawings/vmlDrawing19.vml"/></Relationships>
</file>

<file path=ppt/slides/_rels/slide69.xml.rels><?xml version="1.0" encoding="UTF-8" standalone="yes"?>
<Relationships xmlns="http://schemas.openxmlformats.org/package/2006/relationships"><Relationship Id="rId3" Type="http://schemas.openxmlformats.org/officeDocument/2006/relationships/oleObject" Target="../embeddings/Microsoft_Office_Excel_Chart24.xls"/><Relationship Id="rId2" Type="http://schemas.openxmlformats.org/officeDocument/2006/relationships/slideLayout" Target="../slideLayouts/slideLayout1.xml"/><Relationship Id="rId1" Type="http://schemas.openxmlformats.org/officeDocument/2006/relationships/vmlDrawing" Target="../drawings/vmlDrawing20.vml"/><Relationship Id="rId4" Type="http://schemas.openxmlformats.org/officeDocument/2006/relationships/oleObject" Target="../embeddings/Microsoft_Office_Excel_Chart25.xls"/></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vmlDrawing" Target="../drawings/vmlDrawing3.vml"/><Relationship Id="rId5" Type="http://schemas.openxmlformats.org/officeDocument/2006/relationships/oleObject" Target="../embeddings/Microsoft_Office_Excel_Chart4.xls"/><Relationship Id="rId4" Type="http://schemas.openxmlformats.org/officeDocument/2006/relationships/image" Target="../media/image10.png"/></Relationships>
</file>

<file path=ppt/slides/_rels/slide7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oleObject" Target="../embeddings/Microsoft_Office_Excel_Chart26.xls"/><Relationship Id="rId2" Type="http://schemas.openxmlformats.org/officeDocument/2006/relationships/slideLayout" Target="../slideLayouts/slideLayout1.xml"/><Relationship Id="rId1" Type="http://schemas.openxmlformats.org/officeDocument/2006/relationships/vmlDrawing" Target="../drawings/vmlDrawing21.vml"/></Relationships>
</file>

<file path=ppt/slides/_rels/slide72.xml.rels><?xml version="1.0" encoding="UTF-8" standalone="yes"?>
<Relationships xmlns="http://schemas.openxmlformats.org/package/2006/relationships"><Relationship Id="rId3" Type="http://schemas.openxmlformats.org/officeDocument/2006/relationships/oleObject" Target="../embeddings/Microsoft_Office_Excel_Chart27.xls"/><Relationship Id="rId2" Type="http://schemas.openxmlformats.org/officeDocument/2006/relationships/slideLayout" Target="../slideLayouts/slideLayout1.xml"/><Relationship Id="rId1" Type="http://schemas.openxmlformats.org/officeDocument/2006/relationships/vmlDrawing" Target="../drawings/vmlDrawing22.vml"/></Relationships>
</file>

<file path=ppt/slides/_rels/slide73.xml.rels><?xml version="1.0" encoding="UTF-8" standalone="yes"?>
<Relationships xmlns="http://schemas.openxmlformats.org/package/2006/relationships"><Relationship Id="rId3" Type="http://schemas.openxmlformats.org/officeDocument/2006/relationships/oleObject" Target="../embeddings/Microsoft_Office_Excel_Chart28.xls"/><Relationship Id="rId2" Type="http://schemas.openxmlformats.org/officeDocument/2006/relationships/slideLayout" Target="../slideLayouts/slideLayout1.xml"/><Relationship Id="rId1" Type="http://schemas.openxmlformats.org/officeDocument/2006/relationships/vmlDrawing" Target="../drawings/vmlDrawing23.vml"/></Relationships>
</file>

<file path=ppt/slides/_rels/slide74.xml.rels><?xml version="1.0" encoding="UTF-8" standalone="yes"?>
<Relationships xmlns="http://schemas.openxmlformats.org/package/2006/relationships"><Relationship Id="rId3" Type="http://schemas.openxmlformats.org/officeDocument/2006/relationships/oleObject" Target="../embeddings/Microsoft_Office_Excel_Chart29.xls"/><Relationship Id="rId2" Type="http://schemas.openxmlformats.org/officeDocument/2006/relationships/slideLayout" Target="../slideLayouts/slideLayout1.xml"/><Relationship Id="rId1" Type="http://schemas.openxmlformats.org/officeDocument/2006/relationships/vmlDrawing" Target="../drawings/vmlDrawing24.vml"/></Relationships>
</file>

<file path=ppt/slides/_rels/slide75.xml.rels><?xml version="1.0" encoding="UTF-8" standalone="yes"?>
<Relationships xmlns="http://schemas.openxmlformats.org/package/2006/relationships"><Relationship Id="rId3" Type="http://schemas.openxmlformats.org/officeDocument/2006/relationships/oleObject" Target="../embeddings/Microsoft_Office_Excel_Chart30.xls"/><Relationship Id="rId2" Type="http://schemas.openxmlformats.org/officeDocument/2006/relationships/slideLayout" Target="../slideLayouts/slideLayout1.xml"/><Relationship Id="rId1" Type="http://schemas.openxmlformats.org/officeDocument/2006/relationships/vmlDrawing" Target="../drawings/vmlDrawing25.vml"/></Relationships>
</file>

<file path=ppt/slides/_rels/slide76.xml.rels><?xml version="1.0" encoding="UTF-8" standalone="yes"?>
<Relationships xmlns="http://schemas.openxmlformats.org/package/2006/relationships"><Relationship Id="rId3" Type="http://schemas.openxmlformats.org/officeDocument/2006/relationships/oleObject" Target="../embeddings/Microsoft_Office_Excel_Chart31.xls"/><Relationship Id="rId2" Type="http://schemas.openxmlformats.org/officeDocument/2006/relationships/slideLayout" Target="../slideLayouts/slideLayout1.xml"/><Relationship Id="rId1" Type="http://schemas.openxmlformats.org/officeDocument/2006/relationships/vmlDrawing" Target="../drawings/vmlDrawing26.vml"/></Relationships>
</file>

<file path=ppt/slides/_rels/slide77.xml.rels><?xml version="1.0" encoding="UTF-8" standalone="yes"?>
<Relationships xmlns="http://schemas.openxmlformats.org/package/2006/relationships"><Relationship Id="rId3" Type="http://schemas.openxmlformats.org/officeDocument/2006/relationships/oleObject" Target="../embeddings/Microsoft_Office_Excel_Chart32.xls"/><Relationship Id="rId2" Type="http://schemas.openxmlformats.org/officeDocument/2006/relationships/slideLayout" Target="../slideLayouts/slideLayout1.xml"/><Relationship Id="rId1" Type="http://schemas.openxmlformats.org/officeDocument/2006/relationships/vmlDrawing" Target="../drawings/vmlDrawing27.v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oleObject" Target="../embeddings/Microsoft_Office_Excel_Chart5.xls"/><Relationship Id="rId2" Type="http://schemas.openxmlformats.org/officeDocument/2006/relationships/slideLayout" Target="../slideLayouts/slideLayout1.xml"/><Relationship Id="rId1" Type="http://schemas.openxmlformats.org/officeDocument/2006/relationships/vmlDrawing" Target="../drawings/vmlDrawing4.vml"/><Relationship Id="rId4" Type="http://schemas.openxmlformats.org/officeDocument/2006/relationships/oleObject" Target="../embeddings/Microsoft_Office_Excel_Chart6.xls"/></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7772400" y="0"/>
            <a:ext cx="1371600" cy="1196975"/>
          </a:xfrm>
          <a:prstGeom prst="rect">
            <a:avLst/>
          </a:prstGeom>
          <a:solidFill>
            <a:schemeClr val="bg1"/>
          </a:solidFill>
          <a:ln w="9525">
            <a:noFill/>
            <a:miter lim="800000"/>
            <a:headEnd/>
            <a:tailEnd/>
          </a:ln>
          <a:effectLst/>
        </p:spPr>
        <p:txBody>
          <a:bodyPr wrap="none" anchor="ctr"/>
          <a:lstStyle/>
          <a:p>
            <a:endParaRPr lang="en-US"/>
          </a:p>
        </p:txBody>
      </p:sp>
      <p:sp>
        <p:nvSpPr>
          <p:cNvPr id="3075" name="Rectangle 3"/>
          <p:cNvSpPr>
            <a:spLocks noChangeArrowheads="1"/>
          </p:cNvSpPr>
          <p:nvPr/>
        </p:nvSpPr>
        <p:spPr bwMode="auto">
          <a:xfrm>
            <a:off x="468313" y="1544638"/>
            <a:ext cx="8248650" cy="1655762"/>
          </a:xfrm>
          <a:prstGeom prst="rect">
            <a:avLst/>
          </a:prstGeom>
          <a:solidFill>
            <a:srgbClr val="000080">
              <a:alpha val="50000"/>
            </a:srgbClr>
          </a:solidFill>
          <a:ln w="9525">
            <a:noFill/>
            <a:miter lim="800000"/>
            <a:headEnd/>
            <a:tailEnd/>
          </a:ln>
          <a:effectLst/>
        </p:spPr>
        <p:txBody>
          <a:bodyPr wrap="none" anchor="ctr"/>
          <a:lstStyle/>
          <a:p>
            <a:pPr algn="ctr" eaLnBrk="0" hangingPunct="0"/>
            <a:r>
              <a:rPr lang="fr-FR" sz="4000" b="1">
                <a:solidFill>
                  <a:schemeClr val="bg1"/>
                </a:solidFill>
              </a:rPr>
              <a:t>Fast Food Consumption Analysis</a:t>
            </a:r>
          </a:p>
        </p:txBody>
      </p:sp>
      <p:sp>
        <p:nvSpPr>
          <p:cNvPr id="3078" name="Rectangle 6"/>
          <p:cNvSpPr>
            <a:spLocks noChangeArrowheads="1"/>
          </p:cNvSpPr>
          <p:nvPr/>
        </p:nvSpPr>
        <p:spPr bwMode="auto">
          <a:xfrm>
            <a:off x="3505200" y="6172200"/>
            <a:ext cx="2651125" cy="457200"/>
          </a:xfrm>
          <a:prstGeom prst="rect">
            <a:avLst/>
          </a:prstGeom>
          <a:noFill/>
          <a:ln w="9525">
            <a:noFill/>
            <a:miter lim="800000"/>
            <a:headEnd/>
            <a:tailEnd/>
          </a:ln>
          <a:effectLst/>
        </p:spPr>
        <p:txBody>
          <a:bodyPr wrap="none" anchor="ctr"/>
          <a:lstStyle/>
          <a:p>
            <a:pPr algn="ctr"/>
            <a:r>
              <a:rPr lang="en-US" sz="2000" b="1" i="1">
                <a:solidFill>
                  <a:srgbClr val="F38A21"/>
                </a:solidFill>
                <a:effectLst>
                  <a:outerShdw blurRad="38100" dist="38100" dir="2700000" algn="tl">
                    <a:srgbClr val="C0C0C0"/>
                  </a:outerShdw>
                </a:effectLst>
                <a:latin typeface="Tahoma" pitchFamily="34" charset="0"/>
                <a:cs typeface="Arial" pitchFamily="34" charset="0"/>
              </a:rPr>
              <a:t>TGI Kuwait -2008</a:t>
            </a:r>
          </a:p>
        </p:txBody>
      </p:sp>
      <p:pic>
        <p:nvPicPr>
          <p:cNvPr id="37967" name="Picture 79" descr="tgi-transparent-logo"/>
          <p:cNvPicPr>
            <a:picLocks noChangeAspect="1" noChangeArrowheads="1"/>
          </p:cNvPicPr>
          <p:nvPr/>
        </p:nvPicPr>
        <p:blipFill>
          <a:blip r:embed="rId2"/>
          <a:srcRect/>
          <a:stretch>
            <a:fillRect/>
          </a:stretch>
        </p:blipFill>
        <p:spPr bwMode="auto">
          <a:xfrm>
            <a:off x="8378825" y="22225"/>
            <a:ext cx="688975" cy="663575"/>
          </a:xfrm>
          <a:prstGeom prst="rect">
            <a:avLst/>
          </a:prstGeom>
          <a:noFill/>
          <a:ln w="9525">
            <a:noFill/>
            <a:miter lim="800000"/>
            <a:headEnd/>
            <a:tailEnd/>
          </a:ln>
        </p:spPr>
      </p:pic>
      <p:pic>
        <p:nvPicPr>
          <p:cNvPr id="3080" name="Picture 8" descr="mc"/>
          <p:cNvPicPr>
            <a:picLocks noChangeAspect="1" noChangeArrowheads="1"/>
          </p:cNvPicPr>
          <p:nvPr/>
        </p:nvPicPr>
        <p:blipFill>
          <a:blip r:embed="rId3"/>
          <a:srcRect/>
          <a:stretch>
            <a:fillRect/>
          </a:stretch>
        </p:blipFill>
        <p:spPr bwMode="auto">
          <a:xfrm>
            <a:off x="457200" y="228600"/>
            <a:ext cx="2171700" cy="1295400"/>
          </a:xfrm>
          <a:prstGeom prst="rect">
            <a:avLst/>
          </a:prstGeom>
          <a:noFill/>
        </p:spPr>
      </p:pic>
      <p:pic>
        <p:nvPicPr>
          <p:cNvPr id="3081" name="Picture 9" descr="BurgerKingLogo"/>
          <p:cNvPicPr>
            <a:picLocks noChangeAspect="1" noChangeArrowheads="1"/>
          </p:cNvPicPr>
          <p:nvPr/>
        </p:nvPicPr>
        <p:blipFill>
          <a:blip r:embed="rId4"/>
          <a:srcRect/>
          <a:stretch>
            <a:fillRect/>
          </a:stretch>
        </p:blipFill>
        <p:spPr bwMode="auto">
          <a:xfrm>
            <a:off x="2590800" y="228600"/>
            <a:ext cx="1752600" cy="1295400"/>
          </a:xfrm>
          <a:prstGeom prst="rect">
            <a:avLst/>
          </a:prstGeom>
          <a:noFill/>
        </p:spPr>
      </p:pic>
      <p:pic>
        <p:nvPicPr>
          <p:cNvPr id="3082" name="Picture 10" descr="hardees-logo2"/>
          <p:cNvPicPr>
            <a:picLocks noChangeAspect="1" noChangeArrowheads="1"/>
          </p:cNvPicPr>
          <p:nvPr/>
        </p:nvPicPr>
        <p:blipFill>
          <a:blip r:embed="rId5" cstate="print"/>
          <a:srcRect/>
          <a:stretch>
            <a:fillRect/>
          </a:stretch>
        </p:blipFill>
        <p:spPr bwMode="auto">
          <a:xfrm>
            <a:off x="4648200" y="228600"/>
            <a:ext cx="3605213" cy="1295400"/>
          </a:xfrm>
          <a:prstGeom prst="rect">
            <a:avLst/>
          </a:prstGeom>
          <a:noFill/>
        </p:spPr>
      </p:pic>
      <p:pic>
        <p:nvPicPr>
          <p:cNvPr id="3083" name="Picture 11" descr="KFC_logo_Dh_promo"/>
          <p:cNvPicPr>
            <a:picLocks noChangeAspect="1" noChangeArrowheads="1"/>
          </p:cNvPicPr>
          <p:nvPr/>
        </p:nvPicPr>
        <p:blipFill>
          <a:blip r:embed="rId6"/>
          <a:srcRect/>
          <a:stretch>
            <a:fillRect/>
          </a:stretch>
        </p:blipFill>
        <p:spPr bwMode="auto">
          <a:xfrm>
            <a:off x="457200" y="3200400"/>
            <a:ext cx="1752600" cy="2247900"/>
          </a:xfrm>
          <a:prstGeom prst="rect">
            <a:avLst/>
          </a:prstGeom>
          <a:noFill/>
        </p:spPr>
      </p:pic>
      <p:pic>
        <p:nvPicPr>
          <p:cNvPr id="3084" name="Picture 12" descr="pizza_hut_logo"/>
          <p:cNvPicPr>
            <a:picLocks noChangeAspect="1" noChangeArrowheads="1"/>
          </p:cNvPicPr>
          <p:nvPr/>
        </p:nvPicPr>
        <p:blipFill>
          <a:blip r:embed="rId7"/>
          <a:srcRect/>
          <a:stretch>
            <a:fillRect/>
          </a:stretch>
        </p:blipFill>
        <p:spPr bwMode="auto">
          <a:xfrm>
            <a:off x="6096000" y="3200400"/>
            <a:ext cx="2619375" cy="19050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6" name="Text Box 4"/>
          <p:cNvSpPr txBox="1">
            <a:spLocks noChangeArrowheads="1"/>
          </p:cNvSpPr>
          <p:nvPr/>
        </p:nvSpPr>
        <p:spPr bwMode="auto">
          <a:xfrm>
            <a:off x="381000" y="304800"/>
            <a:ext cx="8001000" cy="396875"/>
          </a:xfrm>
          <a:prstGeom prst="rect">
            <a:avLst/>
          </a:prstGeom>
          <a:noFill/>
          <a:ln w="9525">
            <a:noFill/>
            <a:miter lim="800000"/>
            <a:headEnd/>
            <a:tailEnd/>
          </a:ln>
          <a:effectLst/>
        </p:spPr>
        <p:txBody>
          <a:bodyPr>
            <a:spAutoFit/>
          </a:bodyPr>
          <a:lstStyle/>
          <a:p>
            <a:pPr eaLnBrk="0" hangingPunct="0">
              <a:spcBef>
                <a:spcPct val="50000"/>
              </a:spcBef>
            </a:pPr>
            <a:r>
              <a:rPr lang="en-US" sz="2000" b="1" u="sng"/>
              <a:t>Fast Food Penetration : Working Category Eating In </a:t>
            </a:r>
          </a:p>
        </p:txBody>
      </p:sp>
      <p:graphicFrame>
        <p:nvGraphicFramePr>
          <p:cNvPr id="151565" name="Object 13"/>
          <p:cNvGraphicFramePr>
            <a:graphicFrameLocks noChangeAspect="1"/>
          </p:cNvGraphicFramePr>
          <p:nvPr/>
        </p:nvGraphicFramePr>
        <p:xfrm>
          <a:off x="152400" y="665163"/>
          <a:ext cx="7705725" cy="4440237"/>
        </p:xfrm>
        <a:graphic>
          <a:graphicData uri="http://schemas.openxmlformats.org/presentationml/2006/ole">
            <p:oleObj spid="_x0000_s151565" name="Chart" r:id="rId3" imgW="5800725" imgH="3381375" progId="Excel.Chart.8">
              <p:embed/>
            </p:oleObj>
          </a:graphicData>
        </a:graphic>
      </p:graphicFrame>
      <p:sp>
        <p:nvSpPr>
          <p:cNvPr id="151566" name="AutoShape 14"/>
          <p:cNvSpPr>
            <a:spLocks noChangeArrowheads="1"/>
          </p:cNvSpPr>
          <p:nvPr/>
        </p:nvSpPr>
        <p:spPr bwMode="auto">
          <a:xfrm>
            <a:off x="762000" y="5181600"/>
            <a:ext cx="6781800" cy="990600"/>
          </a:xfrm>
          <a:prstGeom prst="roundRect">
            <a:avLst>
              <a:gd name="adj" fmla="val 16667"/>
            </a:avLst>
          </a:prstGeom>
          <a:solidFill>
            <a:schemeClr val="accent1"/>
          </a:solidFill>
          <a:ln w="9525">
            <a:solidFill>
              <a:schemeClr val="tx1"/>
            </a:solidFill>
            <a:round/>
            <a:headEnd/>
            <a:tailEnd/>
          </a:ln>
          <a:effectLst/>
        </p:spPr>
        <p:txBody>
          <a:bodyPr anchor="ctr"/>
          <a:lstStyle/>
          <a:p>
            <a:r>
              <a:rPr lang="en-US" sz="1200" b="1"/>
              <a:t>Every brand has the percentages of consumers of each working sector eating in  listed. For McDonalds, 41% of the self employed people who eat fast food consume its products inside, 36% of the government sector and 19% of those who are working in the private or semi private sector and 29% of those who aren’t doing a paid job do the same.</a:t>
            </a:r>
          </a:p>
        </p:txBody>
      </p:sp>
      <p:sp>
        <p:nvSpPr>
          <p:cNvPr id="151567" name="Text Box 15"/>
          <p:cNvSpPr txBox="1">
            <a:spLocks noChangeArrowheads="1"/>
          </p:cNvSpPr>
          <p:nvPr/>
        </p:nvSpPr>
        <p:spPr bwMode="auto">
          <a:xfrm>
            <a:off x="-11113" y="65659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Text Box 2"/>
          <p:cNvSpPr txBox="1">
            <a:spLocks noChangeArrowheads="1"/>
          </p:cNvSpPr>
          <p:nvPr/>
        </p:nvSpPr>
        <p:spPr bwMode="auto">
          <a:xfrm>
            <a:off x="381000" y="304800"/>
            <a:ext cx="8001000" cy="396875"/>
          </a:xfrm>
          <a:prstGeom prst="rect">
            <a:avLst/>
          </a:prstGeom>
          <a:noFill/>
          <a:ln w="9525">
            <a:noFill/>
            <a:miter lim="800000"/>
            <a:headEnd/>
            <a:tailEnd/>
          </a:ln>
          <a:effectLst/>
        </p:spPr>
        <p:txBody>
          <a:bodyPr>
            <a:spAutoFit/>
          </a:bodyPr>
          <a:lstStyle/>
          <a:p>
            <a:pPr eaLnBrk="0" hangingPunct="0">
              <a:spcBef>
                <a:spcPct val="50000"/>
              </a:spcBef>
            </a:pPr>
            <a:r>
              <a:rPr lang="en-US" sz="2000" b="1" u="sng"/>
              <a:t>Fast Food Penetration : Working Category Eating Out </a:t>
            </a:r>
          </a:p>
        </p:txBody>
      </p:sp>
      <p:sp>
        <p:nvSpPr>
          <p:cNvPr id="152582" name="AutoShape 6"/>
          <p:cNvSpPr>
            <a:spLocks noChangeArrowheads="1"/>
          </p:cNvSpPr>
          <p:nvPr/>
        </p:nvSpPr>
        <p:spPr bwMode="auto">
          <a:xfrm>
            <a:off x="685800" y="5334000"/>
            <a:ext cx="6781800" cy="990600"/>
          </a:xfrm>
          <a:prstGeom prst="roundRect">
            <a:avLst>
              <a:gd name="adj" fmla="val 16667"/>
            </a:avLst>
          </a:prstGeom>
          <a:solidFill>
            <a:schemeClr val="accent1"/>
          </a:solidFill>
          <a:ln w="9525">
            <a:solidFill>
              <a:schemeClr val="tx1"/>
            </a:solidFill>
            <a:round/>
            <a:headEnd/>
            <a:tailEnd/>
          </a:ln>
          <a:effectLst/>
        </p:spPr>
        <p:txBody>
          <a:bodyPr anchor="ctr"/>
          <a:lstStyle/>
          <a:p>
            <a:r>
              <a:rPr lang="en-US" sz="1200" b="1"/>
              <a:t>Comparing with McDonalds figures in the previous slide, 25% of the self employed people have also proffered to eat its products outside with 23% of the government sector, 15% of the private or semi private sector and 23% of those who are not doing any paid job doing the same.</a:t>
            </a:r>
          </a:p>
        </p:txBody>
      </p:sp>
      <p:graphicFrame>
        <p:nvGraphicFramePr>
          <p:cNvPr id="152583" name="Object 7"/>
          <p:cNvGraphicFramePr>
            <a:graphicFrameLocks noChangeAspect="1"/>
          </p:cNvGraphicFramePr>
          <p:nvPr/>
        </p:nvGraphicFramePr>
        <p:xfrm>
          <a:off x="50800" y="685800"/>
          <a:ext cx="7569200" cy="4432300"/>
        </p:xfrm>
        <a:graphic>
          <a:graphicData uri="http://schemas.openxmlformats.org/presentationml/2006/ole">
            <p:oleObj spid="_x0000_s152583" name="Chart" r:id="rId3" imgW="5886450" imgH="3295650" progId="Excel.Chart.8">
              <p:embed/>
            </p:oleObj>
          </a:graphicData>
        </a:graphic>
      </p:graphicFrame>
      <p:sp>
        <p:nvSpPr>
          <p:cNvPr id="152584" name="Text Box 8"/>
          <p:cNvSpPr txBox="1">
            <a:spLocks noChangeArrowheads="1"/>
          </p:cNvSpPr>
          <p:nvPr/>
        </p:nvSpPr>
        <p:spPr bwMode="auto">
          <a:xfrm>
            <a:off x="-11113" y="65659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356100" y="6553200"/>
            <a:ext cx="503238" cy="260350"/>
          </a:xfrm>
          <a:prstGeom prst="rect">
            <a:avLst/>
          </a:prstGeom>
          <a:noFill/>
          <a:ln w="9525">
            <a:noFill/>
            <a:miter lim="800000"/>
            <a:headEnd/>
            <a:tailEnd/>
          </a:ln>
          <a:effectLst/>
        </p:spPr>
        <p:txBody>
          <a:bodyPr>
            <a:spAutoFit/>
          </a:bodyPr>
          <a:lstStyle/>
          <a:p>
            <a:pPr algn="ctr" eaLnBrk="0" hangingPunct="0">
              <a:spcBef>
                <a:spcPct val="50000"/>
              </a:spcBef>
            </a:pPr>
            <a:r>
              <a:rPr lang="en-GB" sz="1100">
                <a:solidFill>
                  <a:srgbClr val="000099"/>
                </a:solidFill>
              </a:rPr>
              <a:t>7</a:t>
            </a:r>
          </a:p>
        </p:txBody>
      </p:sp>
      <p:sp>
        <p:nvSpPr>
          <p:cNvPr id="14339" name="Text Box 3"/>
          <p:cNvSpPr txBox="1">
            <a:spLocks noChangeArrowheads="1"/>
          </p:cNvSpPr>
          <p:nvPr/>
        </p:nvSpPr>
        <p:spPr bwMode="auto">
          <a:xfrm>
            <a:off x="323850" y="260350"/>
            <a:ext cx="8351838" cy="396875"/>
          </a:xfrm>
          <a:prstGeom prst="rect">
            <a:avLst/>
          </a:prstGeom>
          <a:noFill/>
          <a:ln w="9525">
            <a:noFill/>
            <a:miter lim="800000"/>
            <a:headEnd/>
            <a:tailEnd/>
          </a:ln>
          <a:effectLst/>
        </p:spPr>
        <p:txBody>
          <a:bodyPr>
            <a:spAutoFit/>
          </a:bodyPr>
          <a:lstStyle/>
          <a:p>
            <a:pPr eaLnBrk="0" hangingPunct="0">
              <a:spcBef>
                <a:spcPct val="50000"/>
              </a:spcBef>
            </a:pPr>
            <a:r>
              <a:rPr lang="en-US" sz="2000" b="1" u="sng"/>
              <a:t>Demographic Breakdown – Gender &amp; Nationality</a:t>
            </a:r>
          </a:p>
        </p:txBody>
      </p:sp>
      <p:pic>
        <p:nvPicPr>
          <p:cNvPr id="14340" name="Picture 4" descr="PARC logo"/>
          <p:cNvPicPr>
            <a:picLocks noChangeAspect="1" noChangeArrowheads="1"/>
          </p:cNvPicPr>
          <p:nvPr/>
        </p:nvPicPr>
        <p:blipFill>
          <a:blip r:embed="rId3" cstate="print"/>
          <a:srcRect/>
          <a:stretch>
            <a:fillRect/>
          </a:stretch>
        </p:blipFill>
        <p:spPr bwMode="auto">
          <a:xfrm>
            <a:off x="8202613" y="6469063"/>
            <a:ext cx="877887" cy="365125"/>
          </a:xfrm>
          <a:prstGeom prst="rect">
            <a:avLst/>
          </a:prstGeom>
          <a:noFill/>
        </p:spPr>
      </p:pic>
      <p:graphicFrame>
        <p:nvGraphicFramePr>
          <p:cNvPr id="14452" name="Group 116"/>
          <p:cNvGraphicFramePr>
            <a:graphicFrameLocks noGrp="1"/>
          </p:cNvGraphicFramePr>
          <p:nvPr>
            <p:ph/>
          </p:nvPr>
        </p:nvGraphicFramePr>
        <p:xfrm>
          <a:off x="323850" y="1643063"/>
          <a:ext cx="8569325" cy="2857818"/>
        </p:xfrm>
        <a:graphic>
          <a:graphicData uri="http://schemas.openxmlformats.org/drawingml/2006/table">
            <a:tbl>
              <a:tblPr/>
              <a:tblGrid>
                <a:gridCol w="971550"/>
                <a:gridCol w="922338"/>
                <a:gridCol w="1562100"/>
                <a:gridCol w="1008062"/>
                <a:gridCol w="792163"/>
                <a:gridCol w="1152525"/>
                <a:gridCol w="936625"/>
                <a:gridCol w="1223962"/>
              </a:tblGrid>
              <a:tr h="252413">
                <a:tc rowSpan="3" grid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Gender/</a:t>
                      </a:r>
                    </a:p>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Nationality </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endParaRPr lang="en-US"/>
                    </a:p>
                  </a:txBody>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Total Consumers</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8575" cap="flat" cmpd="sng" algn="ctr">
                      <a:solidFill>
                        <a:schemeClr val="tx1"/>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a:noFill/>
                    </a:lnB>
                    <a:lnTlToBr>
                      <a:noFill/>
                    </a:lnTlToBr>
                    <a:lnBlToTr>
                      <a:noFill/>
                    </a:lnBlToTr>
                    <a:solidFill>
                      <a:srgbClr val="C0C0C0"/>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  McDonalds</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  KFC</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  Burger King</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  Hardees</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  Pizza Hut</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a:noFill/>
                    </a:lnB>
                    <a:lnTlToBr>
                      <a:noFill/>
                    </a:lnTlToBr>
                    <a:lnBlToTr>
                      <a:noFill/>
                    </a:lnBlToTr>
                    <a:noFill/>
                  </a:tcPr>
                </a:tc>
              </a:tr>
              <a:tr h="180975">
                <a:tc gridSpan="2" vMerge="1">
                  <a:txBody>
                    <a:bodyPr/>
                    <a:lstStyle/>
                    <a:p>
                      <a:endParaRPr lang="en-US"/>
                    </a:p>
                  </a:txBody>
                  <a:tcPr/>
                </a:tc>
                <a:tc hMerge="1" vMerge="1">
                  <a:txBody>
                    <a:bodyPr/>
                    <a:lstStyle/>
                    <a:p>
                      <a:endParaRPr lang="en-US"/>
                    </a:p>
                  </a:txBody>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N=3533</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8575" cap="flat" cmpd="sng" algn="ctr">
                      <a:solidFill>
                        <a:schemeClr val="tx1"/>
                      </a:solidFill>
                      <a:prstDash val="solid"/>
                      <a:round/>
                      <a:headEnd type="none" w="med" len="med"/>
                      <a:tailEnd type="none" w="med" len="med"/>
                    </a:lnL>
                    <a:lnR w="25400" cap="flat" cmpd="sng" algn="ctr">
                      <a:solidFill>
                        <a:srgbClr val="000000"/>
                      </a:solidFill>
                      <a:prstDash val="solid"/>
                      <a:round/>
                      <a:headEnd type="none" w="med" len="med"/>
                      <a:tailEnd type="none" w="med" len="med"/>
                    </a:lnR>
                    <a:lnT>
                      <a:noFill/>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N=1647</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a:noFill/>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N=3018</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a:noFill/>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N=1717</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a:noFill/>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N=1705</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a:noFill/>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N=1816</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a:noFill/>
                    </a:lnT>
                    <a:lnB w="25400" cap="flat" cmpd="sng" algn="ctr">
                      <a:solidFill>
                        <a:srgbClr val="000000"/>
                      </a:solidFill>
                      <a:prstDash val="solid"/>
                      <a:round/>
                      <a:headEnd type="none" w="med" len="med"/>
                      <a:tailEnd type="none" w="med" len="med"/>
                    </a:lnB>
                    <a:lnTlToBr>
                      <a:noFill/>
                    </a:lnTlToBr>
                    <a:lnBlToTr>
                      <a:noFill/>
                    </a:lnBlToTr>
                    <a:noFill/>
                  </a:tcPr>
                </a:tc>
              </a:tr>
              <a:tr h="388938">
                <a:tc gridSpan="2" vMerge="1">
                  <a:txBody>
                    <a:bodyPr/>
                    <a:lstStyle/>
                    <a:p>
                      <a:endParaRPr lang="en-US"/>
                    </a:p>
                  </a:txBody>
                  <a:tcPr/>
                </a:tc>
                <a:tc hMerge="1" vMerge="1">
                  <a:txBody>
                    <a:bodyPr/>
                    <a:lstStyle/>
                    <a:p>
                      <a:endParaRPr lang="en-US"/>
                    </a:p>
                  </a:txBody>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Horizontal %</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Index</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Index</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Index</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Index</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Index</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6063">
                <a:tc rowSpan="2">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Gender</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Male</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100%</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91</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97</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83</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82</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80</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r>
              <a:tr h="242888">
                <a:tc vMerge="1">
                  <a:txBody>
                    <a:bodyPr/>
                    <a:lstStyle/>
                    <a:p>
                      <a:endParaRPr lang="en-US"/>
                    </a:p>
                  </a:txBody>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Female</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100%</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112</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104</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124</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125</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128</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r>
              <a:tr h="242888">
                <a:tc rowSpan="3">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Nationality</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Nationals</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100%</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124</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105</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121</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117</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105</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244475">
                <a:tc vMerge="1">
                  <a:txBody>
                    <a:bodyPr/>
                    <a:lstStyle/>
                    <a:p>
                      <a:endParaRPr lang="en-US"/>
                    </a:p>
                  </a:txBody>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Arab Expats</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100%</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88</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98</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90</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110</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94</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290513">
                <a:tc vMerge="1">
                  <a:txBody>
                    <a:bodyPr/>
                    <a:lstStyle/>
                    <a:p>
                      <a:endParaRPr lang="en-US"/>
                    </a:p>
                  </a:txBody>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Non Arab Expats</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100%</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59</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92</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61</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31</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98</a:t>
                      </a:r>
                      <a:endParaRPr kumimoji="0" lang="en-GB" sz="1200" b="1" i="0" u="none" strike="noStrike" cap="none" normalizeH="0" baseline="0" smtClean="0">
                        <a:ln>
                          <a:noFill/>
                        </a:ln>
                        <a:solidFill>
                          <a:schemeClr val="tx1"/>
                        </a:solidFill>
                        <a:effectLst/>
                        <a:latin typeface="Times"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bl>
          </a:graphicData>
        </a:graphic>
      </p:graphicFrame>
      <p:sp>
        <p:nvSpPr>
          <p:cNvPr id="14432" name="Text Box 96"/>
          <p:cNvSpPr txBox="1">
            <a:spLocks noChangeArrowheads="1"/>
          </p:cNvSpPr>
          <p:nvPr/>
        </p:nvSpPr>
        <p:spPr bwMode="auto">
          <a:xfrm>
            <a:off x="166688" y="1055688"/>
            <a:ext cx="8948737" cy="588962"/>
          </a:xfrm>
          <a:prstGeom prst="rect">
            <a:avLst/>
          </a:prstGeom>
          <a:noFill/>
          <a:ln w="9525">
            <a:noFill/>
            <a:miter lim="800000"/>
            <a:headEnd/>
            <a:tailEnd/>
          </a:ln>
          <a:effectLst/>
        </p:spPr>
        <p:txBody>
          <a:bodyPr>
            <a:spAutoFit/>
          </a:bodyPr>
          <a:lstStyle/>
          <a:p>
            <a:pPr eaLnBrk="0" hangingPunct="0">
              <a:spcBef>
                <a:spcPct val="50000"/>
              </a:spcBef>
              <a:buFont typeface="Wingdings" pitchFamily="2" charset="2"/>
              <a:buChar char="q"/>
            </a:pPr>
            <a:r>
              <a:rPr lang="en-US" sz="1300" b="1"/>
              <a:t> Index Measures affinity of usage as compared to the total sample</a:t>
            </a:r>
          </a:p>
          <a:p>
            <a:pPr eaLnBrk="0" hangingPunct="0">
              <a:spcBef>
                <a:spcPct val="50000"/>
              </a:spcBef>
              <a:buFont typeface="Wingdings" pitchFamily="2" charset="2"/>
              <a:buChar char="q"/>
            </a:pPr>
            <a:r>
              <a:rPr lang="en-US" sz="1300" b="1"/>
              <a:t> Index </a:t>
            </a:r>
            <a:r>
              <a:rPr lang="en-US" sz="1300" b="1">
                <a:cs typeface="Arial" pitchFamily="34" charset="0"/>
              </a:rPr>
              <a:t>&gt; 100 indicates usage with an above average affinity with 100 the average affinity usage benchmark.</a:t>
            </a:r>
          </a:p>
        </p:txBody>
      </p:sp>
      <p:sp>
        <p:nvSpPr>
          <p:cNvPr id="14433" name="Text Box 97"/>
          <p:cNvSpPr txBox="1">
            <a:spLocks noChangeArrowheads="1"/>
          </p:cNvSpPr>
          <p:nvPr/>
        </p:nvSpPr>
        <p:spPr bwMode="auto">
          <a:xfrm>
            <a:off x="311150" y="730250"/>
            <a:ext cx="3671888" cy="336550"/>
          </a:xfrm>
          <a:prstGeom prst="rect">
            <a:avLst/>
          </a:prstGeom>
          <a:noFill/>
          <a:ln w="9525">
            <a:noFill/>
            <a:miter lim="800000"/>
            <a:headEnd/>
            <a:tailEnd/>
          </a:ln>
          <a:effectLst/>
        </p:spPr>
        <p:txBody>
          <a:bodyPr>
            <a:spAutoFit/>
          </a:bodyPr>
          <a:lstStyle/>
          <a:p>
            <a:pPr eaLnBrk="0" hangingPunct="0">
              <a:spcBef>
                <a:spcPct val="50000"/>
              </a:spcBef>
            </a:pPr>
            <a:r>
              <a:rPr lang="en-US" sz="1600" b="1" u="sng"/>
              <a:t>Affinity of Usage</a:t>
            </a:r>
          </a:p>
        </p:txBody>
      </p:sp>
      <p:sp>
        <p:nvSpPr>
          <p:cNvPr id="14434" name="Oval 98"/>
          <p:cNvSpPr>
            <a:spLocks noChangeArrowheads="1"/>
          </p:cNvSpPr>
          <p:nvPr/>
        </p:nvSpPr>
        <p:spPr bwMode="auto">
          <a:xfrm>
            <a:off x="3670300" y="3048000"/>
            <a:ext cx="5364163" cy="273050"/>
          </a:xfrm>
          <a:prstGeom prst="ellipse">
            <a:avLst/>
          </a:prstGeom>
          <a:noFill/>
          <a:ln w="22225">
            <a:solidFill>
              <a:srgbClr val="FF0000"/>
            </a:solidFill>
            <a:round/>
            <a:headEnd/>
            <a:tailEnd/>
          </a:ln>
          <a:effectLst/>
        </p:spPr>
        <p:txBody>
          <a:bodyPr wrap="none" anchor="ctr"/>
          <a:lstStyle/>
          <a:p>
            <a:endParaRPr lang="en-US"/>
          </a:p>
        </p:txBody>
      </p:sp>
      <p:sp>
        <p:nvSpPr>
          <p:cNvPr id="14435" name="Line 99"/>
          <p:cNvSpPr>
            <a:spLocks noChangeShapeType="1"/>
          </p:cNvSpPr>
          <p:nvPr/>
        </p:nvSpPr>
        <p:spPr bwMode="auto">
          <a:xfrm flipH="1">
            <a:off x="2754313" y="3284538"/>
            <a:ext cx="1236662" cy="1427162"/>
          </a:xfrm>
          <a:prstGeom prst="line">
            <a:avLst/>
          </a:prstGeom>
          <a:noFill/>
          <a:ln w="9525">
            <a:solidFill>
              <a:srgbClr val="FF0000"/>
            </a:solidFill>
            <a:round/>
            <a:headEnd/>
            <a:tailEnd type="triangle" w="med" len="med"/>
          </a:ln>
          <a:effectLst/>
        </p:spPr>
        <p:txBody>
          <a:bodyPr/>
          <a:lstStyle/>
          <a:p>
            <a:endParaRPr lang="en-US"/>
          </a:p>
        </p:txBody>
      </p:sp>
      <p:sp>
        <p:nvSpPr>
          <p:cNvPr id="14436" name="Text Box 100"/>
          <p:cNvSpPr txBox="1">
            <a:spLocks noChangeArrowheads="1"/>
          </p:cNvSpPr>
          <p:nvPr/>
        </p:nvSpPr>
        <p:spPr bwMode="auto">
          <a:xfrm>
            <a:off x="447675" y="4711700"/>
            <a:ext cx="3222625" cy="639763"/>
          </a:xfrm>
          <a:prstGeom prst="rect">
            <a:avLst/>
          </a:prstGeom>
          <a:noFill/>
          <a:ln w="9525">
            <a:noFill/>
            <a:miter lim="800000"/>
            <a:headEnd/>
            <a:tailEnd/>
          </a:ln>
          <a:effectLst/>
        </p:spPr>
        <p:txBody>
          <a:bodyPr>
            <a:spAutoFit/>
          </a:bodyPr>
          <a:lstStyle/>
          <a:p>
            <a:pPr eaLnBrk="0" hangingPunct="0">
              <a:spcBef>
                <a:spcPct val="50000"/>
              </a:spcBef>
              <a:buFont typeface="Wingdings" pitchFamily="2" charset="2"/>
              <a:buChar char="q"/>
            </a:pPr>
            <a:r>
              <a:rPr lang="en-US" sz="1200" b="1"/>
              <a:t> Females consume all of the studied fast food brands with an above than average affinity contrary to males</a:t>
            </a:r>
          </a:p>
        </p:txBody>
      </p:sp>
      <p:sp>
        <p:nvSpPr>
          <p:cNvPr id="14437" name="Oval 101"/>
          <p:cNvSpPr>
            <a:spLocks noChangeArrowheads="1"/>
          </p:cNvSpPr>
          <p:nvPr/>
        </p:nvSpPr>
        <p:spPr bwMode="auto">
          <a:xfrm>
            <a:off x="3708400" y="3302000"/>
            <a:ext cx="5364163" cy="273050"/>
          </a:xfrm>
          <a:prstGeom prst="ellipse">
            <a:avLst/>
          </a:prstGeom>
          <a:noFill/>
          <a:ln w="22225">
            <a:solidFill>
              <a:srgbClr val="00FF00"/>
            </a:solidFill>
            <a:round/>
            <a:headEnd/>
            <a:tailEnd/>
          </a:ln>
          <a:effectLst/>
        </p:spPr>
        <p:txBody>
          <a:bodyPr wrap="none" anchor="ctr"/>
          <a:lstStyle/>
          <a:p>
            <a:endParaRPr lang="en-US"/>
          </a:p>
        </p:txBody>
      </p:sp>
      <p:sp>
        <p:nvSpPr>
          <p:cNvPr id="14438" name="Line 102"/>
          <p:cNvSpPr>
            <a:spLocks noChangeShapeType="1"/>
          </p:cNvSpPr>
          <p:nvPr/>
        </p:nvSpPr>
        <p:spPr bwMode="auto">
          <a:xfrm flipH="1">
            <a:off x="6516688" y="3662363"/>
            <a:ext cx="215900" cy="1049337"/>
          </a:xfrm>
          <a:prstGeom prst="line">
            <a:avLst/>
          </a:prstGeom>
          <a:noFill/>
          <a:ln w="9525">
            <a:solidFill>
              <a:srgbClr val="00FF00"/>
            </a:solidFill>
            <a:round/>
            <a:headEnd/>
            <a:tailEnd type="triangle" w="med" len="med"/>
          </a:ln>
          <a:effectLst/>
        </p:spPr>
        <p:txBody>
          <a:bodyPr/>
          <a:lstStyle/>
          <a:p>
            <a:endParaRPr lang="en-US"/>
          </a:p>
        </p:txBody>
      </p:sp>
      <p:sp>
        <p:nvSpPr>
          <p:cNvPr id="14439" name="Text Box 103"/>
          <p:cNvSpPr txBox="1">
            <a:spLocks noChangeArrowheads="1"/>
          </p:cNvSpPr>
          <p:nvPr/>
        </p:nvSpPr>
        <p:spPr bwMode="auto">
          <a:xfrm>
            <a:off x="4500563" y="4724400"/>
            <a:ext cx="4427537" cy="822325"/>
          </a:xfrm>
          <a:prstGeom prst="rect">
            <a:avLst/>
          </a:prstGeom>
          <a:noFill/>
          <a:ln w="9525">
            <a:noFill/>
            <a:miter lim="800000"/>
            <a:headEnd/>
            <a:tailEnd/>
          </a:ln>
          <a:effectLst/>
        </p:spPr>
        <p:txBody>
          <a:bodyPr>
            <a:spAutoFit/>
          </a:bodyPr>
          <a:lstStyle/>
          <a:p>
            <a:pPr eaLnBrk="0" hangingPunct="0">
              <a:spcBef>
                <a:spcPct val="50000"/>
              </a:spcBef>
              <a:buFont typeface="Wingdings" pitchFamily="2" charset="2"/>
              <a:buChar char="q"/>
            </a:pPr>
            <a:r>
              <a:rPr lang="en-US" sz="1200" b="1"/>
              <a:t> Among Ethnic groups, Nationals are the only ones who have an above average tendency to dine in or out in the mentioned restaurants. Only Arab Expats consume Hardees with an above average affinity.</a:t>
            </a:r>
          </a:p>
        </p:txBody>
      </p:sp>
      <p:sp>
        <p:nvSpPr>
          <p:cNvPr id="14440" name="Oval 104"/>
          <p:cNvSpPr>
            <a:spLocks noChangeArrowheads="1"/>
          </p:cNvSpPr>
          <p:nvPr/>
        </p:nvSpPr>
        <p:spPr bwMode="auto">
          <a:xfrm>
            <a:off x="6935788" y="3641725"/>
            <a:ext cx="576262" cy="292100"/>
          </a:xfrm>
          <a:prstGeom prst="ellipse">
            <a:avLst/>
          </a:prstGeom>
          <a:noFill/>
          <a:ln w="22225">
            <a:solidFill>
              <a:srgbClr val="00FF00"/>
            </a:solidFill>
            <a:round/>
            <a:headEnd/>
            <a:tailEnd/>
          </a:ln>
          <a:effectLst/>
        </p:spPr>
        <p:txBody>
          <a:bodyPr wrap="none" anchor="ctr"/>
          <a:lstStyle/>
          <a:p>
            <a:endParaRPr lang="en-US"/>
          </a:p>
        </p:txBody>
      </p:sp>
      <p:sp>
        <p:nvSpPr>
          <p:cNvPr id="14441" name="Line 105"/>
          <p:cNvSpPr>
            <a:spLocks noChangeShapeType="1"/>
          </p:cNvSpPr>
          <p:nvPr/>
        </p:nvSpPr>
        <p:spPr bwMode="auto">
          <a:xfrm flipH="1">
            <a:off x="6516688" y="3921125"/>
            <a:ext cx="539750" cy="790575"/>
          </a:xfrm>
          <a:prstGeom prst="line">
            <a:avLst/>
          </a:prstGeom>
          <a:noFill/>
          <a:ln w="9525">
            <a:solidFill>
              <a:srgbClr val="00FF00"/>
            </a:solidFill>
            <a:round/>
            <a:headEnd/>
            <a:tailEnd type="triangle" w="med" len="med"/>
          </a:ln>
          <a:effectLst/>
        </p:spPr>
        <p:txBody>
          <a:bodyPr/>
          <a:lstStyle/>
          <a:p>
            <a:endParaRPr lang="en-US"/>
          </a:p>
        </p:txBody>
      </p:sp>
      <p:sp>
        <p:nvSpPr>
          <p:cNvPr id="14442" name="Text Box 106"/>
          <p:cNvSpPr txBox="1">
            <a:spLocks noChangeArrowheads="1"/>
          </p:cNvSpPr>
          <p:nvPr/>
        </p:nvSpPr>
        <p:spPr bwMode="auto">
          <a:xfrm>
            <a:off x="-36513" y="6567488"/>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
        <p:nvSpPr>
          <p:cNvPr id="14449" name="Text Box 113"/>
          <p:cNvSpPr txBox="1">
            <a:spLocks noChangeArrowheads="1"/>
          </p:cNvSpPr>
          <p:nvPr/>
        </p:nvSpPr>
        <p:spPr bwMode="auto">
          <a:xfrm>
            <a:off x="533400" y="5638800"/>
            <a:ext cx="8305800" cy="274638"/>
          </a:xfrm>
          <a:prstGeom prst="rect">
            <a:avLst/>
          </a:prstGeom>
          <a:noFill/>
          <a:ln w="9525">
            <a:noFill/>
            <a:miter lim="800000"/>
            <a:headEnd/>
            <a:tailEnd/>
          </a:ln>
          <a:effectLst/>
        </p:spPr>
        <p:txBody>
          <a:bodyPr>
            <a:spAutoFit/>
          </a:bodyPr>
          <a:lstStyle/>
          <a:p>
            <a:pPr>
              <a:spcBef>
                <a:spcPct val="50000"/>
              </a:spcBef>
              <a:buFont typeface="Wingdings" pitchFamily="2" charset="2"/>
              <a:buChar char="q"/>
            </a:pPr>
            <a:r>
              <a:rPr lang="en-US" sz="1200" b="1"/>
              <a:t> The composition of fast food consumption is explained in the next slide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117764" name="Object 4"/>
          <p:cNvGraphicFramePr>
            <a:graphicFrameLocks noChangeAspect="1"/>
          </p:cNvGraphicFramePr>
          <p:nvPr/>
        </p:nvGraphicFramePr>
        <p:xfrm>
          <a:off x="152400" y="947738"/>
          <a:ext cx="8077200" cy="3548062"/>
        </p:xfrm>
        <a:graphic>
          <a:graphicData uri="http://schemas.openxmlformats.org/presentationml/2006/ole">
            <p:oleObj spid="_x0000_s117764" name="Chart" r:id="rId3" imgW="5800725" imgH="2752725" progId="Excel.Chart.8">
              <p:embed/>
            </p:oleObj>
          </a:graphicData>
        </a:graphic>
      </p:graphicFrame>
      <p:sp>
        <p:nvSpPr>
          <p:cNvPr id="117766" name="Text Box 6"/>
          <p:cNvSpPr txBox="1">
            <a:spLocks noChangeArrowheads="1"/>
          </p:cNvSpPr>
          <p:nvPr/>
        </p:nvSpPr>
        <p:spPr bwMode="auto">
          <a:xfrm>
            <a:off x="323850" y="260350"/>
            <a:ext cx="8351838" cy="396875"/>
          </a:xfrm>
          <a:prstGeom prst="rect">
            <a:avLst/>
          </a:prstGeom>
          <a:noFill/>
          <a:ln w="9525">
            <a:noFill/>
            <a:miter lim="800000"/>
            <a:headEnd/>
            <a:tailEnd/>
          </a:ln>
          <a:effectLst/>
        </p:spPr>
        <p:txBody>
          <a:bodyPr>
            <a:spAutoFit/>
          </a:bodyPr>
          <a:lstStyle/>
          <a:p>
            <a:pPr eaLnBrk="0" hangingPunct="0">
              <a:spcBef>
                <a:spcPct val="50000"/>
              </a:spcBef>
            </a:pPr>
            <a:r>
              <a:rPr lang="en-US" sz="2000" b="1" u="sng"/>
              <a:t>Demographic Breakdown – Gender</a:t>
            </a:r>
          </a:p>
        </p:txBody>
      </p:sp>
      <p:sp>
        <p:nvSpPr>
          <p:cNvPr id="117767" name="Text Box 7"/>
          <p:cNvSpPr txBox="1">
            <a:spLocks noChangeArrowheads="1"/>
          </p:cNvSpPr>
          <p:nvPr/>
        </p:nvSpPr>
        <p:spPr bwMode="auto">
          <a:xfrm>
            <a:off x="366713" y="796925"/>
            <a:ext cx="3671887" cy="336550"/>
          </a:xfrm>
          <a:prstGeom prst="rect">
            <a:avLst/>
          </a:prstGeom>
          <a:noFill/>
          <a:ln w="9525">
            <a:noFill/>
            <a:miter lim="800000"/>
            <a:headEnd/>
            <a:tailEnd/>
          </a:ln>
          <a:effectLst/>
        </p:spPr>
        <p:txBody>
          <a:bodyPr>
            <a:spAutoFit/>
          </a:bodyPr>
          <a:lstStyle/>
          <a:p>
            <a:pPr eaLnBrk="0" hangingPunct="0">
              <a:spcBef>
                <a:spcPct val="50000"/>
              </a:spcBef>
            </a:pPr>
            <a:r>
              <a:rPr lang="en-US" sz="1600" b="1" u="sng"/>
              <a:t>Composition</a:t>
            </a:r>
          </a:p>
        </p:txBody>
      </p:sp>
      <p:sp>
        <p:nvSpPr>
          <p:cNvPr id="117768" name="Text Box 8"/>
          <p:cNvSpPr txBox="1">
            <a:spLocks noChangeArrowheads="1"/>
          </p:cNvSpPr>
          <p:nvPr/>
        </p:nvSpPr>
        <p:spPr bwMode="auto">
          <a:xfrm>
            <a:off x="490538" y="4572000"/>
            <a:ext cx="8348662" cy="549275"/>
          </a:xfrm>
          <a:prstGeom prst="rect">
            <a:avLst/>
          </a:prstGeom>
          <a:noFill/>
          <a:ln w="9525">
            <a:noFill/>
            <a:miter lim="800000"/>
            <a:headEnd/>
            <a:tailEnd/>
          </a:ln>
          <a:effectLst/>
        </p:spPr>
        <p:txBody>
          <a:bodyPr>
            <a:spAutoFit/>
          </a:bodyPr>
          <a:lstStyle/>
          <a:p>
            <a:pPr eaLnBrk="0" hangingPunct="0">
              <a:spcBef>
                <a:spcPct val="50000"/>
              </a:spcBef>
              <a:buFont typeface="Wingdings" pitchFamily="2" charset="2"/>
              <a:buChar char="q"/>
            </a:pPr>
            <a:r>
              <a:rPr lang="en-US" sz="1200" b="1"/>
              <a:t>  The total sample of fast food  consumers is mainly composed of males with 58%</a:t>
            </a:r>
          </a:p>
          <a:p>
            <a:pPr eaLnBrk="0" hangingPunct="0">
              <a:spcBef>
                <a:spcPct val="50000"/>
              </a:spcBef>
              <a:buFont typeface="Wingdings" pitchFamily="2" charset="2"/>
              <a:buChar char="q"/>
            </a:pPr>
            <a:r>
              <a:rPr lang="en-US" sz="1200" b="1"/>
              <a:t>  The studied brands of fast have on </a:t>
            </a:r>
            <a:r>
              <a:rPr lang="en-US" sz="1200" b="1">
                <a:solidFill>
                  <a:srgbClr val="FF0000"/>
                </a:solidFill>
              </a:rPr>
              <a:t>average </a:t>
            </a:r>
            <a:r>
              <a:rPr lang="en-US" sz="1200" b="1"/>
              <a:t>equal composition between males and females</a:t>
            </a:r>
          </a:p>
        </p:txBody>
      </p:sp>
      <p:sp>
        <p:nvSpPr>
          <p:cNvPr id="117769" name="Text Box 9"/>
          <p:cNvSpPr txBox="1">
            <a:spLocks noChangeArrowheads="1"/>
          </p:cNvSpPr>
          <p:nvPr/>
        </p:nvSpPr>
        <p:spPr bwMode="auto">
          <a:xfrm>
            <a:off x="-36513" y="6567488"/>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129027" name="Object 3"/>
          <p:cNvGraphicFramePr>
            <a:graphicFrameLocks noChangeAspect="1"/>
          </p:cNvGraphicFramePr>
          <p:nvPr/>
        </p:nvGraphicFramePr>
        <p:xfrm>
          <a:off x="76200" y="1295400"/>
          <a:ext cx="9067800" cy="3352800"/>
        </p:xfrm>
        <a:graphic>
          <a:graphicData uri="http://schemas.openxmlformats.org/presentationml/2006/ole">
            <p:oleObj spid="_x0000_s129027" name="Chart" r:id="rId3" imgW="5886450" imgH="2552700" progId="Excel.Chart.8">
              <p:embed/>
            </p:oleObj>
          </a:graphicData>
        </a:graphic>
      </p:graphicFrame>
      <p:sp>
        <p:nvSpPr>
          <p:cNvPr id="129028" name="Text Box 4"/>
          <p:cNvSpPr txBox="1">
            <a:spLocks noChangeArrowheads="1"/>
          </p:cNvSpPr>
          <p:nvPr/>
        </p:nvSpPr>
        <p:spPr bwMode="auto">
          <a:xfrm>
            <a:off x="323850" y="260350"/>
            <a:ext cx="8351838" cy="396875"/>
          </a:xfrm>
          <a:prstGeom prst="rect">
            <a:avLst/>
          </a:prstGeom>
          <a:noFill/>
          <a:ln w="9525">
            <a:noFill/>
            <a:miter lim="800000"/>
            <a:headEnd/>
            <a:tailEnd/>
          </a:ln>
          <a:effectLst/>
        </p:spPr>
        <p:txBody>
          <a:bodyPr>
            <a:spAutoFit/>
          </a:bodyPr>
          <a:lstStyle/>
          <a:p>
            <a:pPr eaLnBrk="0" hangingPunct="0">
              <a:spcBef>
                <a:spcPct val="50000"/>
              </a:spcBef>
            </a:pPr>
            <a:r>
              <a:rPr lang="en-US" sz="2000" b="1" u="sng"/>
              <a:t>Demographic Breakdown – Nationality</a:t>
            </a:r>
          </a:p>
        </p:txBody>
      </p:sp>
      <p:sp>
        <p:nvSpPr>
          <p:cNvPr id="129029" name="Text Box 5"/>
          <p:cNvSpPr txBox="1">
            <a:spLocks noChangeArrowheads="1"/>
          </p:cNvSpPr>
          <p:nvPr/>
        </p:nvSpPr>
        <p:spPr bwMode="auto">
          <a:xfrm>
            <a:off x="366713" y="796925"/>
            <a:ext cx="3671887" cy="336550"/>
          </a:xfrm>
          <a:prstGeom prst="rect">
            <a:avLst/>
          </a:prstGeom>
          <a:noFill/>
          <a:ln w="9525">
            <a:noFill/>
            <a:miter lim="800000"/>
            <a:headEnd/>
            <a:tailEnd/>
          </a:ln>
          <a:effectLst/>
        </p:spPr>
        <p:txBody>
          <a:bodyPr>
            <a:spAutoFit/>
          </a:bodyPr>
          <a:lstStyle/>
          <a:p>
            <a:pPr eaLnBrk="0" hangingPunct="0">
              <a:spcBef>
                <a:spcPct val="50000"/>
              </a:spcBef>
            </a:pPr>
            <a:r>
              <a:rPr lang="en-US" sz="1600" b="1" u="sng"/>
              <a:t>Composition</a:t>
            </a:r>
          </a:p>
        </p:txBody>
      </p:sp>
      <p:sp>
        <p:nvSpPr>
          <p:cNvPr id="129030" name="Text Box 6"/>
          <p:cNvSpPr txBox="1">
            <a:spLocks noChangeArrowheads="1"/>
          </p:cNvSpPr>
          <p:nvPr/>
        </p:nvSpPr>
        <p:spPr bwMode="auto">
          <a:xfrm>
            <a:off x="490538" y="4876800"/>
            <a:ext cx="8348662" cy="549275"/>
          </a:xfrm>
          <a:prstGeom prst="rect">
            <a:avLst/>
          </a:prstGeom>
          <a:noFill/>
          <a:ln w="9525">
            <a:noFill/>
            <a:miter lim="800000"/>
            <a:headEnd/>
            <a:tailEnd/>
          </a:ln>
          <a:effectLst/>
        </p:spPr>
        <p:txBody>
          <a:bodyPr>
            <a:spAutoFit/>
          </a:bodyPr>
          <a:lstStyle/>
          <a:p>
            <a:pPr eaLnBrk="0" hangingPunct="0">
              <a:spcBef>
                <a:spcPct val="50000"/>
              </a:spcBef>
              <a:buFont typeface="Wingdings" pitchFamily="2" charset="2"/>
              <a:buChar char="q"/>
            </a:pPr>
            <a:r>
              <a:rPr lang="en-US" sz="1200" b="1"/>
              <a:t>  The total sample of fast food  consumers is mainly composed of nationals with 47%</a:t>
            </a:r>
          </a:p>
          <a:p>
            <a:pPr eaLnBrk="0" hangingPunct="0">
              <a:spcBef>
                <a:spcPct val="50000"/>
              </a:spcBef>
              <a:buFont typeface="Wingdings" pitchFamily="2" charset="2"/>
              <a:buChar char="q"/>
            </a:pPr>
            <a:r>
              <a:rPr lang="en-US" sz="1200" b="1"/>
              <a:t>  Nationals contribute to the highest share in each of the studied brands</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4356100" y="6553200"/>
            <a:ext cx="503238" cy="260350"/>
          </a:xfrm>
          <a:prstGeom prst="rect">
            <a:avLst/>
          </a:prstGeom>
          <a:noFill/>
          <a:ln w="9525">
            <a:noFill/>
            <a:miter lim="800000"/>
            <a:headEnd/>
            <a:tailEnd/>
          </a:ln>
          <a:effectLst/>
        </p:spPr>
        <p:txBody>
          <a:bodyPr>
            <a:spAutoFit/>
          </a:bodyPr>
          <a:lstStyle/>
          <a:p>
            <a:pPr algn="ctr" eaLnBrk="0" hangingPunct="0">
              <a:spcBef>
                <a:spcPct val="50000"/>
              </a:spcBef>
            </a:pPr>
            <a:r>
              <a:rPr lang="en-GB" sz="1100">
                <a:solidFill>
                  <a:srgbClr val="000099"/>
                </a:solidFill>
              </a:rPr>
              <a:t>7</a:t>
            </a:r>
          </a:p>
        </p:txBody>
      </p:sp>
      <p:pic>
        <p:nvPicPr>
          <p:cNvPr id="16387" name="Picture 3" descr="PARC logo"/>
          <p:cNvPicPr>
            <a:picLocks noChangeAspect="1" noChangeArrowheads="1"/>
          </p:cNvPicPr>
          <p:nvPr/>
        </p:nvPicPr>
        <p:blipFill>
          <a:blip r:embed="rId4" cstate="print"/>
          <a:srcRect/>
          <a:stretch>
            <a:fillRect/>
          </a:stretch>
        </p:blipFill>
        <p:spPr bwMode="auto">
          <a:xfrm>
            <a:off x="8202613" y="6469063"/>
            <a:ext cx="877887" cy="365125"/>
          </a:xfrm>
          <a:prstGeom prst="rect">
            <a:avLst/>
          </a:prstGeom>
          <a:noFill/>
        </p:spPr>
      </p:pic>
      <p:sp>
        <p:nvSpPr>
          <p:cNvPr id="16388" name="Text Box 4"/>
          <p:cNvSpPr txBox="1">
            <a:spLocks noChangeArrowheads="1"/>
          </p:cNvSpPr>
          <p:nvPr/>
        </p:nvSpPr>
        <p:spPr bwMode="auto">
          <a:xfrm>
            <a:off x="400050" y="260350"/>
            <a:ext cx="5467350" cy="396875"/>
          </a:xfrm>
          <a:prstGeom prst="rect">
            <a:avLst/>
          </a:prstGeom>
          <a:noFill/>
          <a:ln w="9525">
            <a:noFill/>
            <a:miter lim="800000"/>
            <a:headEnd/>
            <a:tailEnd/>
          </a:ln>
          <a:effectLst/>
        </p:spPr>
        <p:txBody>
          <a:bodyPr>
            <a:spAutoFit/>
          </a:bodyPr>
          <a:lstStyle/>
          <a:p>
            <a:pPr eaLnBrk="0" hangingPunct="0">
              <a:spcBef>
                <a:spcPct val="50000"/>
              </a:spcBef>
            </a:pPr>
            <a:r>
              <a:rPr lang="en-US" sz="2000" b="1" u="sng"/>
              <a:t>Demographic Breakdown - Age</a:t>
            </a:r>
          </a:p>
        </p:txBody>
      </p:sp>
      <p:graphicFrame>
        <p:nvGraphicFramePr>
          <p:cNvPr id="16389" name="Object 5"/>
          <p:cNvGraphicFramePr>
            <a:graphicFrameLocks noChangeAspect="1"/>
          </p:cNvGraphicFramePr>
          <p:nvPr>
            <p:ph sz="half" idx="1"/>
          </p:nvPr>
        </p:nvGraphicFramePr>
        <p:xfrm>
          <a:off x="-485775" y="1295400"/>
          <a:ext cx="6691313" cy="3062288"/>
        </p:xfrm>
        <a:graphic>
          <a:graphicData uri="http://schemas.openxmlformats.org/presentationml/2006/ole">
            <p:oleObj spid="_x0000_s16389" name="Chart" r:id="rId5" imgW="5886450" imgH="2695575" progId="Excel.Chart.8">
              <p:embed/>
            </p:oleObj>
          </a:graphicData>
        </a:graphic>
      </p:graphicFrame>
      <p:graphicFrame>
        <p:nvGraphicFramePr>
          <p:cNvPr id="16390" name="Object 6"/>
          <p:cNvGraphicFramePr>
            <a:graphicFrameLocks noChangeAspect="1"/>
          </p:cNvGraphicFramePr>
          <p:nvPr>
            <p:ph sz="half" idx="2"/>
          </p:nvPr>
        </p:nvGraphicFramePr>
        <p:xfrm>
          <a:off x="5334000" y="1690688"/>
          <a:ext cx="4113213" cy="1882775"/>
        </p:xfrm>
        <a:graphic>
          <a:graphicData uri="http://schemas.openxmlformats.org/presentationml/2006/ole">
            <p:oleObj spid="_x0000_s16390" name="Chart" r:id="rId6" imgW="5886450" imgH="2695575" progId="Excel.Chart.8">
              <p:embed/>
            </p:oleObj>
          </a:graphicData>
        </a:graphic>
      </p:graphicFrame>
      <p:sp>
        <p:nvSpPr>
          <p:cNvPr id="16391" name="Text Box 7"/>
          <p:cNvSpPr txBox="1">
            <a:spLocks noChangeArrowheads="1"/>
          </p:cNvSpPr>
          <p:nvPr/>
        </p:nvSpPr>
        <p:spPr bwMode="auto">
          <a:xfrm>
            <a:off x="400050" y="4357688"/>
            <a:ext cx="8348663" cy="1371600"/>
          </a:xfrm>
          <a:prstGeom prst="rect">
            <a:avLst/>
          </a:prstGeom>
          <a:noFill/>
          <a:ln w="9525">
            <a:noFill/>
            <a:miter lim="800000"/>
            <a:headEnd/>
            <a:tailEnd/>
          </a:ln>
          <a:effectLst/>
        </p:spPr>
        <p:txBody>
          <a:bodyPr>
            <a:spAutoFit/>
          </a:bodyPr>
          <a:lstStyle/>
          <a:p>
            <a:pPr eaLnBrk="0" hangingPunct="0">
              <a:spcBef>
                <a:spcPct val="50000"/>
              </a:spcBef>
              <a:buFont typeface="Wingdings" pitchFamily="2" charset="2"/>
              <a:buChar char="q"/>
            </a:pPr>
            <a:r>
              <a:rPr lang="en-US" sz="1200" b="1"/>
              <a:t> The young segment of fast food consumers (15 -24) have the highest consumption rate compared to the total consumers among other age groups. Especially for McDonalds products with an index of 117.</a:t>
            </a:r>
          </a:p>
          <a:p>
            <a:pPr eaLnBrk="0" hangingPunct="0">
              <a:spcBef>
                <a:spcPct val="50000"/>
              </a:spcBef>
              <a:buFont typeface="Wingdings" pitchFamily="2" charset="2"/>
              <a:buChar char="q"/>
            </a:pPr>
            <a:r>
              <a:rPr lang="en-US" sz="1200" b="1"/>
              <a:t> The ratio of consumption of the age group 45+ is average for Pizza Hut and slightly above average for  McDonalds, KFC, Burger King and Hardees. They have a low tendency for other brands.</a:t>
            </a:r>
          </a:p>
          <a:p>
            <a:pPr eaLnBrk="0" hangingPunct="0">
              <a:spcBef>
                <a:spcPct val="50000"/>
              </a:spcBef>
              <a:buFont typeface="Wingdings" pitchFamily="2" charset="2"/>
              <a:buChar char="q"/>
            </a:pPr>
            <a:r>
              <a:rPr lang="en-US" sz="1200" b="1"/>
              <a:t> The age class 25 – 34 consumes all studied brands with a below average affinity, but have a very high tendency to consume other brands</a:t>
            </a:r>
          </a:p>
        </p:txBody>
      </p:sp>
      <p:sp>
        <p:nvSpPr>
          <p:cNvPr id="16392" name="Text Box 8"/>
          <p:cNvSpPr txBox="1">
            <a:spLocks noChangeArrowheads="1"/>
          </p:cNvSpPr>
          <p:nvPr/>
        </p:nvSpPr>
        <p:spPr bwMode="auto">
          <a:xfrm>
            <a:off x="-36513" y="6567488"/>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
        <p:nvSpPr>
          <p:cNvPr id="16393" name="Text Box 9"/>
          <p:cNvSpPr txBox="1">
            <a:spLocks noChangeArrowheads="1"/>
          </p:cNvSpPr>
          <p:nvPr/>
        </p:nvSpPr>
        <p:spPr bwMode="auto">
          <a:xfrm>
            <a:off x="442913" y="762000"/>
            <a:ext cx="3671887" cy="336550"/>
          </a:xfrm>
          <a:prstGeom prst="rect">
            <a:avLst/>
          </a:prstGeom>
          <a:noFill/>
          <a:ln w="9525">
            <a:noFill/>
            <a:miter lim="800000"/>
            <a:headEnd/>
            <a:tailEnd/>
          </a:ln>
          <a:effectLst/>
        </p:spPr>
        <p:txBody>
          <a:bodyPr>
            <a:spAutoFit/>
          </a:bodyPr>
          <a:lstStyle/>
          <a:p>
            <a:pPr eaLnBrk="0" hangingPunct="0">
              <a:spcBef>
                <a:spcPct val="50000"/>
              </a:spcBef>
            </a:pPr>
            <a:r>
              <a:rPr lang="en-US" sz="1600" b="1" u="sng"/>
              <a:t>Affinity of Usage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Text Box 2"/>
          <p:cNvSpPr txBox="1">
            <a:spLocks noChangeArrowheads="1"/>
          </p:cNvSpPr>
          <p:nvPr/>
        </p:nvSpPr>
        <p:spPr bwMode="auto">
          <a:xfrm>
            <a:off x="4356100" y="6553200"/>
            <a:ext cx="503238" cy="260350"/>
          </a:xfrm>
          <a:prstGeom prst="rect">
            <a:avLst/>
          </a:prstGeom>
          <a:noFill/>
          <a:ln w="9525">
            <a:noFill/>
            <a:miter lim="800000"/>
            <a:headEnd/>
            <a:tailEnd/>
          </a:ln>
          <a:effectLst/>
        </p:spPr>
        <p:txBody>
          <a:bodyPr>
            <a:spAutoFit/>
          </a:bodyPr>
          <a:lstStyle/>
          <a:p>
            <a:pPr algn="ctr" eaLnBrk="0" hangingPunct="0">
              <a:spcBef>
                <a:spcPct val="50000"/>
              </a:spcBef>
            </a:pPr>
            <a:r>
              <a:rPr lang="en-GB" sz="1100">
                <a:solidFill>
                  <a:srgbClr val="000099"/>
                </a:solidFill>
              </a:rPr>
              <a:t>7</a:t>
            </a:r>
          </a:p>
        </p:txBody>
      </p:sp>
      <p:pic>
        <p:nvPicPr>
          <p:cNvPr id="130051" name="Picture 3" descr="PARC logo"/>
          <p:cNvPicPr>
            <a:picLocks noChangeAspect="1" noChangeArrowheads="1"/>
          </p:cNvPicPr>
          <p:nvPr/>
        </p:nvPicPr>
        <p:blipFill>
          <a:blip r:embed="rId4" cstate="print"/>
          <a:srcRect/>
          <a:stretch>
            <a:fillRect/>
          </a:stretch>
        </p:blipFill>
        <p:spPr bwMode="auto">
          <a:xfrm>
            <a:off x="8202613" y="6469063"/>
            <a:ext cx="877887" cy="365125"/>
          </a:xfrm>
          <a:prstGeom prst="rect">
            <a:avLst/>
          </a:prstGeom>
          <a:noFill/>
        </p:spPr>
      </p:pic>
      <p:sp>
        <p:nvSpPr>
          <p:cNvPr id="130052" name="Text Box 4"/>
          <p:cNvSpPr txBox="1">
            <a:spLocks noChangeArrowheads="1"/>
          </p:cNvSpPr>
          <p:nvPr/>
        </p:nvSpPr>
        <p:spPr bwMode="auto">
          <a:xfrm>
            <a:off x="400050" y="260350"/>
            <a:ext cx="5467350" cy="396875"/>
          </a:xfrm>
          <a:prstGeom prst="rect">
            <a:avLst/>
          </a:prstGeom>
          <a:noFill/>
          <a:ln w="9525">
            <a:noFill/>
            <a:miter lim="800000"/>
            <a:headEnd/>
            <a:tailEnd/>
          </a:ln>
          <a:effectLst/>
        </p:spPr>
        <p:txBody>
          <a:bodyPr>
            <a:spAutoFit/>
          </a:bodyPr>
          <a:lstStyle/>
          <a:p>
            <a:pPr eaLnBrk="0" hangingPunct="0">
              <a:spcBef>
                <a:spcPct val="50000"/>
              </a:spcBef>
            </a:pPr>
            <a:r>
              <a:rPr lang="en-US" sz="2000" b="1" u="sng"/>
              <a:t>Demographic Breakdown - Age</a:t>
            </a:r>
          </a:p>
        </p:txBody>
      </p:sp>
      <p:sp>
        <p:nvSpPr>
          <p:cNvPr id="130056" name="Text Box 8"/>
          <p:cNvSpPr txBox="1">
            <a:spLocks noChangeArrowheads="1"/>
          </p:cNvSpPr>
          <p:nvPr/>
        </p:nvSpPr>
        <p:spPr bwMode="auto">
          <a:xfrm>
            <a:off x="-36513" y="6567488"/>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
        <p:nvSpPr>
          <p:cNvPr id="130057" name="Text Box 9"/>
          <p:cNvSpPr txBox="1">
            <a:spLocks noChangeArrowheads="1"/>
          </p:cNvSpPr>
          <p:nvPr/>
        </p:nvSpPr>
        <p:spPr bwMode="auto">
          <a:xfrm>
            <a:off x="442913" y="762000"/>
            <a:ext cx="3671887" cy="336550"/>
          </a:xfrm>
          <a:prstGeom prst="rect">
            <a:avLst/>
          </a:prstGeom>
          <a:noFill/>
          <a:ln w="9525">
            <a:noFill/>
            <a:miter lim="800000"/>
            <a:headEnd/>
            <a:tailEnd/>
          </a:ln>
          <a:effectLst/>
        </p:spPr>
        <p:txBody>
          <a:bodyPr>
            <a:spAutoFit/>
          </a:bodyPr>
          <a:lstStyle/>
          <a:p>
            <a:pPr eaLnBrk="0" hangingPunct="0">
              <a:spcBef>
                <a:spcPct val="50000"/>
              </a:spcBef>
            </a:pPr>
            <a:r>
              <a:rPr lang="en-US" sz="1600" b="1" u="sng"/>
              <a:t>Composition</a:t>
            </a:r>
          </a:p>
        </p:txBody>
      </p:sp>
      <p:graphicFrame>
        <p:nvGraphicFramePr>
          <p:cNvPr id="130060" name="Object 12"/>
          <p:cNvGraphicFramePr>
            <a:graphicFrameLocks noGrp="1" noChangeAspect="1"/>
          </p:cNvGraphicFramePr>
          <p:nvPr>
            <p:ph/>
          </p:nvPr>
        </p:nvGraphicFramePr>
        <p:xfrm>
          <a:off x="381000" y="1066800"/>
          <a:ext cx="7715250" cy="3733800"/>
        </p:xfrm>
        <a:graphic>
          <a:graphicData uri="http://schemas.openxmlformats.org/presentationml/2006/ole">
            <p:oleObj spid="_x0000_s130060" name="Chart" r:id="rId5" imgW="5886450" imgH="2552700" progId="Excel.Chart.8">
              <p:embed/>
            </p:oleObj>
          </a:graphicData>
        </a:graphic>
      </p:graphicFrame>
      <p:sp>
        <p:nvSpPr>
          <p:cNvPr id="130062" name="Text Box 14"/>
          <p:cNvSpPr txBox="1">
            <a:spLocks noChangeArrowheads="1"/>
          </p:cNvSpPr>
          <p:nvPr/>
        </p:nvSpPr>
        <p:spPr bwMode="auto">
          <a:xfrm>
            <a:off x="400050" y="4937125"/>
            <a:ext cx="8348663" cy="549275"/>
          </a:xfrm>
          <a:prstGeom prst="rect">
            <a:avLst/>
          </a:prstGeom>
          <a:noFill/>
          <a:ln w="9525">
            <a:noFill/>
            <a:miter lim="800000"/>
            <a:headEnd/>
            <a:tailEnd/>
          </a:ln>
          <a:effectLst/>
        </p:spPr>
        <p:txBody>
          <a:bodyPr>
            <a:spAutoFit/>
          </a:bodyPr>
          <a:lstStyle/>
          <a:p>
            <a:pPr eaLnBrk="0" hangingPunct="0">
              <a:spcBef>
                <a:spcPct val="50000"/>
              </a:spcBef>
              <a:buFont typeface="Wingdings" pitchFamily="2" charset="2"/>
              <a:buChar char="q"/>
            </a:pPr>
            <a:r>
              <a:rPr lang="en-US" sz="1200" b="1"/>
              <a:t> 57% of the fast food consumption is done by the 2 age classes 15  - 24 and 25 – 34 years old</a:t>
            </a:r>
          </a:p>
          <a:p>
            <a:pPr eaLnBrk="0" hangingPunct="0">
              <a:spcBef>
                <a:spcPct val="50000"/>
              </a:spcBef>
              <a:buFont typeface="Wingdings" pitchFamily="2" charset="2"/>
              <a:buChar char="q"/>
            </a:pPr>
            <a:r>
              <a:rPr lang="en-US" sz="1200" b="1"/>
              <a:t> These 2 age groups contribute in more than 50% of the consumption of all studied brands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4356100" y="6553200"/>
            <a:ext cx="503238" cy="260350"/>
          </a:xfrm>
          <a:prstGeom prst="rect">
            <a:avLst/>
          </a:prstGeom>
          <a:noFill/>
          <a:ln w="9525">
            <a:noFill/>
            <a:miter lim="800000"/>
            <a:headEnd/>
            <a:tailEnd/>
          </a:ln>
          <a:effectLst/>
        </p:spPr>
        <p:txBody>
          <a:bodyPr>
            <a:spAutoFit/>
          </a:bodyPr>
          <a:lstStyle/>
          <a:p>
            <a:pPr algn="ctr" eaLnBrk="0" hangingPunct="0">
              <a:spcBef>
                <a:spcPct val="50000"/>
              </a:spcBef>
            </a:pPr>
            <a:r>
              <a:rPr lang="en-GB" sz="1100">
                <a:solidFill>
                  <a:srgbClr val="000099"/>
                </a:solidFill>
              </a:rPr>
              <a:t>7</a:t>
            </a:r>
          </a:p>
        </p:txBody>
      </p:sp>
      <p:sp>
        <p:nvSpPr>
          <p:cNvPr id="18435" name="Text Box 3"/>
          <p:cNvSpPr txBox="1">
            <a:spLocks noChangeArrowheads="1"/>
          </p:cNvSpPr>
          <p:nvPr/>
        </p:nvSpPr>
        <p:spPr bwMode="auto">
          <a:xfrm>
            <a:off x="295275" y="365125"/>
            <a:ext cx="5467350" cy="396875"/>
          </a:xfrm>
          <a:prstGeom prst="rect">
            <a:avLst/>
          </a:prstGeom>
          <a:noFill/>
          <a:ln w="9525">
            <a:noFill/>
            <a:miter lim="800000"/>
            <a:headEnd/>
            <a:tailEnd/>
          </a:ln>
          <a:effectLst/>
        </p:spPr>
        <p:txBody>
          <a:bodyPr>
            <a:spAutoFit/>
          </a:bodyPr>
          <a:lstStyle/>
          <a:p>
            <a:pPr eaLnBrk="0" hangingPunct="0">
              <a:spcBef>
                <a:spcPct val="50000"/>
              </a:spcBef>
            </a:pPr>
            <a:r>
              <a:rPr lang="en-US" sz="2000" b="1" u="sng"/>
              <a:t>Demographic Breakdown - City</a:t>
            </a:r>
          </a:p>
        </p:txBody>
      </p:sp>
      <p:graphicFrame>
        <p:nvGraphicFramePr>
          <p:cNvPr id="18614" name="Group 182"/>
          <p:cNvGraphicFramePr>
            <a:graphicFrameLocks noGrp="1"/>
          </p:cNvGraphicFramePr>
          <p:nvPr>
            <p:ph/>
          </p:nvPr>
        </p:nvGraphicFramePr>
        <p:xfrm>
          <a:off x="395288" y="1196975"/>
          <a:ext cx="8564562" cy="2651760"/>
        </p:xfrm>
        <a:graphic>
          <a:graphicData uri="http://schemas.openxmlformats.org/drawingml/2006/table">
            <a:tbl>
              <a:tblPr/>
              <a:tblGrid>
                <a:gridCol w="1219200"/>
                <a:gridCol w="1517650"/>
                <a:gridCol w="1152525"/>
                <a:gridCol w="719137"/>
                <a:gridCol w="1152525"/>
                <a:gridCol w="936625"/>
                <a:gridCol w="1146175"/>
                <a:gridCol w="720725"/>
              </a:tblGrid>
              <a:tr h="180975">
                <a:tc row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Arial" pitchFamily="34" charset="0"/>
                        </a:rPr>
                        <a:t>City</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Total Consumers</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8575" cap="flat" cmpd="sng" algn="ctr">
                      <a:solidFill>
                        <a:schemeClr val="tx1"/>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a:noFill/>
                    </a:lnB>
                    <a:lnTlToBr>
                      <a:noFill/>
                    </a:lnTlToBr>
                    <a:lnBlToTr>
                      <a:noFill/>
                    </a:lnBlToTr>
                    <a:solidFill>
                      <a:srgbClr val="C0C0C0"/>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  McDonalds</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  KFC</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  Burger King</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  Hardees</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  Pizza Hut</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Others</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a:noFill/>
                    </a:lnB>
                    <a:lnTlToBr>
                      <a:noFill/>
                    </a:lnTlToBr>
                    <a:lnBlToTr>
                      <a:noFill/>
                    </a:lnBlToTr>
                    <a:noFill/>
                  </a:tcPr>
                </a:tc>
              </a:tr>
              <a:tr h="180975">
                <a:tc vMerge="1">
                  <a:txBody>
                    <a:bodyPr/>
                    <a:lstStyle/>
                    <a:p>
                      <a:endParaRPr lang="en-US"/>
                    </a:p>
                  </a:txBody>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N=3533</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8575" cap="flat" cmpd="sng" algn="ctr">
                      <a:solidFill>
                        <a:schemeClr val="tx1"/>
                      </a:solidFill>
                      <a:prstDash val="solid"/>
                      <a:round/>
                      <a:headEnd type="none" w="med" len="med"/>
                      <a:tailEnd type="none" w="med" len="med"/>
                    </a:lnL>
                    <a:lnR w="25400" cap="flat" cmpd="sng" algn="ctr">
                      <a:solidFill>
                        <a:srgbClr val="000000"/>
                      </a:solidFill>
                      <a:prstDash val="solid"/>
                      <a:round/>
                      <a:headEnd type="none" w="med" len="med"/>
                      <a:tailEnd type="none" w="med" len="med"/>
                    </a:lnR>
                    <a:lnT>
                      <a:noFill/>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N=1647</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a:noFill/>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N=3018</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a:noFill/>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N=1717</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a:noFill/>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N=1705</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a:noFill/>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N=1816</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a:noFill/>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N=2386</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a:noFill/>
                    </a:lnT>
                    <a:lnB w="25400" cap="flat" cmpd="sng" algn="ctr">
                      <a:solidFill>
                        <a:srgbClr val="000000"/>
                      </a:solidFill>
                      <a:prstDash val="solid"/>
                      <a:round/>
                      <a:headEnd type="none" w="med" len="med"/>
                      <a:tailEnd type="none" w="med" len="med"/>
                    </a:lnB>
                    <a:lnTlToBr>
                      <a:noFill/>
                    </a:lnTlToBr>
                    <a:lnBlToTr>
                      <a:noFill/>
                    </a:lnBlToTr>
                    <a:noFill/>
                  </a:tcPr>
                </a:tc>
              </a:tr>
              <a:tr h="149225">
                <a:tc vMerge="1">
                  <a:txBody>
                    <a:bodyPr/>
                    <a:lstStyle/>
                    <a:p>
                      <a:endParaRPr lang="en-US"/>
                    </a:p>
                  </a:txBody>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Horizontal %</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Index</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Index</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Index</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Index</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Index</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Index</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Kuwait City</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100%</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87</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99</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rgbClr val="FF0000"/>
                          </a:solidFill>
                          <a:effectLst/>
                          <a:latin typeface="Arial" pitchFamily="34" charset="0"/>
                          <a:cs typeface="Arial" pitchFamily="34" charset="0"/>
                        </a:rPr>
                        <a:t>105</a:t>
                      </a:r>
                      <a:endParaRPr kumimoji="0" lang="en-GB" sz="1200" b="1" i="0" u="none" strike="noStrike" cap="none" normalizeH="0" baseline="0" smtClean="0">
                        <a:ln>
                          <a:noFill/>
                        </a:ln>
                        <a:solidFill>
                          <a:srgbClr val="FF0000"/>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94</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100</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89</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Hawalli</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100%</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100</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99</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rgbClr val="FF0000"/>
                          </a:solidFill>
                          <a:effectLst/>
                          <a:latin typeface="Arial" pitchFamily="34" charset="0"/>
                          <a:cs typeface="Arial" pitchFamily="34" charset="0"/>
                        </a:rPr>
                        <a:t>113</a:t>
                      </a:r>
                      <a:endParaRPr kumimoji="0" lang="en-GB" sz="1200" b="1" i="0" u="none" strike="noStrike" cap="none" normalizeH="0" baseline="0" smtClean="0">
                        <a:ln>
                          <a:noFill/>
                        </a:ln>
                        <a:solidFill>
                          <a:srgbClr val="FF0000"/>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rgbClr val="FF0000"/>
                          </a:solidFill>
                          <a:effectLst/>
                          <a:latin typeface="Arial" pitchFamily="34" charset="0"/>
                          <a:cs typeface="Arial" pitchFamily="34" charset="0"/>
                        </a:rPr>
                        <a:t>118</a:t>
                      </a:r>
                      <a:endParaRPr kumimoji="0" lang="en-GB" sz="1200" b="1" i="0" u="none" strike="noStrike" cap="none" normalizeH="0" baseline="0" smtClean="0">
                        <a:ln>
                          <a:noFill/>
                        </a:ln>
                        <a:solidFill>
                          <a:srgbClr val="FF0000"/>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rgbClr val="FF0000"/>
                          </a:solidFill>
                          <a:effectLst/>
                          <a:latin typeface="Arial" pitchFamily="34" charset="0"/>
                          <a:cs typeface="Arial" pitchFamily="34" charset="0"/>
                        </a:rPr>
                        <a:t>125</a:t>
                      </a:r>
                      <a:endParaRPr kumimoji="0" lang="en-GB" sz="1200" b="1" i="0" u="none" strike="noStrike" cap="none" normalizeH="0" baseline="0" smtClean="0">
                        <a:ln>
                          <a:noFill/>
                        </a:ln>
                        <a:solidFill>
                          <a:srgbClr val="FF0000"/>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79</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Al Ahmedi</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100%</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rgbClr val="FF0000"/>
                          </a:solidFill>
                          <a:effectLst/>
                          <a:latin typeface="Arial" pitchFamily="34" charset="0"/>
                          <a:cs typeface="Arial" pitchFamily="34" charset="0"/>
                        </a:rPr>
                        <a:t>126</a:t>
                      </a:r>
                      <a:endParaRPr kumimoji="0" lang="en-GB" sz="1200" b="1" i="0" u="none" strike="noStrike" cap="none" normalizeH="0" baseline="0" smtClean="0">
                        <a:ln>
                          <a:noFill/>
                        </a:ln>
                        <a:solidFill>
                          <a:srgbClr val="FF0000"/>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rgbClr val="FF0000"/>
                          </a:solidFill>
                          <a:effectLst/>
                          <a:latin typeface="Arial" pitchFamily="34" charset="0"/>
                          <a:cs typeface="Arial" pitchFamily="34" charset="0"/>
                        </a:rPr>
                        <a:t>105</a:t>
                      </a:r>
                      <a:endParaRPr kumimoji="0" lang="en-GB" sz="1200" b="1" i="0" u="none" strike="noStrike" cap="none" normalizeH="0" baseline="0" smtClean="0">
                        <a:ln>
                          <a:noFill/>
                        </a:ln>
                        <a:solidFill>
                          <a:srgbClr val="FF0000"/>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rgbClr val="FF0000"/>
                          </a:solidFill>
                          <a:effectLst/>
                          <a:latin typeface="Arial" pitchFamily="34" charset="0"/>
                          <a:cs typeface="Arial" pitchFamily="34" charset="0"/>
                        </a:rPr>
                        <a:t>134</a:t>
                      </a:r>
                      <a:endParaRPr kumimoji="0" lang="en-GB" sz="1200" b="1" i="0" u="none" strike="noStrike" cap="none" normalizeH="0" baseline="0" smtClean="0">
                        <a:ln>
                          <a:noFill/>
                        </a:ln>
                        <a:solidFill>
                          <a:srgbClr val="FF0000"/>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rgbClr val="FF0000"/>
                          </a:solidFill>
                          <a:effectLst/>
                          <a:latin typeface="Arial" pitchFamily="34" charset="0"/>
                          <a:cs typeface="Arial" pitchFamily="34" charset="0"/>
                        </a:rPr>
                        <a:t>132</a:t>
                      </a:r>
                      <a:endParaRPr kumimoji="0" lang="en-GB" sz="1200" b="1" i="0" u="none" strike="noStrike" cap="none" normalizeH="0" baseline="0" smtClean="0">
                        <a:ln>
                          <a:noFill/>
                        </a:ln>
                        <a:solidFill>
                          <a:srgbClr val="FF0000"/>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rgbClr val="FF0000"/>
                          </a:solidFill>
                          <a:effectLst/>
                          <a:latin typeface="Arial" pitchFamily="34" charset="0"/>
                          <a:cs typeface="Arial" pitchFamily="34" charset="0"/>
                        </a:rPr>
                        <a:t>143</a:t>
                      </a:r>
                      <a:endParaRPr kumimoji="0" lang="en-GB" sz="1200" b="1" i="0" u="none" strike="noStrike" cap="none" normalizeH="0" baseline="0" smtClean="0">
                        <a:ln>
                          <a:noFill/>
                        </a:ln>
                        <a:solidFill>
                          <a:srgbClr val="FF0000"/>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87</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Al Jahra</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100%</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rgbClr val="FF0000"/>
                          </a:solidFill>
                          <a:effectLst/>
                          <a:latin typeface="Arial" pitchFamily="34" charset="0"/>
                          <a:cs typeface="Arial" pitchFamily="34" charset="0"/>
                        </a:rPr>
                        <a:t>112</a:t>
                      </a:r>
                      <a:endParaRPr kumimoji="0" lang="en-GB" sz="1200" b="1" i="0" u="none" strike="noStrike" cap="none" normalizeH="0" baseline="0" smtClean="0">
                        <a:ln>
                          <a:noFill/>
                        </a:ln>
                        <a:solidFill>
                          <a:srgbClr val="FF0000"/>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rgbClr val="FF0000"/>
                          </a:solidFill>
                          <a:effectLst/>
                          <a:latin typeface="Arial" pitchFamily="34" charset="0"/>
                          <a:cs typeface="Arial" pitchFamily="34" charset="0"/>
                        </a:rPr>
                        <a:t>103</a:t>
                      </a:r>
                      <a:endParaRPr kumimoji="0" lang="en-GB" sz="1200" b="1" i="0" u="none" strike="noStrike" cap="none" normalizeH="0" baseline="0" smtClean="0">
                        <a:ln>
                          <a:noFill/>
                        </a:ln>
                        <a:solidFill>
                          <a:srgbClr val="FF0000"/>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66</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65</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50</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rgbClr val="FF0000"/>
                          </a:solidFill>
                          <a:effectLst/>
                          <a:latin typeface="Arial" pitchFamily="34" charset="0"/>
                          <a:cs typeface="Arial" pitchFamily="34" charset="0"/>
                        </a:rPr>
                        <a:t>124</a:t>
                      </a:r>
                      <a:endParaRPr kumimoji="0" lang="en-GB" sz="1200" b="1" i="0" u="none" strike="noStrike" cap="none" normalizeH="0" baseline="0" smtClean="0">
                        <a:ln>
                          <a:noFill/>
                        </a:ln>
                        <a:solidFill>
                          <a:srgbClr val="FF0000"/>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Al Farwaniah</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100%</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90</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98</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75</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74</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62</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63</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Mubarak Al Khabeer</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100%</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88</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96</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rgbClr val="FF0000"/>
                          </a:solidFill>
                          <a:effectLst/>
                          <a:latin typeface="Arial" pitchFamily="34" charset="0"/>
                          <a:cs typeface="Arial" pitchFamily="34" charset="0"/>
                        </a:rPr>
                        <a:t>103</a:t>
                      </a:r>
                      <a:endParaRPr kumimoji="0" lang="en-GB" sz="1200" b="1" i="0" u="none" strike="noStrike" cap="none" normalizeH="0" baseline="0" smtClean="0">
                        <a:ln>
                          <a:noFill/>
                        </a:ln>
                        <a:solidFill>
                          <a:srgbClr val="FF0000"/>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rgbClr val="FF0000"/>
                          </a:solidFill>
                          <a:effectLst/>
                          <a:latin typeface="Arial" pitchFamily="34" charset="0"/>
                          <a:cs typeface="Arial" pitchFamily="34" charset="0"/>
                        </a:rPr>
                        <a:t>139</a:t>
                      </a:r>
                      <a:endParaRPr kumimoji="0" lang="en-GB" sz="1200" b="1" i="0" u="none" strike="noStrike" cap="none" normalizeH="0" baseline="0" smtClean="0">
                        <a:ln>
                          <a:noFill/>
                        </a:ln>
                        <a:solidFill>
                          <a:srgbClr val="FF0000"/>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rgbClr val="FF0000"/>
                          </a:solidFill>
                          <a:effectLst/>
                          <a:latin typeface="Arial" pitchFamily="34" charset="0"/>
                          <a:cs typeface="Arial" pitchFamily="34" charset="0"/>
                        </a:rPr>
                        <a:t>135</a:t>
                      </a:r>
                      <a:endParaRPr kumimoji="0" lang="en-GB" sz="1200" b="1" i="0" u="none" strike="noStrike" cap="none" normalizeH="0" baseline="0" smtClean="0">
                        <a:ln>
                          <a:noFill/>
                        </a:ln>
                        <a:solidFill>
                          <a:srgbClr val="FF0000"/>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93</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bl>
          </a:graphicData>
        </a:graphic>
      </p:graphicFrame>
      <p:sp>
        <p:nvSpPr>
          <p:cNvPr id="18537" name="Text Box 105"/>
          <p:cNvSpPr txBox="1">
            <a:spLocks noChangeArrowheads="1"/>
          </p:cNvSpPr>
          <p:nvPr/>
        </p:nvSpPr>
        <p:spPr bwMode="auto">
          <a:xfrm>
            <a:off x="268288" y="4076700"/>
            <a:ext cx="8929687" cy="2012950"/>
          </a:xfrm>
          <a:prstGeom prst="rect">
            <a:avLst/>
          </a:prstGeom>
          <a:noFill/>
          <a:ln w="9525">
            <a:noFill/>
            <a:miter lim="800000"/>
            <a:headEnd/>
            <a:tailEnd/>
          </a:ln>
          <a:effectLst/>
        </p:spPr>
        <p:txBody>
          <a:bodyPr>
            <a:spAutoFit/>
          </a:bodyPr>
          <a:lstStyle/>
          <a:p>
            <a:pPr eaLnBrk="0" hangingPunct="0">
              <a:spcBef>
                <a:spcPct val="50000"/>
              </a:spcBef>
              <a:buFont typeface="Wingdings" pitchFamily="2" charset="2"/>
              <a:buChar char="q"/>
            </a:pPr>
            <a:r>
              <a:rPr lang="en-US" sz="1200" b="1"/>
              <a:t> Residents of Kuwait City only consume Burger King with an above average ratio compared to the total sample.</a:t>
            </a:r>
          </a:p>
          <a:p>
            <a:pPr eaLnBrk="0" hangingPunct="0">
              <a:spcBef>
                <a:spcPct val="50000"/>
              </a:spcBef>
              <a:buFont typeface="Wingdings" pitchFamily="2" charset="2"/>
              <a:buChar char="q"/>
            </a:pPr>
            <a:r>
              <a:rPr lang="en-US" sz="1200" b="1"/>
              <a:t> KFC and other fast food brands are consumed by a less than average ratio in al Hawalli City.</a:t>
            </a:r>
          </a:p>
          <a:p>
            <a:pPr eaLnBrk="0" hangingPunct="0">
              <a:spcBef>
                <a:spcPct val="50000"/>
              </a:spcBef>
              <a:buFont typeface="Wingdings" pitchFamily="2" charset="2"/>
              <a:buChar char="q"/>
            </a:pPr>
            <a:r>
              <a:rPr lang="en-US" sz="1200" b="1"/>
              <a:t> Consumption  of all studied fast food brands is above average in Al Ahmedi.</a:t>
            </a:r>
          </a:p>
          <a:p>
            <a:pPr eaLnBrk="0" hangingPunct="0">
              <a:spcBef>
                <a:spcPct val="50000"/>
              </a:spcBef>
              <a:buFont typeface="Wingdings" pitchFamily="2" charset="2"/>
              <a:buChar char="q"/>
            </a:pPr>
            <a:r>
              <a:rPr lang="en-US" sz="1200" b="1"/>
              <a:t> Consumption  of McDonalds, KFC and other brands is above average in Al Jahra, though their consumption percentages  is only  9% of the total sample of fast food consumers</a:t>
            </a:r>
          </a:p>
          <a:p>
            <a:pPr eaLnBrk="0" hangingPunct="0">
              <a:spcBef>
                <a:spcPct val="50000"/>
              </a:spcBef>
              <a:buFont typeface="Wingdings" pitchFamily="2" charset="2"/>
              <a:buChar char="q"/>
            </a:pPr>
            <a:r>
              <a:rPr lang="en-US" sz="1200" b="1"/>
              <a:t> All fast food products are consumed below the average in Al Farwaniah.</a:t>
            </a:r>
          </a:p>
          <a:p>
            <a:pPr eaLnBrk="0" hangingPunct="0">
              <a:spcBef>
                <a:spcPct val="50000"/>
              </a:spcBef>
              <a:buFont typeface="Wingdings" pitchFamily="2" charset="2"/>
              <a:buChar char="q"/>
            </a:pPr>
            <a:r>
              <a:rPr lang="en-US" sz="1200" b="1"/>
              <a:t> The indices of fast food consumers in Mubarak Khabeer show high consumption ratios for Burger King, Hardees and Pizza Hut though the of fast food consumers in them is low as seen in the next slide. </a:t>
            </a:r>
          </a:p>
        </p:txBody>
      </p:sp>
      <p:sp>
        <p:nvSpPr>
          <p:cNvPr id="18538" name="Text Box 106"/>
          <p:cNvSpPr txBox="1">
            <a:spLocks noChangeArrowheads="1"/>
          </p:cNvSpPr>
          <p:nvPr/>
        </p:nvSpPr>
        <p:spPr bwMode="auto">
          <a:xfrm>
            <a:off x="-36513" y="6567488"/>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
        <p:nvSpPr>
          <p:cNvPr id="18557" name="Text Box 125"/>
          <p:cNvSpPr txBox="1">
            <a:spLocks noChangeArrowheads="1"/>
          </p:cNvSpPr>
          <p:nvPr/>
        </p:nvSpPr>
        <p:spPr bwMode="auto">
          <a:xfrm>
            <a:off x="323850" y="793750"/>
            <a:ext cx="3671888" cy="336550"/>
          </a:xfrm>
          <a:prstGeom prst="rect">
            <a:avLst/>
          </a:prstGeom>
          <a:noFill/>
          <a:ln w="9525">
            <a:noFill/>
            <a:miter lim="800000"/>
            <a:headEnd/>
            <a:tailEnd/>
          </a:ln>
          <a:effectLst/>
        </p:spPr>
        <p:txBody>
          <a:bodyPr>
            <a:spAutoFit/>
          </a:bodyPr>
          <a:lstStyle/>
          <a:p>
            <a:pPr eaLnBrk="0" hangingPunct="0">
              <a:spcBef>
                <a:spcPct val="50000"/>
              </a:spcBef>
            </a:pPr>
            <a:r>
              <a:rPr lang="en-US" sz="1600" b="1" u="sng"/>
              <a:t>Affinity of Usage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Text Box 2"/>
          <p:cNvSpPr txBox="1">
            <a:spLocks noChangeArrowheads="1"/>
          </p:cNvSpPr>
          <p:nvPr/>
        </p:nvSpPr>
        <p:spPr bwMode="auto">
          <a:xfrm>
            <a:off x="4356100" y="6553200"/>
            <a:ext cx="503238" cy="260350"/>
          </a:xfrm>
          <a:prstGeom prst="rect">
            <a:avLst/>
          </a:prstGeom>
          <a:noFill/>
          <a:ln w="9525">
            <a:noFill/>
            <a:miter lim="800000"/>
            <a:headEnd/>
            <a:tailEnd/>
          </a:ln>
          <a:effectLst/>
        </p:spPr>
        <p:txBody>
          <a:bodyPr>
            <a:spAutoFit/>
          </a:bodyPr>
          <a:lstStyle/>
          <a:p>
            <a:pPr algn="ctr" eaLnBrk="0" hangingPunct="0">
              <a:spcBef>
                <a:spcPct val="50000"/>
              </a:spcBef>
            </a:pPr>
            <a:r>
              <a:rPr lang="en-GB" sz="1100">
                <a:solidFill>
                  <a:srgbClr val="000099"/>
                </a:solidFill>
              </a:rPr>
              <a:t>7</a:t>
            </a:r>
          </a:p>
        </p:txBody>
      </p:sp>
      <p:sp>
        <p:nvSpPr>
          <p:cNvPr id="134147" name="Text Box 3"/>
          <p:cNvSpPr txBox="1">
            <a:spLocks noChangeArrowheads="1"/>
          </p:cNvSpPr>
          <p:nvPr/>
        </p:nvSpPr>
        <p:spPr bwMode="auto">
          <a:xfrm>
            <a:off x="295275" y="365125"/>
            <a:ext cx="5467350" cy="396875"/>
          </a:xfrm>
          <a:prstGeom prst="rect">
            <a:avLst/>
          </a:prstGeom>
          <a:noFill/>
          <a:ln w="9525">
            <a:noFill/>
            <a:miter lim="800000"/>
            <a:headEnd/>
            <a:tailEnd/>
          </a:ln>
          <a:effectLst/>
        </p:spPr>
        <p:txBody>
          <a:bodyPr>
            <a:spAutoFit/>
          </a:bodyPr>
          <a:lstStyle/>
          <a:p>
            <a:pPr eaLnBrk="0" hangingPunct="0">
              <a:spcBef>
                <a:spcPct val="50000"/>
              </a:spcBef>
            </a:pPr>
            <a:r>
              <a:rPr lang="en-US" sz="2000" b="1" u="sng"/>
              <a:t>Demographic Breakdown - City</a:t>
            </a:r>
          </a:p>
        </p:txBody>
      </p:sp>
      <p:sp>
        <p:nvSpPr>
          <p:cNvPr id="134248" name="Text Box 104"/>
          <p:cNvSpPr txBox="1">
            <a:spLocks noChangeArrowheads="1"/>
          </p:cNvSpPr>
          <p:nvPr/>
        </p:nvSpPr>
        <p:spPr bwMode="auto">
          <a:xfrm>
            <a:off x="-36513" y="6567488"/>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
        <p:nvSpPr>
          <p:cNvPr id="134249" name="Text Box 105"/>
          <p:cNvSpPr txBox="1">
            <a:spLocks noChangeArrowheads="1"/>
          </p:cNvSpPr>
          <p:nvPr/>
        </p:nvSpPr>
        <p:spPr bwMode="auto">
          <a:xfrm>
            <a:off x="323850" y="793750"/>
            <a:ext cx="3671888" cy="336550"/>
          </a:xfrm>
          <a:prstGeom prst="rect">
            <a:avLst/>
          </a:prstGeom>
          <a:noFill/>
          <a:ln w="9525">
            <a:noFill/>
            <a:miter lim="800000"/>
            <a:headEnd/>
            <a:tailEnd/>
          </a:ln>
          <a:effectLst/>
        </p:spPr>
        <p:txBody>
          <a:bodyPr>
            <a:spAutoFit/>
          </a:bodyPr>
          <a:lstStyle/>
          <a:p>
            <a:pPr eaLnBrk="0" hangingPunct="0">
              <a:spcBef>
                <a:spcPct val="50000"/>
              </a:spcBef>
            </a:pPr>
            <a:r>
              <a:rPr lang="en-US" sz="1600" b="1" u="sng"/>
              <a:t>Composition</a:t>
            </a:r>
          </a:p>
        </p:txBody>
      </p:sp>
      <p:graphicFrame>
        <p:nvGraphicFramePr>
          <p:cNvPr id="134251" name="Object 107"/>
          <p:cNvGraphicFramePr>
            <a:graphicFrameLocks noGrp="1" noChangeAspect="1"/>
          </p:cNvGraphicFramePr>
          <p:nvPr>
            <p:ph/>
          </p:nvPr>
        </p:nvGraphicFramePr>
        <p:xfrm>
          <a:off x="463550" y="1160463"/>
          <a:ext cx="7637463" cy="3792537"/>
        </p:xfrm>
        <a:graphic>
          <a:graphicData uri="http://schemas.openxmlformats.org/presentationml/2006/ole">
            <p:oleObj spid="_x0000_s134251" name="Chart" r:id="rId4" imgW="5886450" imgH="3190875" progId="Excel.Chart.8">
              <p:embed/>
            </p:oleObj>
          </a:graphicData>
        </a:graphic>
      </p:graphicFrame>
      <p:sp>
        <p:nvSpPr>
          <p:cNvPr id="134253" name="Text Box 109"/>
          <p:cNvSpPr txBox="1">
            <a:spLocks noChangeArrowheads="1"/>
          </p:cNvSpPr>
          <p:nvPr/>
        </p:nvSpPr>
        <p:spPr bwMode="auto">
          <a:xfrm>
            <a:off x="306388" y="5013325"/>
            <a:ext cx="8929687" cy="731838"/>
          </a:xfrm>
          <a:prstGeom prst="rect">
            <a:avLst/>
          </a:prstGeom>
          <a:noFill/>
          <a:ln w="9525">
            <a:noFill/>
            <a:miter lim="800000"/>
            <a:headEnd/>
            <a:tailEnd/>
          </a:ln>
          <a:effectLst/>
        </p:spPr>
        <p:txBody>
          <a:bodyPr>
            <a:spAutoFit/>
          </a:bodyPr>
          <a:lstStyle/>
          <a:p>
            <a:pPr eaLnBrk="0" hangingPunct="0">
              <a:spcBef>
                <a:spcPct val="50000"/>
              </a:spcBef>
              <a:buFont typeface="Wingdings" pitchFamily="2" charset="2"/>
              <a:buChar char="q"/>
            </a:pPr>
            <a:r>
              <a:rPr lang="en-US" sz="1200" b="1"/>
              <a:t> Fast food consumption is concentrated in the 4 cities: Hawalli, Al Farwaniah, Al Ahmedi and  Kuwait city for the total sample of fast food consumers and for their consumption of the studied brands</a:t>
            </a:r>
          </a:p>
          <a:p>
            <a:pPr eaLnBrk="0" hangingPunct="0">
              <a:spcBef>
                <a:spcPct val="50000"/>
              </a:spcBef>
              <a:buFont typeface="Wingdings" pitchFamily="2" charset="2"/>
              <a:buChar char="q"/>
            </a:pPr>
            <a:r>
              <a:rPr lang="en-US" sz="1200" b="1"/>
              <a:t> low consumption of fast food are witnessed in Al Jahra and Mubarak Khabeer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530" name="Object 2"/>
          <p:cNvGraphicFramePr>
            <a:graphicFrameLocks noChangeAspect="1"/>
          </p:cNvGraphicFramePr>
          <p:nvPr>
            <p:ph/>
          </p:nvPr>
        </p:nvGraphicFramePr>
        <p:xfrm>
          <a:off x="25400" y="1541463"/>
          <a:ext cx="7889875" cy="2506662"/>
        </p:xfrm>
        <a:graphic>
          <a:graphicData uri="http://schemas.openxmlformats.org/presentationml/2006/ole">
            <p:oleObj spid="_x0000_s22530" name="Chart" r:id="rId4" imgW="7286625" imgH="2314575" progId="Excel.Chart.8">
              <p:embed/>
            </p:oleObj>
          </a:graphicData>
        </a:graphic>
      </p:graphicFrame>
      <p:sp>
        <p:nvSpPr>
          <p:cNvPr id="22531" name="Text Box 3"/>
          <p:cNvSpPr txBox="1">
            <a:spLocks noChangeArrowheads="1"/>
          </p:cNvSpPr>
          <p:nvPr/>
        </p:nvSpPr>
        <p:spPr bwMode="auto">
          <a:xfrm>
            <a:off x="4356100" y="6553200"/>
            <a:ext cx="503238" cy="260350"/>
          </a:xfrm>
          <a:prstGeom prst="rect">
            <a:avLst/>
          </a:prstGeom>
          <a:noFill/>
          <a:ln w="9525">
            <a:noFill/>
            <a:miter lim="800000"/>
            <a:headEnd/>
            <a:tailEnd/>
          </a:ln>
          <a:effectLst/>
        </p:spPr>
        <p:txBody>
          <a:bodyPr>
            <a:spAutoFit/>
          </a:bodyPr>
          <a:lstStyle/>
          <a:p>
            <a:pPr algn="ctr" eaLnBrk="0" hangingPunct="0">
              <a:spcBef>
                <a:spcPct val="50000"/>
              </a:spcBef>
            </a:pPr>
            <a:r>
              <a:rPr lang="en-GB" sz="1100">
                <a:solidFill>
                  <a:srgbClr val="000099"/>
                </a:solidFill>
              </a:rPr>
              <a:t>7</a:t>
            </a:r>
          </a:p>
        </p:txBody>
      </p:sp>
      <p:sp>
        <p:nvSpPr>
          <p:cNvPr id="22532" name="Text Box 4"/>
          <p:cNvSpPr txBox="1">
            <a:spLocks noChangeArrowheads="1"/>
          </p:cNvSpPr>
          <p:nvPr/>
        </p:nvSpPr>
        <p:spPr bwMode="auto">
          <a:xfrm>
            <a:off x="684213" y="333375"/>
            <a:ext cx="6148387" cy="396875"/>
          </a:xfrm>
          <a:prstGeom prst="rect">
            <a:avLst/>
          </a:prstGeom>
          <a:noFill/>
          <a:ln w="9525">
            <a:noFill/>
            <a:miter lim="800000"/>
            <a:headEnd/>
            <a:tailEnd/>
          </a:ln>
          <a:effectLst/>
        </p:spPr>
        <p:txBody>
          <a:bodyPr>
            <a:spAutoFit/>
          </a:bodyPr>
          <a:lstStyle/>
          <a:p>
            <a:pPr eaLnBrk="0" hangingPunct="0">
              <a:spcBef>
                <a:spcPct val="50000"/>
              </a:spcBef>
            </a:pPr>
            <a:r>
              <a:rPr lang="en-US" sz="2000" b="1" u="sng"/>
              <a:t>Demographic Breakdown – Working Category</a:t>
            </a:r>
          </a:p>
        </p:txBody>
      </p:sp>
      <p:sp>
        <p:nvSpPr>
          <p:cNvPr id="22533" name="Text Box 5"/>
          <p:cNvSpPr txBox="1">
            <a:spLocks noChangeArrowheads="1"/>
          </p:cNvSpPr>
          <p:nvPr/>
        </p:nvSpPr>
        <p:spPr bwMode="auto">
          <a:xfrm>
            <a:off x="704850" y="806450"/>
            <a:ext cx="2952750" cy="336550"/>
          </a:xfrm>
          <a:prstGeom prst="rect">
            <a:avLst/>
          </a:prstGeom>
          <a:noFill/>
          <a:ln w="9525">
            <a:noFill/>
            <a:miter lim="800000"/>
            <a:headEnd/>
            <a:tailEnd/>
          </a:ln>
          <a:effectLst/>
        </p:spPr>
        <p:txBody>
          <a:bodyPr>
            <a:spAutoFit/>
          </a:bodyPr>
          <a:lstStyle/>
          <a:p>
            <a:pPr eaLnBrk="0" hangingPunct="0">
              <a:spcBef>
                <a:spcPct val="50000"/>
              </a:spcBef>
            </a:pPr>
            <a:r>
              <a:rPr lang="en-US" sz="1600" b="1" u="sng"/>
              <a:t>Affinity of Usage</a:t>
            </a:r>
          </a:p>
        </p:txBody>
      </p:sp>
      <p:sp>
        <p:nvSpPr>
          <p:cNvPr id="22534" name="Text Box 6"/>
          <p:cNvSpPr txBox="1">
            <a:spLocks noChangeArrowheads="1"/>
          </p:cNvSpPr>
          <p:nvPr/>
        </p:nvSpPr>
        <p:spPr bwMode="auto">
          <a:xfrm>
            <a:off x="827088" y="4362450"/>
            <a:ext cx="7993062" cy="1828800"/>
          </a:xfrm>
          <a:prstGeom prst="rect">
            <a:avLst/>
          </a:prstGeom>
          <a:noFill/>
          <a:ln w="9525">
            <a:noFill/>
            <a:miter lim="800000"/>
            <a:headEnd/>
            <a:tailEnd/>
          </a:ln>
          <a:effectLst/>
        </p:spPr>
        <p:txBody>
          <a:bodyPr>
            <a:spAutoFit/>
          </a:bodyPr>
          <a:lstStyle/>
          <a:p>
            <a:pPr eaLnBrk="0" hangingPunct="0">
              <a:spcBef>
                <a:spcPct val="50000"/>
              </a:spcBef>
              <a:buFont typeface="Wingdings" pitchFamily="2" charset="2"/>
              <a:buChar char="q"/>
            </a:pPr>
            <a:r>
              <a:rPr lang="en-US" sz="1200" b="1"/>
              <a:t> The government sector consumes all kinds of fast food, especially McDonalds and Hardees with an above average affinity.</a:t>
            </a:r>
          </a:p>
          <a:p>
            <a:pPr eaLnBrk="0" hangingPunct="0">
              <a:spcBef>
                <a:spcPct val="50000"/>
              </a:spcBef>
              <a:buFont typeface="Wingdings" pitchFamily="2" charset="2"/>
              <a:buChar char="q"/>
            </a:pPr>
            <a:r>
              <a:rPr lang="en-US" sz="1200" b="1"/>
              <a:t> Contradicting the above working class are those who work in the private and semi private sector. Their consumption ratio is below the average for all fast foods.</a:t>
            </a:r>
          </a:p>
          <a:p>
            <a:pPr eaLnBrk="0" hangingPunct="0">
              <a:spcBef>
                <a:spcPct val="50000"/>
              </a:spcBef>
              <a:buFont typeface="Wingdings" pitchFamily="2" charset="2"/>
              <a:buChar char="q"/>
            </a:pPr>
            <a:r>
              <a:rPr lang="en-US" sz="1200" b="1"/>
              <a:t> Those who are self employed consume KFC only  with low average affinity. They have a high tendency to consume McDonalds and Burger King as well as other brands.</a:t>
            </a:r>
          </a:p>
          <a:p>
            <a:pPr eaLnBrk="0" hangingPunct="0">
              <a:spcBef>
                <a:spcPct val="50000"/>
              </a:spcBef>
              <a:buFont typeface="Wingdings" pitchFamily="2" charset="2"/>
              <a:buChar char="q"/>
            </a:pPr>
            <a:r>
              <a:rPr lang="en-US" sz="1200" b="1"/>
              <a:t> People not doing any paid work have a very high tendency to consume Pizza Hut and other brands. Their consumption for the rest mentioned chains is below the average. </a:t>
            </a:r>
          </a:p>
        </p:txBody>
      </p:sp>
      <p:sp>
        <p:nvSpPr>
          <p:cNvPr id="22535" name="Text Box 7"/>
          <p:cNvSpPr txBox="1">
            <a:spLocks noChangeArrowheads="1"/>
          </p:cNvSpPr>
          <p:nvPr/>
        </p:nvSpPr>
        <p:spPr bwMode="auto">
          <a:xfrm>
            <a:off x="-36513" y="6567488"/>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4356100" y="6553200"/>
            <a:ext cx="503238" cy="260350"/>
          </a:xfrm>
          <a:prstGeom prst="rect">
            <a:avLst/>
          </a:prstGeom>
          <a:noFill/>
          <a:ln w="9525">
            <a:noFill/>
            <a:miter lim="800000"/>
            <a:headEnd/>
            <a:tailEnd/>
          </a:ln>
          <a:effectLst/>
        </p:spPr>
        <p:txBody>
          <a:bodyPr>
            <a:spAutoFit/>
          </a:bodyPr>
          <a:lstStyle/>
          <a:p>
            <a:pPr algn="ctr" eaLnBrk="0" hangingPunct="0">
              <a:spcBef>
                <a:spcPct val="50000"/>
              </a:spcBef>
            </a:pPr>
            <a:r>
              <a:rPr lang="fr-FR" sz="1100">
                <a:solidFill>
                  <a:srgbClr val="000099"/>
                </a:solidFill>
              </a:rPr>
              <a:t>8</a:t>
            </a:r>
          </a:p>
        </p:txBody>
      </p:sp>
      <p:sp>
        <p:nvSpPr>
          <p:cNvPr id="4099" name="Text Box 3"/>
          <p:cNvSpPr txBox="1">
            <a:spLocks noChangeArrowheads="1"/>
          </p:cNvSpPr>
          <p:nvPr/>
        </p:nvSpPr>
        <p:spPr bwMode="auto">
          <a:xfrm>
            <a:off x="468313" y="549275"/>
            <a:ext cx="4751387" cy="457200"/>
          </a:xfrm>
          <a:prstGeom prst="rect">
            <a:avLst/>
          </a:prstGeom>
          <a:noFill/>
          <a:ln w="9525">
            <a:noFill/>
            <a:miter lim="800000"/>
            <a:headEnd/>
            <a:tailEnd/>
          </a:ln>
          <a:effectLst/>
        </p:spPr>
        <p:txBody>
          <a:bodyPr>
            <a:spAutoFit/>
          </a:bodyPr>
          <a:lstStyle/>
          <a:p>
            <a:pPr eaLnBrk="0" hangingPunct="0">
              <a:spcBef>
                <a:spcPct val="50000"/>
              </a:spcBef>
            </a:pPr>
            <a:r>
              <a:rPr lang="en-US" sz="2400" b="1" u="sng"/>
              <a:t>Target Size</a:t>
            </a:r>
          </a:p>
        </p:txBody>
      </p:sp>
      <p:graphicFrame>
        <p:nvGraphicFramePr>
          <p:cNvPr id="4100" name="Object 4"/>
          <p:cNvGraphicFramePr>
            <a:graphicFrameLocks noChangeAspect="1"/>
          </p:cNvGraphicFramePr>
          <p:nvPr>
            <p:ph sz="half" idx="1"/>
          </p:nvPr>
        </p:nvGraphicFramePr>
        <p:xfrm>
          <a:off x="-922338" y="1366838"/>
          <a:ext cx="5475288" cy="2003425"/>
        </p:xfrm>
        <a:graphic>
          <a:graphicData uri="http://schemas.openxmlformats.org/presentationml/2006/ole">
            <p:oleObj spid="_x0000_s4100" name="Chart" r:id="rId4" imgW="5753100" imgH="2105025" progId="Excel.Chart.8">
              <p:embed/>
            </p:oleObj>
          </a:graphicData>
        </a:graphic>
      </p:graphicFrame>
      <p:sp>
        <p:nvSpPr>
          <p:cNvPr id="4101" name="AutoShape 5"/>
          <p:cNvSpPr>
            <a:spLocks/>
          </p:cNvSpPr>
          <p:nvPr/>
        </p:nvSpPr>
        <p:spPr bwMode="auto">
          <a:xfrm>
            <a:off x="3779838" y="1546225"/>
            <a:ext cx="5148262" cy="1654175"/>
          </a:xfrm>
          <a:prstGeom prst="borderCallout1">
            <a:avLst>
              <a:gd name="adj1" fmla="val -4606"/>
              <a:gd name="adj2" fmla="val 97778"/>
              <a:gd name="adj3" fmla="val -4606"/>
              <a:gd name="adj4" fmla="val -10454"/>
            </a:avLst>
          </a:prstGeom>
          <a:solidFill>
            <a:schemeClr val="accent1"/>
          </a:solidFill>
          <a:ln w="9525">
            <a:solidFill>
              <a:schemeClr val="tx1"/>
            </a:solidFill>
            <a:miter lim="800000"/>
            <a:headEnd/>
            <a:tailEnd/>
          </a:ln>
          <a:effectLst/>
        </p:spPr>
        <p:txBody>
          <a:bodyPr/>
          <a:lstStyle/>
          <a:p>
            <a:pPr eaLnBrk="0" hangingPunct="0">
              <a:buFont typeface="Wingdings" pitchFamily="2" charset="2"/>
              <a:buChar char="§"/>
            </a:pPr>
            <a:r>
              <a:rPr lang="en-US" sz="1600" b="1"/>
              <a:t> 88% of Kuwaiti Population have consumed fast food in the last 12 months (eating in or out fast food restaurants)</a:t>
            </a:r>
          </a:p>
          <a:p>
            <a:pPr eaLnBrk="0" hangingPunct="0">
              <a:buFont typeface="Wingdings" pitchFamily="2" charset="2"/>
              <a:buChar char="§"/>
            </a:pPr>
            <a:endParaRPr lang="en-US" sz="1600" b="1"/>
          </a:p>
          <a:p>
            <a:pPr eaLnBrk="0" hangingPunct="0">
              <a:buFont typeface="Wingdings" pitchFamily="2" charset="2"/>
              <a:buChar char="§"/>
            </a:pPr>
            <a:r>
              <a:rPr lang="en-US" sz="1600" b="1"/>
              <a:t> Sample size : n = 3553 out of 4051 surveyed</a:t>
            </a:r>
          </a:p>
          <a:p>
            <a:pPr eaLnBrk="0" hangingPunct="0">
              <a:buFont typeface="Wingdings" pitchFamily="2" charset="2"/>
              <a:buChar char="§"/>
            </a:pPr>
            <a:r>
              <a:rPr lang="en-US" sz="1600" b="1"/>
              <a:t> projected population: 1,913,043 out of 2,184,032</a:t>
            </a:r>
          </a:p>
          <a:p>
            <a:pPr eaLnBrk="0" hangingPunct="0">
              <a:buFont typeface="Wingdings" pitchFamily="2" charset="2"/>
              <a:buChar char="§"/>
            </a:pPr>
            <a:endParaRPr lang="en-US" sz="1600" b="1"/>
          </a:p>
        </p:txBody>
      </p:sp>
      <p:graphicFrame>
        <p:nvGraphicFramePr>
          <p:cNvPr id="4102" name="Object 6"/>
          <p:cNvGraphicFramePr>
            <a:graphicFrameLocks noChangeAspect="1"/>
          </p:cNvGraphicFramePr>
          <p:nvPr>
            <p:ph sz="half" idx="2"/>
          </p:nvPr>
        </p:nvGraphicFramePr>
        <p:xfrm>
          <a:off x="107950" y="3503613"/>
          <a:ext cx="3529013" cy="2692400"/>
        </p:xfrm>
        <a:graphic>
          <a:graphicData uri="http://schemas.openxmlformats.org/presentationml/2006/ole">
            <p:oleObj spid="_x0000_s4102" name="Chart" r:id="rId5" imgW="3533775" imgH="2695575" progId="Excel.Chart.8">
              <p:embed/>
            </p:oleObj>
          </a:graphicData>
        </a:graphic>
      </p:graphicFrame>
      <p:sp>
        <p:nvSpPr>
          <p:cNvPr id="4103" name="AutoShape 7"/>
          <p:cNvSpPr>
            <a:spLocks/>
          </p:cNvSpPr>
          <p:nvPr/>
        </p:nvSpPr>
        <p:spPr bwMode="auto">
          <a:xfrm>
            <a:off x="3779838" y="3740150"/>
            <a:ext cx="5148262" cy="2355850"/>
          </a:xfrm>
          <a:prstGeom prst="borderCallout1">
            <a:avLst>
              <a:gd name="adj1" fmla="val -3236"/>
              <a:gd name="adj2" fmla="val 97778"/>
              <a:gd name="adj3" fmla="val -3236"/>
              <a:gd name="adj4" fmla="val -7676"/>
            </a:avLst>
          </a:prstGeom>
          <a:solidFill>
            <a:schemeClr val="accent1"/>
          </a:solidFill>
          <a:ln w="9525">
            <a:solidFill>
              <a:schemeClr val="tx1"/>
            </a:solidFill>
            <a:miter lim="800000"/>
            <a:headEnd/>
            <a:tailEnd/>
          </a:ln>
          <a:effectLst/>
        </p:spPr>
        <p:txBody>
          <a:bodyPr/>
          <a:lstStyle/>
          <a:p>
            <a:pPr eaLnBrk="0" hangingPunct="0">
              <a:buFont typeface="Wingdings" pitchFamily="2" charset="2"/>
              <a:buChar char="§"/>
            </a:pPr>
            <a:r>
              <a:rPr lang="en-US" sz="1600" b="1"/>
              <a:t> 91% of Fast food consumers have eaten outside fast food restaurants preferring take away meals and deliveries compared to 83% who have dined in these restaurants chains.</a:t>
            </a:r>
          </a:p>
          <a:p>
            <a:pPr eaLnBrk="0" hangingPunct="0">
              <a:buFont typeface="Wingdings" pitchFamily="2" charset="2"/>
              <a:buChar char="§"/>
            </a:pPr>
            <a:endParaRPr lang="en-US" sz="1600" b="1"/>
          </a:p>
          <a:p>
            <a:pPr eaLnBrk="0" hangingPunct="0">
              <a:buFont typeface="Wingdings" pitchFamily="2" charset="2"/>
              <a:buChar char="§"/>
            </a:pPr>
            <a:r>
              <a:rPr lang="en-US" sz="1600" b="1"/>
              <a:t> The two percentages add up to more than 100% due to duplication. i.e. consumers who have eaten both in and out the fast food restaurants</a:t>
            </a:r>
          </a:p>
          <a:p>
            <a:pPr eaLnBrk="0" hangingPunct="0">
              <a:buFont typeface="Wingdings" pitchFamily="2" charset="2"/>
              <a:buChar char="§"/>
            </a:pPr>
            <a:endParaRPr lang="en-US" sz="1600" b="1"/>
          </a:p>
        </p:txBody>
      </p:sp>
      <p:pic>
        <p:nvPicPr>
          <p:cNvPr id="4104" name="Picture 8" descr="PARC logo"/>
          <p:cNvPicPr>
            <a:picLocks noChangeAspect="1" noChangeArrowheads="1"/>
          </p:cNvPicPr>
          <p:nvPr/>
        </p:nvPicPr>
        <p:blipFill>
          <a:blip r:embed="rId6" cstate="print"/>
          <a:srcRect/>
          <a:stretch>
            <a:fillRect/>
          </a:stretch>
        </p:blipFill>
        <p:spPr bwMode="auto">
          <a:xfrm>
            <a:off x="8266113" y="6469063"/>
            <a:ext cx="877887" cy="365125"/>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4356100" y="6553200"/>
            <a:ext cx="503238" cy="260350"/>
          </a:xfrm>
          <a:prstGeom prst="rect">
            <a:avLst/>
          </a:prstGeom>
          <a:noFill/>
          <a:ln w="9525">
            <a:noFill/>
            <a:miter lim="800000"/>
            <a:headEnd/>
            <a:tailEnd/>
          </a:ln>
          <a:effectLst/>
        </p:spPr>
        <p:txBody>
          <a:bodyPr>
            <a:spAutoFit/>
          </a:bodyPr>
          <a:lstStyle/>
          <a:p>
            <a:pPr algn="ctr" eaLnBrk="0" hangingPunct="0">
              <a:spcBef>
                <a:spcPct val="50000"/>
              </a:spcBef>
            </a:pPr>
            <a:r>
              <a:rPr lang="en-GB" sz="1100">
                <a:solidFill>
                  <a:srgbClr val="000099"/>
                </a:solidFill>
              </a:rPr>
              <a:t>7</a:t>
            </a:r>
          </a:p>
        </p:txBody>
      </p:sp>
      <p:graphicFrame>
        <p:nvGraphicFramePr>
          <p:cNvPr id="20483" name="Object 3"/>
          <p:cNvGraphicFramePr>
            <a:graphicFrameLocks noChangeAspect="1"/>
          </p:cNvGraphicFramePr>
          <p:nvPr>
            <p:ph sz="half" idx="1"/>
          </p:nvPr>
        </p:nvGraphicFramePr>
        <p:xfrm>
          <a:off x="635000" y="1219200"/>
          <a:ext cx="8204200" cy="4343400"/>
        </p:xfrm>
        <a:graphic>
          <a:graphicData uri="http://schemas.openxmlformats.org/presentationml/2006/ole">
            <p:oleObj spid="_x0000_s20483" name="Chart" r:id="rId4" imgW="6591300" imgH="3276600" progId="Excel.Chart.8">
              <p:embed/>
            </p:oleObj>
          </a:graphicData>
        </a:graphic>
      </p:graphicFrame>
      <p:sp>
        <p:nvSpPr>
          <p:cNvPr id="20484" name="Text Box 4"/>
          <p:cNvSpPr txBox="1">
            <a:spLocks noChangeArrowheads="1"/>
          </p:cNvSpPr>
          <p:nvPr/>
        </p:nvSpPr>
        <p:spPr bwMode="auto">
          <a:xfrm>
            <a:off x="728663" y="476250"/>
            <a:ext cx="6148387" cy="396875"/>
          </a:xfrm>
          <a:prstGeom prst="rect">
            <a:avLst/>
          </a:prstGeom>
          <a:noFill/>
          <a:ln w="9525">
            <a:noFill/>
            <a:miter lim="800000"/>
            <a:headEnd/>
            <a:tailEnd/>
          </a:ln>
          <a:effectLst/>
        </p:spPr>
        <p:txBody>
          <a:bodyPr>
            <a:spAutoFit/>
          </a:bodyPr>
          <a:lstStyle/>
          <a:p>
            <a:pPr eaLnBrk="0" hangingPunct="0">
              <a:spcBef>
                <a:spcPct val="50000"/>
              </a:spcBef>
            </a:pPr>
            <a:r>
              <a:rPr lang="en-US" sz="2000" b="1" u="sng"/>
              <a:t>Demographic Breakdown – Working Category</a:t>
            </a:r>
          </a:p>
        </p:txBody>
      </p:sp>
      <p:sp>
        <p:nvSpPr>
          <p:cNvPr id="20485" name="Text Box 5"/>
          <p:cNvSpPr txBox="1">
            <a:spLocks noChangeArrowheads="1"/>
          </p:cNvSpPr>
          <p:nvPr/>
        </p:nvSpPr>
        <p:spPr bwMode="auto">
          <a:xfrm>
            <a:off x="728663" y="5321300"/>
            <a:ext cx="6507162" cy="457200"/>
          </a:xfrm>
          <a:prstGeom prst="rect">
            <a:avLst/>
          </a:prstGeom>
          <a:noFill/>
          <a:ln w="9525">
            <a:noFill/>
            <a:miter lim="800000"/>
            <a:headEnd/>
            <a:tailEnd/>
          </a:ln>
          <a:effectLst/>
        </p:spPr>
        <p:txBody>
          <a:bodyPr>
            <a:spAutoFit/>
          </a:bodyPr>
          <a:lstStyle/>
          <a:p>
            <a:pPr eaLnBrk="0" hangingPunct="0">
              <a:spcBef>
                <a:spcPct val="50000"/>
              </a:spcBef>
              <a:buFont typeface="Wingdings" pitchFamily="2" charset="2"/>
              <a:buChar char="q"/>
            </a:pPr>
            <a:r>
              <a:rPr lang="en-US" sz="1200" b="1"/>
              <a:t> The workers of the government sector contribute to half of the total consumption of each brand. This is reflected in their high indices seen in the previous graph.</a:t>
            </a:r>
          </a:p>
        </p:txBody>
      </p:sp>
      <p:sp>
        <p:nvSpPr>
          <p:cNvPr id="20486" name="Text Box 6"/>
          <p:cNvSpPr txBox="1">
            <a:spLocks noChangeArrowheads="1"/>
          </p:cNvSpPr>
          <p:nvPr/>
        </p:nvSpPr>
        <p:spPr bwMode="auto">
          <a:xfrm>
            <a:off x="-36513" y="6567488"/>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
        <p:nvSpPr>
          <p:cNvPr id="20487" name="Text Box 7"/>
          <p:cNvSpPr txBox="1">
            <a:spLocks noChangeArrowheads="1"/>
          </p:cNvSpPr>
          <p:nvPr/>
        </p:nvSpPr>
        <p:spPr bwMode="auto">
          <a:xfrm>
            <a:off x="747713" y="958850"/>
            <a:ext cx="3671887" cy="336550"/>
          </a:xfrm>
          <a:prstGeom prst="rect">
            <a:avLst/>
          </a:prstGeom>
          <a:noFill/>
          <a:ln w="9525">
            <a:noFill/>
            <a:miter lim="800000"/>
            <a:headEnd/>
            <a:tailEnd/>
          </a:ln>
          <a:effectLst/>
        </p:spPr>
        <p:txBody>
          <a:bodyPr>
            <a:spAutoFit/>
          </a:bodyPr>
          <a:lstStyle/>
          <a:p>
            <a:pPr eaLnBrk="0" hangingPunct="0">
              <a:spcBef>
                <a:spcPct val="50000"/>
              </a:spcBef>
            </a:pPr>
            <a:r>
              <a:rPr lang="en-US" sz="1600" b="1" u="sng"/>
              <a:t>Composition</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4356100" y="6553200"/>
            <a:ext cx="503238" cy="260350"/>
          </a:xfrm>
          <a:prstGeom prst="rect">
            <a:avLst/>
          </a:prstGeom>
          <a:noFill/>
          <a:ln w="9525">
            <a:noFill/>
            <a:miter lim="800000"/>
            <a:headEnd/>
            <a:tailEnd/>
          </a:ln>
          <a:effectLst/>
        </p:spPr>
        <p:txBody>
          <a:bodyPr>
            <a:spAutoFit/>
          </a:bodyPr>
          <a:lstStyle/>
          <a:p>
            <a:pPr algn="ctr" eaLnBrk="0" hangingPunct="0">
              <a:spcBef>
                <a:spcPct val="50000"/>
              </a:spcBef>
            </a:pPr>
            <a:r>
              <a:rPr lang="en-GB" sz="1100">
                <a:solidFill>
                  <a:srgbClr val="000099"/>
                </a:solidFill>
              </a:rPr>
              <a:t>7</a:t>
            </a:r>
          </a:p>
        </p:txBody>
      </p:sp>
      <p:graphicFrame>
        <p:nvGraphicFramePr>
          <p:cNvPr id="24713" name="Group 137"/>
          <p:cNvGraphicFramePr>
            <a:graphicFrameLocks noGrp="1"/>
          </p:cNvGraphicFramePr>
          <p:nvPr>
            <p:ph/>
          </p:nvPr>
        </p:nvGraphicFramePr>
        <p:xfrm>
          <a:off x="611188" y="1201738"/>
          <a:ext cx="8064500" cy="2760664"/>
        </p:xfrm>
        <a:graphic>
          <a:graphicData uri="http://schemas.openxmlformats.org/drawingml/2006/table">
            <a:tbl>
              <a:tblPr/>
              <a:tblGrid>
                <a:gridCol w="1522412"/>
                <a:gridCol w="998538"/>
                <a:gridCol w="1008062"/>
                <a:gridCol w="792163"/>
                <a:gridCol w="1152525"/>
                <a:gridCol w="792162"/>
                <a:gridCol w="1008063"/>
                <a:gridCol w="790575"/>
              </a:tblGrid>
              <a:tr h="714375">
                <a:tc row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rPr>
                        <a:t>Household Income</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Total Consumers</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8575" cap="flat" cmpd="sng" algn="ctr">
                      <a:solidFill>
                        <a:schemeClr val="tx1"/>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a:noFill/>
                    </a:lnB>
                    <a:lnTlToBr>
                      <a:noFill/>
                    </a:lnTlToBr>
                    <a:lnBlToTr>
                      <a:noFill/>
                    </a:lnBlToTr>
                    <a:solidFill>
                      <a:srgbClr val="C0C0C0"/>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  McDonalds</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  KFC</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  Burger King</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  Hardees</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  Pizza Hut</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Others</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a:noFill/>
                    </a:lnB>
                    <a:lnTlToBr>
                      <a:noFill/>
                    </a:lnTlToBr>
                    <a:lnBlToTr>
                      <a:noFill/>
                    </a:lnBlToTr>
                    <a:noFill/>
                  </a:tcPr>
                </a:tc>
              </a:tr>
              <a:tr h="304800">
                <a:tc vMerge="1">
                  <a:txBody>
                    <a:bodyPr/>
                    <a:lstStyle/>
                    <a:p>
                      <a:endParaRPr lang="en-US"/>
                    </a:p>
                  </a:txBody>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N=3533</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8575" cap="flat" cmpd="sng" algn="ctr">
                      <a:solidFill>
                        <a:schemeClr val="tx1"/>
                      </a:solidFill>
                      <a:prstDash val="solid"/>
                      <a:round/>
                      <a:headEnd type="none" w="med" len="med"/>
                      <a:tailEnd type="none" w="med" len="med"/>
                    </a:lnL>
                    <a:lnR w="25400" cap="flat" cmpd="sng" algn="ctr">
                      <a:solidFill>
                        <a:srgbClr val="000000"/>
                      </a:solidFill>
                      <a:prstDash val="solid"/>
                      <a:round/>
                      <a:headEnd type="none" w="med" len="med"/>
                      <a:tailEnd type="none" w="med" len="med"/>
                    </a:lnR>
                    <a:lnT>
                      <a:noFill/>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N=1647</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a:noFill/>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N=3018</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a:noFill/>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N=1717</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a:noFill/>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N=1705</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a:noFill/>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N=1816</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a:noFill/>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N=2386</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a:noFill/>
                    </a:lnT>
                    <a:lnB w="25400" cap="flat" cmpd="sng" algn="ctr">
                      <a:solidFill>
                        <a:srgbClr val="000000"/>
                      </a:solidFill>
                      <a:prstDash val="solid"/>
                      <a:round/>
                      <a:headEnd type="none" w="med" len="med"/>
                      <a:tailEnd type="none" w="med" len="med"/>
                    </a:lnB>
                    <a:lnTlToBr>
                      <a:noFill/>
                    </a:lnTlToBr>
                    <a:lnBlToTr>
                      <a:noFill/>
                    </a:lnBlToTr>
                    <a:noFill/>
                  </a:tcPr>
                </a:tc>
              </a:tr>
              <a:tr h="519113">
                <a:tc vMerge="1">
                  <a:txBody>
                    <a:bodyPr/>
                    <a:lstStyle/>
                    <a:p>
                      <a:endParaRPr lang="en-US"/>
                    </a:p>
                  </a:txBody>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Horizontal %</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Index</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Index</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Index</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Index</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Index</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Index</a:t>
                      </a:r>
                      <a:endParaRPr kumimoji="0" lang="en-GB" sz="1200" b="1" i="0" u="none" strike="noStrike" cap="none" normalizeH="0" baseline="0" smtClean="0">
                        <a:ln>
                          <a:noFill/>
                        </a:ln>
                        <a:solidFill>
                          <a:schemeClr val="tx1"/>
                        </a:solidFill>
                        <a:effectLst/>
                        <a:latin typeface="Times"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63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less than KD. 400</a:t>
                      </a: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100%</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55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89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74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61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57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70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304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KD. 401 - 600</a:t>
                      </a: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100%</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72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67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83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96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85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3063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KD. 601 - 800</a:t>
                      </a: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100%</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97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Arial" pitchFamily="34" charset="0"/>
                        </a:rPr>
                        <a:t>102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Arial" pitchFamily="34" charset="0"/>
                        </a:rPr>
                        <a:t>101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97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97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91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304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more than KD. 800</a:t>
                      </a: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100%</a:t>
                      </a:r>
                      <a:endParaRPr kumimoji="0" lang="en-US" sz="1200" b="1"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Arial" pitchFamily="34" charset="0"/>
                        </a:rPr>
                        <a:t>128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Arial" pitchFamily="34" charset="0"/>
                        </a:rPr>
                        <a:t>105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Arial" pitchFamily="34" charset="0"/>
                        </a:rPr>
                        <a:t>117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Arial" pitchFamily="34" charset="0"/>
                        </a:rPr>
                        <a:t>123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Arial" pitchFamily="34" charset="0"/>
                        </a:rPr>
                        <a:t>115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Arial" pitchFamily="34" charset="0"/>
                        </a:rPr>
                        <a:t>118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bl>
          </a:graphicData>
        </a:graphic>
      </p:graphicFrame>
      <p:sp>
        <p:nvSpPr>
          <p:cNvPr id="24662" name="Text Box 86"/>
          <p:cNvSpPr txBox="1">
            <a:spLocks noChangeArrowheads="1"/>
          </p:cNvSpPr>
          <p:nvPr/>
        </p:nvSpPr>
        <p:spPr bwMode="auto">
          <a:xfrm>
            <a:off x="519113" y="320675"/>
            <a:ext cx="6148387" cy="396875"/>
          </a:xfrm>
          <a:prstGeom prst="rect">
            <a:avLst/>
          </a:prstGeom>
          <a:noFill/>
          <a:ln w="9525">
            <a:noFill/>
            <a:miter lim="800000"/>
            <a:headEnd/>
            <a:tailEnd/>
          </a:ln>
          <a:effectLst/>
        </p:spPr>
        <p:txBody>
          <a:bodyPr>
            <a:spAutoFit/>
          </a:bodyPr>
          <a:lstStyle/>
          <a:p>
            <a:pPr eaLnBrk="0" hangingPunct="0">
              <a:spcBef>
                <a:spcPct val="50000"/>
              </a:spcBef>
            </a:pPr>
            <a:r>
              <a:rPr lang="en-US" sz="2000" b="1" u="sng"/>
              <a:t>Demographic Breakdown – Income</a:t>
            </a:r>
          </a:p>
        </p:txBody>
      </p:sp>
      <p:sp>
        <p:nvSpPr>
          <p:cNvPr id="24663" name="Text Box 87"/>
          <p:cNvSpPr txBox="1">
            <a:spLocks noChangeArrowheads="1"/>
          </p:cNvSpPr>
          <p:nvPr/>
        </p:nvSpPr>
        <p:spPr bwMode="auto">
          <a:xfrm>
            <a:off x="250825" y="4462463"/>
            <a:ext cx="8459788" cy="274637"/>
          </a:xfrm>
          <a:prstGeom prst="rect">
            <a:avLst/>
          </a:prstGeom>
          <a:noFill/>
          <a:ln w="9525">
            <a:noFill/>
            <a:miter lim="800000"/>
            <a:headEnd/>
            <a:tailEnd/>
          </a:ln>
          <a:effectLst/>
        </p:spPr>
        <p:txBody>
          <a:bodyPr>
            <a:spAutoFit/>
          </a:bodyPr>
          <a:lstStyle/>
          <a:p>
            <a:pPr eaLnBrk="0" hangingPunct="0">
              <a:buFont typeface="Wingdings" pitchFamily="2" charset="2"/>
              <a:buChar char="q"/>
            </a:pPr>
            <a:r>
              <a:rPr lang="en-US" sz="1200" b="1"/>
              <a:t> High consumption ratio compared to the total sample of fast food consumers classified by income as follows:</a:t>
            </a:r>
          </a:p>
        </p:txBody>
      </p:sp>
      <p:sp>
        <p:nvSpPr>
          <p:cNvPr id="24664" name="Text Box 88"/>
          <p:cNvSpPr txBox="1">
            <a:spLocks noChangeArrowheads="1"/>
          </p:cNvSpPr>
          <p:nvPr/>
        </p:nvSpPr>
        <p:spPr bwMode="auto">
          <a:xfrm>
            <a:off x="611188" y="4830763"/>
            <a:ext cx="7848600" cy="731837"/>
          </a:xfrm>
          <a:prstGeom prst="rect">
            <a:avLst/>
          </a:prstGeom>
          <a:noFill/>
          <a:ln w="9525">
            <a:noFill/>
            <a:miter lim="800000"/>
            <a:headEnd/>
            <a:tailEnd/>
          </a:ln>
          <a:effectLst/>
        </p:spPr>
        <p:txBody>
          <a:bodyPr>
            <a:spAutoFit/>
          </a:bodyPr>
          <a:lstStyle/>
          <a:p>
            <a:pPr eaLnBrk="0" hangingPunct="0">
              <a:spcBef>
                <a:spcPct val="50000"/>
              </a:spcBef>
              <a:buFont typeface="Wingdings" pitchFamily="2" charset="2"/>
              <a:buChar char="Ø"/>
            </a:pPr>
            <a:r>
              <a:rPr lang="en-US" sz="1200" b="1"/>
              <a:t> Those who earn more than 800 K.D. consume all studied brands with an above average affinity.</a:t>
            </a:r>
          </a:p>
          <a:p>
            <a:pPr eaLnBrk="0" hangingPunct="0">
              <a:spcBef>
                <a:spcPct val="50000"/>
              </a:spcBef>
              <a:buFont typeface="Wingdings" pitchFamily="2" charset="2"/>
              <a:buChar char="Ø"/>
            </a:pPr>
            <a:r>
              <a:rPr lang="en-US" sz="1200" b="1"/>
              <a:t>  Earners between 600 and 800 KD. have  slightly  above average consumption ratios with KFC and Burger King.</a:t>
            </a:r>
          </a:p>
        </p:txBody>
      </p:sp>
      <p:sp>
        <p:nvSpPr>
          <p:cNvPr id="24665" name="Text Box 89"/>
          <p:cNvSpPr txBox="1">
            <a:spLocks noChangeArrowheads="1"/>
          </p:cNvSpPr>
          <p:nvPr/>
        </p:nvSpPr>
        <p:spPr bwMode="auto">
          <a:xfrm>
            <a:off x="-36513" y="6567488"/>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
        <p:nvSpPr>
          <p:cNvPr id="24676" name="Text Box 100"/>
          <p:cNvSpPr txBox="1">
            <a:spLocks noChangeArrowheads="1"/>
          </p:cNvSpPr>
          <p:nvPr/>
        </p:nvSpPr>
        <p:spPr bwMode="auto">
          <a:xfrm>
            <a:off x="546100" y="762000"/>
            <a:ext cx="2952750" cy="336550"/>
          </a:xfrm>
          <a:prstGeom prst="rect">
            <a:avLst/>
          </a:prstGeom>
          <a:noFill/>
          <a:ln w="9525">
            <a:noFill/>
            <a:miter lim="800000"/>
            <a:headEnd/>
            <a:tailEnd/>
          </a:ln>
          <a:effectLst/>
        </p:spPr>
        <p:txBody>
          <a:bodyPr>
            <a:spAutoFit/>
          </a:bodyPr>
          <a:lstStyle/>
          <a:p>
            <a:pPr eaLnBrk="0" hangingPunct="0">
              <a:spcBef>
                <a:spcPct val="50000"/>
              </a:spcBef>
            </a:pPr>
            <a:r>
              <a:rPr lang="en-US" sz="1600" b="1" u="sng"/>
              <a:t>Affinity of Usage</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Text Box 2"/>
          <p:cNvSpPr txBox="1">
            <a:spLocks noChangeArrowheads="1"/>
          </p:cNvSpPr>
          <p:nvPr/>
        </p:nvSpPr>
        <p:spPr bwMode="auto">
          <a:xfrm>
            <a:off x="4356100" y="6553200"/>
            <a:ext cx="503238" cy="260350"/>
          </a:xfrm>
          <a:prstGeom prst="rect">
            <a:avLst/>
          </a:prstGeom>
          <a:noFill/>
          <a:ln w="9525">
            <a:noFill/>
            <a:miter lim="800000"/>
            <a:headEnd/>
            <a:tailEnd/>
          </a:ln>
          <a:effectLst/>
        </p:spPr>
        <p:txBody>
          <a:bodyPr>
            <a:spAutoFit/>
          </a:bodyPr>
          <a:lstStyle/>
          <a:p>
            <a:pPr algn="ctr" eaLnBrk="0" hangingPunct="0">
              <a:spcBef>
                <a:spcPct val="50000"/>
              </a:spcBef>
            </a:pPr>
            <a:r>
              <a:rPr lang="en-GB" sz="1100">
                <a:solidFill>
                  <a:srgbClr val="000099"/>
                </a:solidFill>
              </a:rPr>
              <a:t>7</a:t>
            </a:r>
          </a:p>
        </p:txBody>
      </p:sp>
      <p:sp>
        <p:nvSpPr>
          <p:cNvPr id="136277" name="Text Box 85"/>
          <p:cNvSpPr txBox="1">
            <a:spLocks noChangeArrowheads="1"/>
          </p:cNvSpPr>
          <p:nvPr/>
        </p:nvSpPr>
        <p:spPr bwMode="auto">
          <a:xfrm>
            <a:off x="519113" y="320675"/>
            <a:ext cx="6148387" cy="396875"/>
          </a:xfrm>
          <a:prstGeom prst="rect">
            <a:avLst/>
          </a:prstGeom>
          <a:noFill/>
          <a:ln w="9525">
            <a:noFill/>
            <a:miter lim="800000"/>
            <a:headEnd/>
            <a:tailEnd/>
          </a:ln>
          <a:effectLst/>
        </p:spPr>
        <p:txBody>
          <a:bodyPr>
            <a:spAutoFit/>
          </a:bodyPr>
          <a:lstStyle/>
          <a:p>
            <a:pPr eaLnBrk="0" hangingPunct="0">
              <a:spcBef>
                <a:spcPct val="50000"/>
              </a:spcBef>
            </a:pPr>
            <a:r>
              <a:rPr lang="en-US" sz="2000" b="1" u="sng"/>
              <a:t>Demographic Breakdown – Income</a:t>
            </a:r>
          </a:p>
        </p:txBody>
      </p:sp>
      <p:sp>
        <p:nvSpPr>
          <p:cNvPr id="136280" name="Text Box 88"/>
          <p:cNvSpPr txBox="1">
            <a:spLocks noChangeArrowheads="1"/>
          </p:cNvSpPr>
          <p:nvPr/>
        </p:nvSpPr>
        <p:spPr bwMode="auto">
          <a:xfrm>
            <a:off x="-36513" y="6567488"/>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
        <p:nvSpPr>
          <p:cNvPr id="136281" name="Text Box 89"/>
          <p:cNvSpPr txBox="1">
            <a:spLocks noChangeArrowheads="1"/>
          </p:cNvSpPr>
          <p:nvPr/>
        </p:nvSpPr>
        <p:spPr bwMode="auto">
          <a:xfrm>
            <a:off x="552450" y="762000"/>
            <a:ext cx="2952750" cy="336550"/>
          </a:xfrm>
          <a:prstGeom prst="rect">
            <a:avLst/>
          </a:prstGeom>
          <a:noFill/>
          <a:ln w="9525">
            <a:noFill/>
            <a:miter lim="800000"/>
            <a:headEnd/>
            <a:tailEnd/>
          </a:ln>
          <a:effectLst/>
        </p:spPr>
        <p:txBody>
          <a:bodyPr>
            <a:spAutoFit/>
          </a:bodyPr>
          <a:lstStyle/>
          <a:p>
            <a:pPr eaLnBrk="0" hangingPunct="0">
              <a:spcBef>
                <a:spcPct val="50000"/>
              </a:spcBef>
            </a:pPr>
            <a:r>
              <a:rPr lang="en-US" sz="1600" b="1" u="sng"/>
              <a:t>Composition</a:t>
            </a:r>
          </a:p>
        </p:txBody>
      </p:sp>
      <p:sp>
        <p:nvSpPr>
          <p:cNvPr id="136285" name="Text Box 93"/>
          <p:cNvSpPr txBox="1">
            <a:spLocks noChangeArrowheads="1"/>
          </p:cNvSpPr>
          <p:nvPr/>
        </p:nvSpPr>
        <p:spPr bwMode="auto">
          <a:xfrm>
            <a:off x="250825" y="4754563"/>
            <a:ext cx="8893175" cy="822325"/>
          </a:xfrm>
          <a:prstGeom prst="rect">
            <a:avLst/>
          </a:prstGeom>
          <a:noFill/>
          <a:ln w="9525">
            <a:noFill/>
            <a:miter lim="800000"/>
            <a:headEnd/>
            <a:tailEnd/>
          </a:ln>
          <a:effectLst/>
        </p:spPr>
        <p:txBody>
          <a:bodyPr>
            <a:spAutoFit/>
          </a:bodyPr>
          <a:lstStyle/>
          <a:p>
            <a:pPr eaLnBrk="0" hangingPunct="0">
              <a:buFont typeface="Wingdings" pitchFamily="2" charset="2"/>
              <a:buChar char="q"/>
            </a:pPr>
            <a:r>
              <a:rPr lang="en-US" sz="1200" b="1"/>
              <a:t> For the total sample of fast food consumers and for those who consume all studied brands,  average 50% of them has a household income of more than 800 KD and this is the highest portion of consumers compared to earners of other household income classes</a:t>
            </a:r>
          </a:p>
          <a:p>
            <a:pPr eaLnBrk="0" hangingPunct="0">
              <a:buFont typeface="Wingdings" pitchFamily="2" charset="2"/>
              <a:buChar char="q"/>
            </a:pPr>
            <a:r>
              <a:rPr lang="en-US" sz="1200" b="1"/>
              <a:t> Those who have a household income of less than 400 KD. make up the smallest share of fast food consumption. </a:t>
            </a:r>
          </a:p>
        </p:txBody>
      </p:sp>
      <p:sp>
        <p:nvSpPr>
          <p:cNvPr id="136286" name="Text Box 94"/>
          <p:cNvSpPr txBox="1">
            <a:spLocks noChangeArrowheads="1"/>
          </p:cNvSpPr>
          <p:nvPr/>
        </p:nvSpPr>
        <p:spPr bwMode="auto">
          <a:xfrm>
            <a:off x="-12700" y="6400800"/>
            <a:ext cx="7708900" cy="274638"/>
          </a:xfrm>
          <a:prstGeom prst="rect">
            <a:avLst/>
          </a:prstGeom>
          <a:noFill/>
          <a:ln w="9525">
            <a:noFill/>
            <a:miter lim="800000"/>
            <a:headEnd/>
            <a:tailEnd/>
          </a:ln>
          <a:effectLst/>
        </p:spPr>
        <p:txBody>
          <a:bodyPr>
            <a:spAutoFit/>
          </a:bodyPr>
          <a:lstStyle/>
          <a:p>
            <a:pPr>
              <a:spcBef>
                <a:spcPct val="50000"/>
              </a:spcBef>
            </a:pPr>
            <a:r>
              <a:rPr lang="en-US" sz="1200" b="1" i="1">
                <a:solidFill>
                  <a:srgbClr val="FF3300"/>
                </a:solidFill>
              </a:rPr>
              <a:t>Percentages don’t add to 100, those who refused or didn’t sate their incomes are not mentioned</a:t>
            </a:r>
          </a:p>
        </p:txBody>
      </p:sp>
      <p:graphicFrame>
        <p:nvGraphicFramePr>
          <p:cNvPr id="136291" name="Object 99"/>
          <p:cNvGraphicFramePr>
            <a:graphicFrameLocks noGrp="1" noChangeAspect="1"/>
          </p:cNvGraphicFramePr>
          <p:nvPr>
            <p:ph/>
          </p:nvPr>
        </p:nvGraphicFramePr>
        <p:xfrm>
          <a:off x="381000" y="1127125"/>
          <a:ext cx="7678738" cy="3673475"/>
        </p:xfrm>
        <a:graphic>
          <a:graphicData uri="http://schemas.openxmlformats.org/presentationml/2006/ole">
            <p:oleObj spid="_x0000_s136291" name="Chart" r:id="rId4" imgW="7286625" imgH="3486150" progId="Excel.Chart.8">
              <p:embed/>
            </p:oleObj>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ph type="body" idx="1"/>
          </p:nvPr>
        </p:nvSpPr>
        <p:spPr bwMode="auto">
          <a:xfrm>
            <a:off x="1906588" y="2439988"/>
            <a:ext cx="5718175" cy="1984375"/>
          </a:xfrm>
          <a:noFill/>
          <a:ln>
            <a:miter lim="800000"/>
            <a:headEnd/>
            <a:tailEnd/>
          </a:ln>
        </p:spPr>
        <p:txBody>
          <a:bodyPr vert="horz" wrap="square" lIns="91440" tIns="45720" rIns="91440" bIns="45720" numCol="1" anchor="t" anchorCtr="0" compatLnSpc="1">
            <a:prstTxWarp prst="textNoShape">
              <a:avLst/>
            </a:prstTxWarp>
          </a:bodyPr>
          <a:lstStyle/>
          <a:p>
            <a:pPr>
              <a:lnSpc>
                <a:spcPct val="200000"/>
              </a:lnSpc>
              <a:buSzPct val="180000"/>
              <a:buFontTx/>
              <a:buBlip>
                <a:blip r:embed="rId3"/>
              </a:buBlip>
            </a:pPr>
            <a:r>
              <a:rPr lang="en-GB" sz="2800" b="1">
                <a:solidFill>
                  <a:srgbClr val="000099"/>
                </a:solidFill>
              </a:rPr>
              <a:t> The What</a:t>
            </a:r>
          </a:p>
          <a:p>
            <a:pPr>
              <a:lnSpc>
                <a:spcPct val="200000"/>
              </a:lnSpc>
              <a:buSzPct val="180000"/>
              <a:buFontTx/>
              <a:buNone/>
            </a:pPr>
            <a:endParaRPr lang="en-GB" sz="2800" b="1">
              <a:solidFill>
                <a:srgbClr val="000099"/>
              </a:solidFill>
            </a:endParaRPr>
          </a:p>
        </p:txBody>
      </p:sp>
      <p:sp>
        <p:nvSpPr>
          <p:cNvPr id="26627" name="Rectangle 3"/>
          <p:cNvSpPr>
            <a:spLocks noChangeArrowheads="1"/>
          </p:cNvSpPr>
          <p:nvPr/>
        </p:nvSpPr>
        <p:spPr bwMode="auto">
          <a:xfrm>
            <a:off x="1331913" y="2058988"/>
            <a:ext cx="433387" cy="3457575"/>
          </a:xfrm>
          <a:prstGeom prst="rect">
            <a:avLst/>
          </a:prstGeom>
          <a:solidFill>
            <a:schemeClr val="accent1"/>
          </a:solidFill>
          <a:ln w="9525">
            <a:noFill/>
            <a:miter lim="800000"/>
            <a:headEnd/>
            <a:tailEnd/>
          </a:ln>
          <a:effectLst/>
        </p:spPr>
        <p:txBody>
          <a:bodyPr wrap="none" anchor="ctr"/>
          <a:lstStyle/>
          <a:p>
            <a:endParaRPr lang="en-US"/>
          </a:p>
        </p:txBody>
      </p:sp>
      <p:sp>
        <p:nvSpPr>
          <p:cNvPr id="26628" name="Line 4"/>
          <p:cNvSpPr>
            <a:spLocks noChangeShapeType="1"/>
          </p:cNvSpPr>
          <p:nvPr/>
        </p:nvSpPr>
        <p:spPr bwMode="auto">
          <a:xfrm>
            <a:off x="2054225" y="5516563"/>
            <a:ext cx="5902325" cy="0"/>
          </a:xfrm>
          <a:prstGeom prst="line">
            <a:avLst/>
          </a:prstGeom>
          <a:noFill/>
          <a:ln w="25400">
            <a:solidFill>
              <a:srgbClr val="FF9900"/>
            </a:solidFill>
            <a:round/>
            <a:headEnd/>
            <a:tailEnd/>
          </a:ln>
          <a:effectLst/>
        </p:spPr>
        <p:txBody>
          <a:bodyPr/>
          <a:lstStyle/>
          <a:p>
            <a:endParaRPr lang="en-US"/>
          </a:p>
        </p:txBody>
      </p:sp>
      <p:sp>
        <p:nvSpPr>
          <p:cNvPr id="26629" name="Text Box 5"/>
          <p:cNvSpPr txBox="1">
            <a:spLocks noChangeArrowheads="1"/>
          </p:cNvSpPr>
          <p:nvPr/>
        </p:nvSpPr>
        <p:spPr bwMode="auto">
          <a:xfrm>
            <a:off x="4356100" y="6553200"/>
            <a:ext cx="503238" cy="260350"/>
          </a:xfrm>
          <a:prstGeom prst="rect">
            <a:avLst/>
          </a:prstGeom>
          <a:noFill/>
          <a:ln w="9525">
            <a:noFill/>
            <a:miter lim="800000"/>
            <a:headEnd/>
            <a:tailEnd/>
          </a:ln>
          <a:effectLst/>
        </p:spPr>
        <p:txBody>
          <a:bodyPr>
            <a:spAutoFit/>
          </a:bodyPr>
          <a:lstStyle/>
          <a:p>
            <a:pPr algn="ctr" eaLnBrk="0" hangingPunct="0">
              <a:spcBef>
                <a:spcPct val="50000"/>
              </a:spcBef>
            </a:pPr>
            <a:r>
              <a:rPr lang="en-GB" sz="1100">
                <a:solidFill>
                  <a:srgbClr val="000099"/>
                </a:solidFill>
              </a:rPr>
              <a:t>7</a:t>
            </a:r>
          </a:p>
        </p:txBody>
      </p:sp>
      <p:pic>
        <p:nvPicPr>
          <p:cNvPr id="26630" name="Picture 6" descr="PARC logo"/>
          <p:cNvPicPr>
            <a:picLocks noChangeAspect="1" noChangeArrowheads="1"/>
          </p:cNvPicPr>
          <p:nvPr/>
        </p:nvPicPr>
        <p:blipFill>
          <a:blip r:embed="rId4" cstate="print"/>
          <a:srcRect/>
          <a:stretch>
            <a:fillRect/>
          </a:stretch>
        </p:blipFill>
        <p:spPr bwMode="auto">
          <a:xfrm>
            <a:off x="8266113" y="6469063"/>
            <a:ext cx="877887" cy="365125"/>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bwMode="auto">
          <a:xfrm>
            <a:off x="1044575" y="220663"/>
            <a:ext cx="6840538" cy="879475"/>
          </a:xfrm>
          <a:noFill/>
          <a:ln>
            <a:miter lim="800000"/>
            <a:headEnd/>
            <a:tailEnd/>
          </a:ln>
        </p:spPr>
        <p:txBody>
          <a:bodyPr vert="horz" wrap="square" lIns="91440" tIns="45720" rIns="91440" bIns="45720" numCol="1" anchor="ctr" anchorCtr="0" compatLnSpc="1">
            <a:prstTxWarp prst="textNoShape">
              <a:avLst/>
            </a:prstTxWarp>
          </a:bodyPr>
          <a:lstStyle/>
          <a:p>
            <a:r>
              <a:rPr lang="en-GB" sz="2000" b="1">
                <a:solidFill>
                  <a:srgbClr val="000099"/>
                </a:solidFill>
              </a:rPr>
              <a:t>What About The Brands </a:t>
            </a:r>
          </a:p>
        </p:txBody>
      </p:sp>
      <p:sp>
        <p:nvSpPr>
          <p:cNvPr id="28675" name="Rectangle 3"/>
          <p:cNvSpPr>
            <a:spLocks noGrp="1" noChangeArrowheads="1"/>
          </p:cNvSpPr>
          <p:nvPr>
            <p:ph type="body" idx="1"/>
          </p:nvPr>
        </p:nvSpPr>
        <p:spPr bwMode="auto">
          <a:xfrm>
            <a:off x="747713" y="1285875"/>
            <a:ext cx="8015287" cy="4824413"/>
          </a:xfrm>
          <a:noFill/>
          <a:ln>
            <a:miter lim="800000"/>
            <a:headEnd/>
            <a:tailEnd/>
          </a:ln>
        </p:spPr>
        <p:txBody>
          <a:bodyPr vert="horz" wrap="square" lIns="91440" tIns="45720" rIns="91440" bIns="45720" numCol="1" anchor="t" anchorCtr="0" compatLnSpc="1">
            <a:prstTxWarp prst="textNoShape">
              <a:avLst/>
            </a:prstTxWarp>
          </a:bodyPr>
          <a:lstStyle/>
          <a:p>
            <a:pPr>
              <a:buSzPct val="150000"/>
              <a:buFontTx/>
              <a:buBlip>
                <a:blip r:embed="rId3"/>
              </a:buBlip>
            </a:pPr>
            <a:r>
              <a:rPr lang="en-GB" sz="1800" b="1">
                <a:solidFill>
                  <a:srgbClr val="000099"/>
                </a:solidFill>
              </a:rPr>
              <a:t>  Description</a:t>
            </a:r>
          </a:p>
          <a:p>
            <a:pPr>
              <a:buSzPct val="150000"/>
              <a:buFontTx/>
              <a:buNone/>
            </a:pPr>
            <a:endParaRPr lang="en-GB" sz="800" b="1">
              <a:solidFill>
                <a:srgbClr val="000099"/>
              </a:solidFill>
            </a:endParaRPr>
          </a:p>
          <a:p>
            <a:pPr>
              <a:buSzPct val="150000"/>
              <a:buFontTx/>
              <a:buNone/>
            </a:pPr>
            <a:r>
              <a:rPr lang="en-GB" sz="1800" b="1">
                <a:solidFill>
                  <a:srgbClr val="000099"/>
                </a:solidFill>
              </a:rPr>
              <a:t>       </a:t>
            </a:r>
            <a:r>
              <a:rPr lang="en-GB" sz="1800">
                <a:solidFill>
                  <a:srgbClr val="000099"/>
                </a:solidFill>
              </a:rPr>
              <a:t>Study the frequency of using each brand of fast food and know </a:t>
            </a:r>
          </a:p>
          <a:p>
            <a:pPr>
              <a:buFontTx/>
              <a:buNone/>
            </a:pPr>
            <a:r>
              <a:rPr lang="en-GB" sz="1800">
                <a:solidFill>
                  <a:srgbClr val="000099"/>
                </a:solidFill>
              </a:rPr>
              <a:t>       the duplication in consumption.</a:t>
            </a:r>
          </a:p>
          <a:p>
            <a:endParaRPr lang="en-GB" sz="2000">
              <a:solidFill>
                <a:srgbClr val="000099"/>
              </a:solidFill>
            </a:endParaRPr>
          </a:p>
          <a:p>
            <a:pPr>
              <a:buSzPct val="150000"/>
              <a:buFontTx/>
              <a:buBlip>
                <a:blip r:embed="rId3"/>
              </a:buBlip>
            </a:pPr>
            <a:r>
              <a:rPr lang="en-GB" sz="1800" b="1">
                <a:solidFill>
                  <a:srgbClr val="000099"/>
                </a:solidFill>
              </a:rPr>
              <a:t>  Objectives</a:t>
            </a:r>
            <a:r>
              <a:rPr lang="en-GB" sz="1800">
                <a:solidFill>
                  <a:srgbClr val="000099"/>
                </a:solidFill>
              </a:rPr>
              <a:t>:</a:t>
            </a:r>
          </a:p>
          <a:p>
            <a:pPr>
              <a:buSzPct val="150000"/>
              <a:buFontTx/>
              <a:buNone/>
            </a:pPr>
            <a:endParaRPr lang="en-GB" sz="800">
              <a:solidFill>
                <a:srgbClr val="000099"/>
              </a:solidFill>
            </a:endParaRPr>
          </a:p>
          <a:p>
            <a:pPr>
              <a:buFontTx/>
              <a:buNone/>
            </a:pPr>
            <a:r>
              <a:rPr lang="en-GB" sz="1800">
                <a:solidFill>
                  <a:srgbClr val="000099"/>
                </a:solidFill>
              </a:rPr>
              <a:t>	  Understand the volume of consumption and know who are </a:t>
            </a:r>
          </a:p>
          <a:p>
            <a:pPr>
              <a:buFontTx/>
              <a:buNone/>
            </a:pPr>
            <a:r>
              <a:rPr lang="en-GB" sz="1800">
                <a:solidFill>
                  <a:srgbClr val="000099"/>
                </a:solidFill>
              </a:rPr>
              <a:t>       the heavy medium and light users of every brand.</a:t>
            </a:r>
          </a:p>
          <a:p>
            <a:pPr>
              <a:buFontTx/>
              <a:buNone/>
            </a:pPr>
            <a:endParaRPr lang="en-GB" sz="1800">
              <a:solidFill>
                <a:srgbClr val="000099"/>
              </a:solidFill>
            </a:endParaRPr>
          </a:p>
          <a:p>
            <a:pPr>
              <a:buSzPct val="150000"/>
              <a:buFontTx/>
              <a:buBlip>
                <a:blip r:embed="rId3"/>
              </a:buBlip>
            </a:pPr>
            <a:r>
              <a:rPr lang="en-GB" sz="1800" b="1">
                <a:solidFill>
                  <a:srgbClr val="000099"/>
                </a:solidFill>
              </a:rPr>
              <a:t>  Advantages</a:t>
            </a:r>
            <a:r>
              <a:rPr lang="en-GB" sz="1800">
                <a:solidFill>
                  <a:srgbClr val="000099"/>
                </a:solidFill>
              </a:rPr>
              <a:t>:</a:t>
            </a:r>
          </a:p>
          <a:p>
            <a:pPr>
              <a:buSzPct val="150000"/>
              <a:buFontTx/>
              <a:buNone/>
            </a:pPr>
            <a:endParaRPr lang="en-GB" sz="800">
              <a:solidFill>
                <a:srgbClr val="000099"/>
              </a:solidFill>
            </a:endParaRPr>
          </a:p>
          <a:p>
            <a:pPr>
              <a:buSzPct val="150000"/>
              <a:buFontTx/>
              <a:buNone/>
            </a:pPr>
            <a:r>
              <a:rPr lang="en-GB" sz="1800">
                <a:solidFill>
                  <a:srgbClr val="000099"/>
                </a:solidFill>
              </a:rPr>
              <a:t>        Know who are the loyal users, solus users and non users </a:t>
            </a:r>
          </a:p>
          <a:p>
            <a:pPr>
              <a:buSzPct val="150000"/>
              <a:buFontTx/>
              <a:buNone/>
            </a:pPr>
            <a:r>
              <a:rPr lang="en-GB" sz="1800">
                <a:solidFill>
                  <a:srgbClr val="000099"/>
                </a:solidFill>
              </a:rPr>
              <a:t>       of each brand.</a:t>
            </a:r>
          </a:p>
        </p:txBody>
      </p:sp>
      <p:sp>
        <p:nvSpPr>
          <p:cNvPr id="28676" name="Text Box 4"/>
          <p:cNvSpPr txBox="1">
            <a:spLocks noChangeArrowheads="1"/>
          </p:cNvSpPr>
          <p:nvPr/>
        </p:nvSpPr>
        <p:spPr bwMode="auto">
          <a:xfrm>
            <a:off x="4356100" y="6451600"/>
            <a:ext cx="503238" cy="366713"/>
          </a:xfrm>
          <a:prstGeom prst="rect">
            <a:avLst/>
          </a:prstGeom>
          <a:noFill/>
          <a:ln w="9525">
            <a:noFill/>
            <a:miter lim="800000"/>
            <a:headEnd/>
            <a:tailEnd/>
          </a:ln>
          <a:effectLst/>
        </p:spPr>
        <p:txBody>
          <a:bodyPr>
            <a:spAutoFit/>
          </a:bodyPr>
          <a:lstStyle/>
          <a:p>
            <a:pPr algn="ctr" eaLnBrk="0" hangingPunct="0">
              <a:spcBef>
                <a:spcPct val="50000"/>
              </a:spcBef>
            </a:pPr>
            <a:r>
              <a:rPr lang="fr-FR">
                <a:solidFill>
                  <a:srgbClr val="000099"/>
                </a:solidFill>
              </a:rPr>
              <a:t>8</a:t>
            </a:r>
          </a:p>
        </p:txBody>
      </p:sp>
      <p:sp>
        <p:nvSpPr>
          <p:cNvPr id="28677" name="Line 5"/>
          <p:cNvSpPr>
            <a:spLocks noChangeShapeType="1"/>
          </p:cNvSpPr>
          <p:nvPr/>
        </p:nvSpPr>
        <p:spPr bwMode="auto">
          <a:xfrm>
            <a:off x="1281113" y="3243263"/>
            <a:ext cx="3641725" cy="0"/>
          </a:xfrm>
          <a:prstGeom prst="line">
            <a:avLst/>
          </a:prstGeom>
          <a:noFill/>
          <a:ln w="60325" cmpd="dbl">
            <a:solidFill>
              <a:srgbClr val="FF9900"/>
            </a:solidFill>
            <a:round/>
            <a:headEnd/>
            <a:tailEnd type="oval" w="sm" len="sm"/>
          </a:ln>
          <a:effectLst/>
        </p:spPr>
        <p:txBody>
          <a:bodyPr/>
          <a:lstStyle/>
          <a:p>
            <a:endParaRPr lang="en-US"/>
          </a:p>
        </p:txBody>
      </p:sp>
      <p:sp>
        <p:nvSpPr>
          <p:cNvPr id="28678" name="Line 6"/>
          <p:cNvSpPr>
            <a:spLocks noChangeShapeType="1"/>
          </p:cNvSpPr>
          <p:nvPr/>
        </p:nvSpPr>
        <p:spPr bwMode="auto">
          <a:xfrm>
            <a:off x="1306513" y="1730375"/>
            <a:ext cx="1800225" cy="0"/>
          </a:xfrm>
          <a:prstGeom prst="line">
            <a:avLst/>
          </a:prstGeom>
          <a:noFill/>
          <a:ln w="60325" cmpd="dbl">
            <a:solidFill>
              <a:srgbClr val="FF9900"/>
            </a:solidFill>
            <a:round/>
            <a:headEnd/>
            <a:tailEnd type="oval" w="sm" len="sm"/>
          </a:ln>
          <a:effectLst/>
        </p:spPr>
        <p:txBody>
          <a:bodyPr/>
          <a:lstStyle/>
          <a:p>
            <a:endParaRPr lang="en-US"/>
          </a:p>
        </p:txBody>
      </p:sp>
      <p:sp>
        <p:nvSpPr>
          <p:cNvPr id="28679" name="Line 7"/>
          <p:cNvSpPr>
            <a:spLocks noChangeShapeType="1"/>
          </p:cNvSpPr>
          <p:nvPr/>
        </p:nvSpPr>
        <p:spPr bwMode="auto">
          <a:xfrm>
            <a:off x="1281113" y="4711700"/>
            <a:ext cx="6043612" cy="0"/>
          </a:xfrm>
          <a:prstGeom prst="line">
            <a:avLst/>
          </a:prstGeom>
          <a:noFill/>
          <a:ln w="60325" cmpd="dbl">
            <a:solidFill>
              <a:srgbClr val="FF9900"/>
            </a:solidFill>
            <a:round/>
            <a:headEnd/>
            <a:tailEnd type="oval" w="sm" len="sm"/>
          </a:ln>
          <a:effectLst/>
        </p:spPr>
        <p:txBody>
          <a:bodyPr/>
          <a:lstStyle/>
          <a:p>
            <a:endParaRPr lang="en-US"/>
          </a:p>
        </p:txBody>
      </p:sp>
      <p:pic>
        <p:nvPicPr>
          <p:cNvPr id="28680" name="Picture 8" descr="PARC logo"/>
          <p:cNvPicPr>
            <a:picLocks noChangeAspect="1" noChangeArrowheads="1"/>
          </p:cNvPicPr>
          <p:nvPr/>
        </p:nvPicPr>
        <p:blipFill>
          <a:blip r:embed="rId4" cstate="print"/>
          <a:srcRect/>
          <a:stretch>
            <a:fillRect/>
          </a:stretch>
        </p:blipFill>
        <p:spPr bwMode="auto">
          <a:xfrm>
            <a:off x="8202613" y="6367463"/>
            <a:ext cx="877887" cy="365125"/>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2"/>
          <p:cNvSpPr txBox="1">
            <a:spLocks noChangeArrowheads="1"/>
          </p:cNvSpPr>
          <p:nvPr/>
        </p:nvSpPr>
        <p:spPr bwMode="auto">
          <a:xfrm>
            <a:off x="4356100" y="6553200"/>
            <a:ext cx="503238" cy="260350"/>
          </a:xfrm>
          <a:prstGeom prst="rect">
            <a:avLst/>
          </a:prstGeom>
          <a:noFill/>
          <a:ln w="9525">
            <a:noFill/>
            <a:miter lim="800000"/>
            <a:headEnd/>
            <a:tailEnd/>
          </a:ln>
          <a:effectLst/>
        </p:spPr>
        <p:txBody>
          <a:bodyPr>
            <a:spAutoFit/>
          </a:bodyPr>
          <a:lstStyle/>
          <a:p>
            <a:pPr algn="ctr" eaLnBrk="0" hangingPunct="0">
              <a:spcBef>
                <a:spcPct val="50000"/>
              </a:spcBef>
            </a:pPr>
            <a:r>
              <a:rPr lang="en-GB" sz="1100">
                <a:solidFill>
                  <a:srgbClr val="000099"/>
                </a:solidFill>
              </a:rPr>
              <a:t>7</a:t>
            </a:r>
          </a:p>
        </p:txBody>
      </p:sp>
      <p:sp>
        <p:nvSpPr>
          <p:cNvPr id="30723" name="Text Box 3"/>
          <p:cNvSpPr txBox="1">
            <a:spLocks noChangeArrowheads="1"/>
          </p:cNvSpPr>
          <p:nvPr/>
        </p:nvSpPr>
        <p:spPr bwMode="auto">
          <a:xfrm>
            <a:off x="684213" y="333375"/>
            <a:ext cx="6148387" cy="396875"/>
          </a:xfrm>
          <a:prstGeom prst="rect">
            <a:avLst/>
          </a:prstGeom>
          <a:noFill/>
          <a:ln w="9525">
            <a:noFill/>
            <a:miter lim="800000"/>
            <a:headEnd/>
            <a:tailEnd/>
          </a:ln>
          <a:effectLst/>
        </p:spPr>
        <p:txBody>
          <a:bodyPr>
            <a:spAutoFit/>
          </a:bodyPr>
          <a:lstStyle/>
          <a:p>
            <a:pPr eaLnBrk="0" hangingPunct="0">
              <a:spcBef>
                <a:spcPct val="50000"/>
              </a:spcBef>
            </a:pPr>
            <a:r>
              <a:rPr lang="en-US" sz="2000" b="1" u="sng"/>
              <a:t>Frequency of Fast Food Consumption</a:t>
            </a:r>
          </a:p>
        </p:txBody>
      </p:sp>
      <p:graphicFrame>
        <p:nvGraphicFramePr>
          <p:cNvPr id="30724" name="Object 4"/>
          <p:cNvGraphicFramePr>
            <a:graphicFrameLocks noChangeAspect="1"/>
          </p:cNvGraphicFramePr>
          <p:nvPr>
            <p:ph/>
          </p:nvPr>
        </p:nvGraphicFramePr>
        <p:xfrm>
          <a:off x="179388" y="1412875"/>
          <a:ext cx="7677150" cy="3044825"/>
        </p:xfrm>
        <a:graphic>
          <a:graphicData uri="http://schemas.openxmlformats.org/presentationml/2006/ole">
            <p:oleObj spid="_x0000_s30724" name="Chart" r:id="rId4" imgW="7686675" imgH="3048000" progId="Excel.Chart.8">
              <p:embed/>
            </p:oleObj>
          </a:graphicData>
        </a:graphic>
      </p:graphicFrame>
      <p:sp>
        <p:nvSpPr>
          <p:cNvPr id="30725" name="Text Box 5"/>
          <p:cNvSpPr txBox="1">
            <a:spLocks noChangeArrowheads="1"/>
          </p:cNvSpPr>
          <p:nvPr/>
        </p:nvSpPr>
        <p:spPr bwMode="auto">
          <a:xfrm>
            <a:off x="684213" y="4770438"/>
            <a:ext cx="7704137" cy="914400"/>
          </a:xfrm>
          <a:prstGeom prst="rect">
            <a:avLst/>
          </a:prstGeom>
          <a:noFill/>
          <a:ln w="9525">
            <a:noFill/>
            <a:miter lim="800000"/>
            <a:headEnd/>
            <a:tailEnd/>
          </a:ln>
          <a:effectLst/>
        </p:spPr>
        <p:txBody>
          <a:bodyPr>
            <a:spAutoFit/>
          </a:bodyPr>
          <a:lstStyle/>
          <a:p>
            <a:pPr eaLnBrk="0" hangingPunct="0">
              <a:spcBef>
                <a:spcPct val="50000"/>
              </a:spcBef>
              <a:buFont typeface="Wingdings" pitchFamily="2" charset="2"/>
              <a:buChar char="q"/>
            </a:pPr>
            <a:r>
              <a:rPr lang="en-US" sz="1200" b="1"/>
              <a:t> The heavy frequency consumption of McDonalds is the highest compared to other fast food brands and to the total food consumption sample with 20% of those who eat in or out at McDonalds repeating that more than once a week. </a:t>
            </a:r>
          </a:p>
          <a:p>
            <a:pPr eaLnBrk="0" hangingPunct="0">
              <a:spcBef>
                <a:spcPct val="50000"/>
              </a:spcBef>
              <a:buFont typeface="Wingdings" pitchFamily="2" charset="2"/>
              <a:buChar char="q"/>
            </a:pPr>
            <a:r>
              <a:rPr lang="en-US" sz="1200" b="1"/>
              <a:t> The affinity of consumption is interpreted in the next slide</a:t>
            </a:r>
          </a:p>
        </p:txBody>
      </p:sp>
      <p:sp>
        <p:nvSpPr>
          <p:cNvPr id="30726" name="AutoShape 6"/>
          <p:cNvSpPr>
            <a:spLocks/>
          </p:cNvSpPr>
          <p:nvPr/>
        </p:nvSpPr>
        <p:spPr bwMode="auto">
          <a:xfrm>
            <a:off x="7596188" y="2478088"/>
            <a:ext cx="111125" cy="647700"/>
          </a:xfrm>
          <a:prstGeom prst="rightBrace">
            <a:avLst>
              <a:gd name="adj1" fmla="val 48571"/>
              <a:gd name="adj2" fmla="val 50000"/>
            </a:avLst>
          </a:prstGeom>
          <a:noFill/>
          <a:ln w="9525">
            <a:solidFill>
              <a:schemeClr val="tx1"/>
            </a:solidFill>
            <a:round/>
            <a:headEnd/>
            <a:tailEnd/>
          </a:ln>
          <a:effectLst/>
        </p:spPr>
        <p:txBody>
          <a:bodyPr wrap="none" anchor="ctr"/>
          <a:lstStyle/>
          <a:p>
            <a:endParaRPr lang="en-US"/>
          </a:p>
        </p:txBody>
      </p:sp>
      <p:sp>
        <p:nvSpPr>
          <p:cNvPr id="30727" name="AutoShape 7"/>
          <p:cNvSpPr>
            <a:spLocks/>
          </p:cNvSpPr>
          <p:nvPr/>
        </p:nvSpPr>
        <p:spPr bwMode="auto">
          <a:xfrm flipV="1">
            <a:off x="7604125" y="3184525"/>
            <a:ext cx="100013" cy="401638"/>
          </a:xfrm>
          <a:prstGeom prst="rightBrace">
            <a:avLst>
              <a:gd name="adj1" fmla="val 33465"/>
              <a:gd name="adj2" fmla="val 50000"/>
            </a:avLst>
          </a:prstGeom>
          <a:noFill/>
          <a:ln w="9525">
            <a:solidFill>
              <a:schemeClr val="tx1"/>
            </a:solidFill>
            <a:round/>
            <a:headEnd/>
            <a:tailEnd/>
          </a:ln>
          <a:effectLst/>
        </p:spPr>
        <p:txBody>
          <a:bodyPr wrap="none" anchor="ctr"/>
          <a:lstStyle/>
          <a:p>
            <a:endParaRPr lang="en-US"/>
          </a:p>
        </p:txBody>
      </p:sp>
      <p:sp>
        <p:nvSpPr>
          <p:cNvPr id="30728" name="AutoShape 8"/>
          <p:cNvSpPr>
            <a:spLocks/>
          </p:cNvSpPr>
          <p:nvPr/>
        </p:nvSpPr>
        <p:spPr bwMode="auto">
          <a:xfrm flipV="1">
            <a:off x="7578725" y="1631950"/>
            <a:ext cx="128588" cy="795338"/>
          </a:xfrm>
          <a:prstGeom prst="rightBrace">
            <a:avLst>
              <a:gd name="adj1" fmla="val 51543"/>
              <a:gd name="adj2" fmla="val 50000"/>
            </a:avLst>
          </a:prstGeom>
          <a:noFill/>
          <a:ln w="9525">
            <a:solidFill>
              <a:schemeClr val="tx1"/>
            </a:solidFill>
            <a:round/>
            <a:headEnd/>
            <a:tailEnd/>
          </a:ln>
          <a:effectLst/>
        </p:spPr>
        <p:txBody>
          <a:bodyPr wrap="none" anchor="ctr"/>
          <a:lstStyle/>
          <a:p>
            <a:endParaRPr lang="en-US"/>
          </a:p>
        </p:txBody>
      </p:sp>
      <p:sp>
        <p:nvSpPr>
          <p:cNvPr id="30729" name="Text Box 9"/>
          <p:cNvSpPr txBox="1">
            <a:spLocks noChangeArrowheads="1"/>
          </p:cNvSpPr>
          <p:nvPr/>
        </p:nvSpPr>
        <p:spPr bwMode="auto">
          <a:xfrm>
            <a:off x="7669213" y="1866900"/>
            <a:ext cx="1379537" cy="336550"/>
          </a:xfrm>
          <a:prstGeom prst="rect">
            <a:avLst/>
          </a:prstGeom>
          <a:noFill/>
          <a:ln w="9525">
            <a:noFill/>
            <a:miter lim="800000"/>
            <a:headEnd/>
            <a:tailEnd/>
          </a:ln>
          <a:effectLst/>
        </p:spPr>
        <p:txBody>
          <a:bodyPr>
            <a:spAutoFit/>
          </a:bodyPr>
          <a:lstStyle/>
          <a:p>
            <a:pPr eaLnBrk="0" hangingPunct="0">
              <a:spcBef>
                <a:spcPct val="50000"/>
              </a:spcBef>
            </a:pPr>
            <a:r>
              <a:rPr lang="en-US" sz="1600" b="1">
                <a:latin typeface="Franklin Gothic Medium" pitchFamily="34" charset="0"/>
              </a:rPr>
              <a:t>light users</a:t>
            </a:r>
          </a:p>
        </p:txBody>
      </p:sp>
      <p:sp>
        <p:nvSpPr>
          <p:cNvPr id="30730" name="Text Box 10"/>
          <p:cNvSpPr txBox="1">
            <a:spLocks noChangeArrowheads="1"/>
          </p:cNvSpPr>
          <p:nvPr/>
        </p:nvSpPr>
        <p:spPr bwMode="auto">
          <a:xfrm>
            <a:off x="7656513" y="2620963"/>
            <a:ext cx="1655762" cy="336550"/>
          </a:xfrm>
          <a:prstGeom prst="rect">
            <a:avLst/>
          </a:prstGeom>
          <a:noFill/>
          <a:ln w="9525">
            <a:noFill/>
            <a:miter lim="800000"/>
            <a:headEnd/>
            <a:tailEnd/>
          </a:ln>
          <a:effectLst/>
        </p:spPr>
        <p:txBody>
          <a:bodyPr>
            <a:spAutoFit/>
          </a:bodyPr>
          <a:lstStyle/>
          <a:p>
            <a:pPr eaLnBrk="0" hangingPunct="0">
              <a:spcBef>
                <a:spcPct val="50000"/>
              </a:spcBef>
            </a:pPr>
            <a:r>
              <a:rPr lang="en-US" sz="1600" b="1">
                <a:latin typeface="Franklin Gothic Medium" pitchFamily="34" charset="0"/>
              </a:rPr>
              <a:t>medium users</a:t>
            </a:r>
          </a:p>
        </p:txBody>
      </p:sp>
      <p:sp>
        <p:nvSpPr>
          <p:cNvPr id="30731" name="Text Box 11"/>
          <p:cNvSpPr txBox="1">
            <a:spLocks noChangeArrowheads="1"/>
          </p:cNvSpPr>
          <p:nvPr/>
        </p:nvSpPr>
        <p:spPr bwMode="auto">
          <a:xfrm>
            <a:off x="7740650" y="3187700"/>
            <a:ext cx="1379538" cy="336550"/>
          </a:xfrm>
          <a:prstGeom prst="rect">
            <a:avLst/>
          </a:prstGeom>
          <a:noFill/>
          <a:ln w="9525">
            <a:noFill/>
            <a:miter lim="800000"/>
            <a:headEnd/>
            <a:tailEnd/>
          </a:ln>
          <a:effectLst/>
        </p:spPr>
        <p:txBody>
          <a:bodyPr>
            <a:spAutoFit/>
          </a:bodyPr>
          <a:lstStyle/>
          <a:p>
            <a:pPr eaLnBrk="0" hangingPunct="0">
              <a:spcBef>
                <a:spcPct val="50000"/>
              </a:spcBef>
            </a:pPr>
            <a:r>
              <a:rPr lang="en-US" sz="1600" b="1">
                <a:latin typeface="Franklin Gothic Medium" pitchFamily="34" charset="0"/>
              </a:rPr>
              <a:t>heavy users</a:t>
            </a:r>
          </a:p>
        </p:txBody>
      </p:sp>
      <p:sp>
        <p:nvSpPr>
          <p:cNvPr id="30732" name="Text Box 12"/>
          <p:cNvSpPr txBox="1">
            <a:spLocks noChangeArrowheads="1"/>
          </p:cNvSpPr>
          <p:nvPr/>
        </p:nvSpPr>
        <p:spPr bwMode="auto">
          <a:xfrm>
            <a:off x="709613" y="869950"/>
            <a:ext cx="6148387" cy="336550"/>
          </a:xfrm>
          <a:prstGeom prst="rect">
            <a:avLst/>
          </a:prstGeom>
          <a:noFill/>
          <a:ln w="9525">
            <a:noFill/>
            <a:miter lim="800000"/>
            <a:headEnd/>
            <a:tailEnd/>
          </a:ln>
          <a:effectLst/>
        </p:spPr>
        <p:txBody>
          <a:bodyPr>
            <a:spAutoFit/>
          </a:bodyPr>
          <a:lstStyle/>
          <a:p>
            <a:pPr eaLnBrk="0" hangingPunct="0">
              <a:spcBef>
                <a:spcPct val="50000"/>
              </a:spcBef>
            </a:pPr>
            <a:r>
              <a:rPr lang="en-US" sz="1600" b="1"/>
              <a:t>Rate of Consumption</a:t>
            </a:r>
          </a:p>
        </p:txBody>
      </p:sp>
      <p:sp>
        <p:nvSpPr>
          <p:cNvPr id="30733" name="Text Box 13"/>
          <p:cNvSpPr txBox="1">
            <a:spLocks noChangeArrowheads="1"/>
          </p:cNvSpPr>
          <p:nvPr/>
        </p:nvSpPr>
        <p:spPr bwMode="auto">
          <a:xfrm>
            <a:off x="-36513" y="6567488"/>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Text Box 3"/>
          <p:cNvSpPr txBox="1">
            <a:spLocks noChangeArrowheads="1"/>
          </p:cNvSpPr>
          <p:nvPr/>
        </p:nvSpPr>
        <p:spPr bwMode="auto">
          <a:xfrm>
            <a:off x="468313" y="188913"/>
            <a:ext cx="6148387" cy="396875"/>
          </a:xfrm>
          <a:prstGeom prst="rect">
            <a:avLst/>
          </a:prstGeom>
          <a:noFill/>
          <a:ln w="9525">
            <a:noFill/>
            <a:miter lim="800000"/>
            <a:headEnd/>
            <a:tailEnd/>
          </a:ln>
          <a:effectLst/>
        </p:spPr>
        <p:txBody>
          <a:bodyPr>
            <a:spAutoFit/>
          </a:bodyPr>
          <a:lstStyle/>
          <a:p>
            <a:pPr eaLnBrk="0" hangingPunct="0">
              <a:spcBef>
                <a:spcPct val="50000"/>
              </a:spcBef>
            </a:pPr>
            <a:r>
              <a:rPr lang="en-US" sz="2000" b="1" u="sng"/>
              <a:t>Frequency of Fast Food Consumption</a:t>
            </a:r>
          </a:p>
        </p:txBody>
      </p:sp>
      <p:graphicFrame>
        <p:nvGraphicFramePr>
          <p:cNvPr id="32772" name="Object 4"/>
          <p:cNvGraphicFramePr>
            <a:graphicFrameLocks noChangeAspect="1"/>
          </p:cNvGraphicFramePr>
          <p:nvPr>
            <p:ph/>
          </p:nvPr>
        </p:nvGraphicFramePr>
        <p:xfrm>
          <a:off x="220663" y="520700"/>
          <a:ext cx="6438900" cy="4203700"/>
        </p:xfrm>
        <a:graphic>
          <a:graphicData uri="http://schemas.openxmlformats.org/presentationml/2006/ole">
            <p:oleObj spid="_x0000_s32772" name="Chart" r:id="rId4" imgW="5886450" imgH="3848100" progId="Excel.Chart.8">
              <p:embed/>
            </p:oleObj>
          </a:graphicData>
        </a:graphic>
      </p:graphicFrame>
      <p:sp>
        <p:nvSpPr>
          <p:cNvPr id="32773" name="Text Box 5"/>
          <p:cNvSpPr txBox="1">
            <a:spLocks noChangeArrowheads="1"/>
          </p:cNvSpPr>
          <p:nvPr/>
        </p:nvSpPr>
        <p:spPr bwMode="auto">
          <a:xfrm>
            <a:off x="684213" y="4733925"/>
            <a:ext cx="7489825" cy="1371600"/>
          </a:xfrm>
          <a:prstGeom prst="rect">
            <a:avLst/>
          </a:prstGeom>
          <a:noFill/>
          <a:ln w="9525">
            <a:noFill/>
            <a:miter lim="800000"/>
            <a:headEnd/>
            <a:tailEnd/>
          </a:ln>
          <a:effectLst/>
        </p:spPr>
        <p:txBody>
          <a:bodyPr>
            <a:spAutoFit/>
          </a:bodyPr>
          <a:lstStyle/>
          <a:p>
            <a:pPr eaLnBrk="0" hangingPunct="0">
              <a:spcBef>
                <a:spcPct val="50000"/>
              </a:spcBef>
              <a:buFont typeface="Wingdings" pitchFamily="2" charset="2"/>
              <a:buChar char="q"/>
            </a:pPr>
            <a:r>
              <a:rPr lang="en-US" sz="1200" b="1"/>
              <a:t> Heavy and medium consumers of fast food have a very high tendency to consume McDonalds products with indices 136 and 117 respectively. Their ratio consumption is below the average for other brands except for KFC that attracts heavy consumers slightly above the average (index 101)</a:t>
            </a:r>
          </a:p>
          <a:p>
            <a:pPr eaLnBrk="0" hangingPunct="0">
              <a:spcBef>
                <a:spcPct val="50000"/>
              </a:spcBef>
              <a:buFont typeface="Wingdings" pitchFamily="2" charset="2"/>
              <a:buChar char="q"/>
            </a:pPr>
            <a:r>
              <a:rPr lang="en-US" sz="1200" b="1"/>
              <a:t> Medium consumers consume all studied brands with above average ratios compared to the total sample.</a:t>
            </a:r>
          </a:p>
          <a:p>
            <a:pPr eaLnBrk="0" hangingPunct="0">
              <a:spcBef>
                <a:spcPct val="50000"/>
              </a:spcBef>
              <a:buFont typeface="Wingdings" pitchFamily="2" charset="2"/>
              <a:buChar char="q"/>
            </a:pPr>
            <a:r>
              <a:rPr lang="en-US" sz="1200" b="1"/>
              <a:t> light users of fast food have a low tendency to consume all brands except KFC products.</a:t>
            </a:r>
          </a:p>
        </p:txBody>
      </p:sp>
      <p:sp>
        <p:nvSpPr>
          <p:cNvPr id="32774" name="Text Box 6"/>
          <p:cNvSpPr txBox="1">
            <a:spLocks noChangeArrowheads="1"/>
          </p:cNvSpPr>
          <p:nvPr/>
        </p:nvSpPr>
        <p:spPr bwMode="auto">
          <a:xfrm>
            <a:off x="-36513" y="65532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pic>
        <p:nvPicPr>
          <p:cNvPr id="32775" name="Picture 7" descr="Fast_food_01_ebru"/>
          <p:cNvPicPr>
            <a:picLocks noChangeAspect="1" noChangeArrowheads="1"/>
          </p:cNvPicPr>
          <p:nvPr/>
        </p:nvPicPr>
        <p:blipFill>
          <a:blip r:embed="rId5" cstate="print"/>
          <a:srcRect/>
          <a:stretch>
            <a:fillRect/>
          </a:stretch>
        </p:blipFill>
        <p:spPr bwMode="auto">
          <a:xfrm>
            <a:off x="6248400" y="914400"/>
            <a:ext cx="2514600" cy="175260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468313" y="188913"/>
            <a:ext cx="6148387" cy="396875"/>
          </a:xfrm>
          <a:prstGeom prst="rect">
            <a:avLst/>
          </a:prstGeom>
          <a:noFill/>
          <a:ln w="9525">
            <a:noFill/>
            <a:miter lim="800000"/>
            <a:headEnd/>
            <a:tailEnd/>
          </a:ln>
          <a:effectLst/>
        </p:spPr>
        <p:txBody>
          <a:bodyPr>
            <a:spAutoFit/>
          </a:bodyPr>
          <a:lstStyle/>
          <a:p>
            <a:pPr eaLnBrk="0" hangingPunct="0">
              <a:spcBef>
                <a:spcPct val="50000"/>
              </a:spcBef>
            </a:pPr>
            <a:r>
              <a:rPr lang="en-US" sz="2000" b="1" u="sng"/>
              <a:t>Duplication Fast Food Consumption</a:t>
            </a:r>
          </a:p>
        </p:txBody>
      </p:sp>
      <p:graphicFrame>
        <p:nvGraphicFramePr>
          <p:cNvPr id="37337" name="Group 473"/>
          <p:cNvGraphicFramePr>
            <a:graphicFrameLocks noGrp="1"/>
          </p:cNvGraphicFramePr>
          <p:nvPr/>
        </p:nvGraphicFramePr>
        <p:xfrm>
          <a:off x="622300" y="838200"/>
          <a:ext cx="8128000" cy="2057400"/>
        </p:xfrm>
        <a:graphic>
          <a:graphicData uri="http://schemas.openxmlformats.org/drawingml/2006/table">
            <a:tbl>
              <a:tblPr/>
              <a:tblGrid>
                <a:gridCol w="1354138"/>
                <a:gridCol w="1355725"/>
                <a:gridCol w="1354137"/>
                <a:gridCol w="1354138"/>
                <a:gridCol w="1355725"/>
                <a:gridCol w="1354137"/>
              </a:tblGrid>
              <a:tr h="342900">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Duplication</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99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  Burger King</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  Hardees</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  McDonalds</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  Pizza Hut</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  KFC</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r h="342900">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Burger King</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100%</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71%</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99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58%</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99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61%</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99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51%</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99FF"/>
                    </a:solidFill>
                  </a:tcPr>
                </a:tc>
              </a:tr>
              <a:tr h="342900">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Hardees</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69%</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99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100%</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56%</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99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65%</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99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51%</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99FF"/>
                    </a:solidFill>
                  </a:tcPr>
                </a:tc>
              </a:tr>
              <a:tr h="342900">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McDonalds</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56%</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99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56%</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99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100%</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58%</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99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53%</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99FF"/>
                    </a:solidFill>
                  </a:tcPr>
                </a:tc>
              </a:tr>
              <a:tr h="342900">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Pizza Hut</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61%</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99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67%</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99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60%</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99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100%</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53%</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99FF"/>
                    </a:solidFill>
                  </a:tcPr>
                </a:tc>
              </a:tr>
              <a:tr h="342900">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KFC</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87%</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99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89%</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99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93%</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99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90%</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99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100%</a:t>
                      </a: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bl>
          </a:graphicData>
        </a:graphic>
      </p:graphicFrame>
      <p:sp>
        <p:nvSpPr>
          <p:cNvPr id="37338" name="Text Box 474"/>
          <p:cNvSpPr txBox="1">
            <a:spLocks noChangeArrowheads="1"/>
          </p:cNvSpPr>
          <p:nvPr/>
        </p:nvSpPr>
        <p:spPr bwMode="auto">
          <a:xfrm>
            <a:off x="520700" y="3048000"/>
            <a:ext cx="3581400" cy="366713"/>
          </a:xfrm>
          <a:prstGeom prst="rect">
            <a:avLst/>
          </a:prstGeom>
          <a:noFill/>
          <a:ln w="9525">
            <a:noFill/>
            <a:miter lim="800000"/>
            <a:headEnd/>
            <a:tailEnd/>
          </a:ln>
          <a:effectLst/>
        </p:spPr>
        <p:txBody>
          <a:bodyPr>
            <a:spAutoFit/>
          </a:bodyPr>
          <a:lstStyle/>
          <a:p>
            <a:pPr>
              <a:spcBef>
                <a:spcPct val="50000"/>
              </a:spcBef>
            </a:pPr>
            <a:r>
              <a:rPr lang="en-US"/>
              <a:t>How to read duplication figures?</a:t>
            </a:r>
          </a:p>
        </p:txBody>
      </p:sp>
      <p:sp>
        <p:nvSpPr>
          <p:cNvPr id="37340" name="AutoShape 476"/>
          <p:cNvSpPr>
            <a:spLocks noChangeArrowheads="1"/>
          </p:cNvSpPr>
          <p:nvPr/>
        </p:nvSpPr>
        <p:spPr bwMode="auto">
          <a:xfrm>
            <a:off x="5562600" y="4648200"/>
            <a:ext cx="1600200" cy="1066800"/>
          </a:xfrm>
          <a:prstGeom prst="wedgeRoundRectCallout">
            <a:avLst>
              <a:gd name="adj1" fmla="val -47917"/>
              <a:gd name="adj2" fmla="val -325745"/>
              <a:gd name="adj3" fmla="val 16667"/>
            </a:avLst>
          </a:prstGeom>
          <a:solidFill>
            <a:schemeClr val="accent1"/>
          </a:solidFill>
          <a:ln w="9525">
            <a:solidFill>
              <a:schemeClr val="tx1"/>
            </a:solidFill>
            <a:miter lim="800000"/>
            <a:headEnd/>
            <a:tailEnd/>
          </a:ln>
          <a:effectLst/>
        </p:spPr>
        <p:txBody>
          <a:bodyPr/>
          <a:lstStyle/>
          <a:p>
            <a:r>
              <a:rPr lang="en-US" sz="1200" b="1"/>
              <a:t>56% of McDonalds consumers consume Hardees also.</a:t>
            </a:r>
          </a:p>
        </p:txBody>
      </p:sp>
      <p:sp>
        <p:nvSpPr>
          <p:cNvPr id="37339" name="AutoShape 475"/>
          <p:cNvSpPr>
            <a:spLocks noChangeArrowheads="1"/>
          </p:cNvSpPr>
          <p:nvPr/>
        </p:nvSpPr>
        <p:spPr bwMode="auto">
          <a:xfrm>
            <a:off x="5765800" y="3429000"/>
            <a:ext cx="1778000" cy="838200"/>
          </a:xfrm>
          <a:prstGeom prst="wedgeRoundRectCallout">
            <a:avLst>
              <a:gd name="adj1" fmla="val -48125"/>
              <a:gd name="adj2" fmla="val -300949"/>
              <a:gd name="adj3" fmla="val 16667"/>
            </a:avLst>
          </a:prstGeom>
          <a:solidFill>
            <a:schemeClr val="accent1"/>
          </a:solidFill>
          <a:ln w="9525">
            <a:solidFill>
              <a:schemeClr val="tx1"/>
            </a:solidFill>
            <a:miter lim="800000"/>
            <a:headEnd/>
            <a:tailEnd/>
          </a:ln>
          <a:effectLst/>
        </p:spPr>
        <p:txBody>
          <a:bodyPr/>
          <a:lstStyle/>
          <a:p>
            <a:r>
              <a:rPr lang="en-US" sz="1200" b="1"/>
              <a:t>58% of McDonalds consumers consume Burger King also</a:t>
            </a:r>
          </a:p>
        </p:txBody>
      </p:sp>
      <p:sp>
        <p:nvSpPr>
          <p:cNvPr id="37342" name="AutoShape 478"/>
          <p:cNvSpPr>
            <a:spLocks noChangeArrowheads="1"/>
          </p:cNvSpPr>
          <p:nvPr/>
        </p:nvSpPr>
        <p:spPr bwMode="auto">
          <a:xfrm rot="10800000">
            <a:off x="3352800" y="5029200"/>
            <a:ext cx="1828800" cy="990600"/>
          </a:xfrm>
          <a:prstGeom prst="wedgeRoundRectCallout">
            <a:avLst>
              <a:gd name="adj1" fmla="val -46963"/>
              <a:gd name="adj2" fmla="val 275000"/>
              <a:gd name="adj3" fmla="val 16667"/>
            </a:avLst>
          </a:prstGeom>
          <a:solidFill>
            <a:schemeClr val="accent1"/>
          </a:solidFill>
          <a:ln w="9525">
            <a:solidFill>
              <a:schemeClr val="tx1"/>
            </a:solidFill>
            <a:miter lim="800000"/>
            <a:headEnd/>
            <a:tailEnd/>
          </a:ln>
          <a:effectLst/>
        </p:spPr>
        <p:txBody>
          <a:bodyPr rot="10800000"/>
          <a:lstStyle/>
          <a:p>
            <a:r>
              <a:rPr lang="en-US" sz="1200" b="1"/>
              <a:t>93% of McDonalds consumers consume KFC also – </a:t>
            </a:r>
            <a:r>
              <a:rPr lang="en-US" sz="1200" b="1">
                <a:solidFill>
                  <a:srgbClr val="FF0000"/>
                </a:solidFill>
              </a:rPr>
              <a:t>Highest Duplication</a:t>
            </a:r>
          </a:p>
          <a:p>
            <a:pPr algn="ctr"/>
            <a:endParaRPr lang="en-US" sz="1200">
              <a:solidFill>
                <a:srgbClr val="FF0000"/>
              </a:solidFill>
            </a:endParaRPr>
          </a:p>
        </p:txBody>
      </p:sp>
      <p:sp>
        <p:nvSpPr>
          <p:cNvPr id="37341" name="AutoShape 477"/>
          <p:cNvSpPr>
            <a:spLocks noChangeArrowheads="1"/>
          </p:cNvSpPr>
          <p:nvPr/>
        </p:nvSpPr>
        <p:spPr bwMode="auto">
          <a:xfrm rot="10800000">
            <a:off x="2819400" y="3657600"/>
            <a:ext cx="1752600" cy="914400"/>
          </a:xfrm>
          <a:prstGeom prst="wedgeRoundRectCallout">
            <a:avLst>
              <a:gd name="adj1" fmla="val -77269"/>
              <a:gd name="adj2" fmla="val 193745"/>
              <a:gd name="adj3" fmla="val 16667"/>
            </a:avLst>
          </a:prstGeom>
          <a:solidFill>
            <a:schemeClr val="accent1"/>
          </a:solidFill>
          <a:ln w="9525">
            <a:solidFill>
              <a:schemeClr val="tx1"/>
            </a:solidFill>
            <a:miter lim="800000"/>
            <a:headEnd/>
            <a:tailEnd/>
          </a:ln>
          <a:effectLst/>
        </p:spPr>
        <p:txBody>
          <a:bodyPr rot="10800000"/>
          <a:lstStyle/>
          <a:p>
            <a:r>
              <a:rPr lang="en-US" sz="1200" b="1"/>
              <a:t>60% of McDonalds consumers consume Pizza Hut also</a:t>
            </a:r>
          </a:p>
          <a:p>
            <a:pPr algn="ctr"/>
            <a:endParaRPr lang="en-US" sz="1200"/>
          </a:p>
        </p:txBody>
      </p:sp>
      <p:sp>
        <p:nvSpPr>
          <p:cNvPr id="37343" name="Text Box 479"/>
          <p:cNvSpPr txBox="1">
            <a:spLocks noChangeArrowheads="1"/>
          </p:cNvSpPr>
          <p:nvPr/>
        </p:nvSpPr>
        <p:spPr bwMode="auto">
          <a:xfrm>
            <a:off x="-36513" y="65532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pic>
        <p:nvPicPr>
          <p:cNvPr id="37344" name="Picture 480" descr="istock_000007372847fast-food-pyramid2"/>
          <p:cNvPicPr>
            <a:picLocks noChangeAspect="1" noChangeArrowheads="1"/>
          </p:cNvPicPr>
          <p:nvPr/>
        </p:nvPicPr>
        <p:blipFill>
          <a:blip r:embed="rId2"/>
          <a:srcRect/>
          <a:stretch>
            <a:fillRect/>
          </a:stretch>
        </p:blipFill>
        <p:spPr bwMode="auto">
          <a:xfrm>
            <a:off x="228600" y="4038600"/>
            <a:ext cx="2438400" cy="1905000"/>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012" name="Group 124"/>
          <p:cNvGraphicFramePr>
            <a:graphicFrameLocks noGrp="1"/>
          </p:cNvGraphicFramePr>
          <p:nvPr/>
        </p:nvGraphicFramePr>
        <p:xfrm>
          <a:off x="558800" y="774700"/>
          <a:ext cx="6172200" cy="3081338"/>
        </p:xfrm>
        <a:graphic>
          <a:graphicData uri="http://schemas.openxmlformats.org/drawingml/2006/table">
            <a:tbl>
              <a:tblPr/>
              <a:tblGrid>
                <a:gridCol w="3048000"/>
                <a:gridCol w="3124200"/>
              </a:tblGrid>
              <a:tr h="527050">
                <a:tc gridSpan="2">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pitchFamily="34" charset="0"/>
                          <a:cs typeface="Arial" pitchFamily="34" charset="0"/>
                        </a:rPr>
                        <a:t>Solus Users</a:t>
                      </a:r>
                      <a:endParaRPr kumimoji="0" lang="en-US" sz="1800" b="0"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r>
              <a:tr h="511175">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pitchFamily="34" charset="0"/>
                          <a:cs typeface="Arial" pitchFamily="34" charset="0"/>
                        </a:rPr>
                        <a:t>Burger King</a:t>
                      </a:r>
                      <a:endParaRPr kumimoji="0" lang="en-US" sz="18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pitchFamily="34" charset="0"/>
                          <a:cs typeface="Arial" pitchFamily="34" charset="0"/>
                        </a:rPr>
                        <a:t>0.47%</a:t>
                      </a:r>
                      <a:endParaRPr kumimoji="0" lang="en-US" sz="18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r>
              <a:tr h="509588">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pitchFamily="34" charset="0"/>
                          <a:cs typeface="Arial" pitchFamily="34" charset="0"/>
                        </a:rPr>
                        <a:t>Hardees</a:t>
                      </a:r>
                      <a:endParaRPr kumimoji="0" lang="en-US" sz="18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pitchFamily="34" charset="0"/>
                          <a:cs typeface="Arial" pitchFamily="34" charset="0"/>
                        </a:rPr>
                        <a:t>0.33%</a:t>
                      </a:r>
                      <a:endParaRPr kumimoji="0" lang="en-US" sz="18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r>
              <a:tr h="511175">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pitchFamily="34" charset="0"/>
                          <a:cs typeface="Arial" pitchFamily="34" charset="0"/>
                        </a:rPr>
                        <a:t>McDonalds</a:t>
                      </a:r>
                      <a:endParaRPr kumimoji="0" lang="en-US" sz="18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pitchFamily="34" charset="0"/>
                          <a:cs typeface="Arial" pitchFamily="34" charset="0"/>
                        </a:rPr>
                        <a:t>0.11%</a:t>
                      </a:r>
                      <a:endParaRPr kumimoji="0" lang="en-US" sz="18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r>
              <a:tr h="511175">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pitchFamily="34" charset="0"/>
                          <a:cs typeface="Arial" pitchFamily="34" charset="0"/>
                        </a:rPr>
                        <a:t>Pizza Hut</a:t>
                      </a:r>
                      <a:endParaRPr kumimoji="0" lang="en-US" sz="18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pitchFamily="34" charset="0"/>
                          <a:cs typeface="Arial" pitchFamily="34" charset="0"/>
                        </a:rPr>
                        <a:t>0.46%</a:t>
                      </a:r>
                      <a:endParaRPr kumimoji="0" lang="en-US" sz="18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r>
              <a:tr h="511175">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pitchFamily="34" charset="0"/>
                          <a:cs typeface="Arial" pitchFamily="34" charset="0"/>
                        </a:rPr>
                        <a:t>KFC   </a:t>
                      </a:r>
                      <a:endParaRPr kumimoji="0" lang="en-US" sz="18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pitchFamily="34" charset="0"/>
                          <a:cs typeface="Arial" pitchFamily="34" charset="0"/>
                        </a:rPr>
                        <a:t>4.61%</a:t>
                      </a:r>
                      <a:endParaRPr kumimoji="0" lang="en-US" sz="18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FF"/>
                    </a:solidFill>
                  </a:tcPr>
                </a:tc>
              </a:tr>
            </a:tbl>
          </a:graphicData>
        </a:graphic>
      </p:graphicFrame>
      <p:sp>
        <p:nvSpPr>
          <p:cNvPr id="38013" name="Text Box 125"/>
          <p:cNvSpPr txBox="1">
            <a:spLocks noChangeArrowheads="1"/>
          </p:cNvSpPr>
          <p:nvPr/>
        </p:nvSpPr>
        <p:spPr bwMode="auto">
          <a:xfrm>
            <a:off x="468313" y="188913"/>
            <a:ext cx="6148387" cy="396875"/>
          </a:xfrm>
          <a:prstGeom prst="rect">
            <a:avLst/>
          </a:prstGeom>
          <a:noFill/>
          <a:ln w="9525">
            <a:noFill/>
            <a:miter lim="800000"/>
            <a:headEnd/>
            <a:tailEnd/>
          </a:ln>
          <a:effectLst/>
        </p:spPr>
        <p:txBody>
          <a:bodyPr>
            <a:spAutoFit/>
          </a:bodyPr>
          <a:lstStyle/>
          <a:p>
            <a:pPr eaLnBrk="0" hangingPunct="0">
              <a:spcBef>
                <a:spcPct val="50000"/>
              </a:spcBef>
            </a:pPr>
            <a:r>
              <a:rPr lang="en-US" sz="2000" b="1" u="sng"/>
              <a:t>Fast Food Consumption – Brand Loyalty</a:t>
            </a:r>
          </a:p>
        </p:txBody>
      </p:sp>
      <p:sp>
        <p:nvSpPr>
          <p:cNvPr id="38015" name="Text Box 127"/>
          <p:cNvSpPr txBox="1">
            <a:spLocks noChangeArrowheads="1"/>
          </p:cNvSpPr>
          <p:nvPr/>
        </p:nvSpPr>
        <p:spPr bwMode="auto">
          <a:xfrm>
            <a:off x="-36513" y="6567488"/>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
        <p:nvSpPr>
          <p:cNvPr id="38016" name="Text Box 128"/>
          <p:cNvSpPr txBox="1">
            <a:spLocks noChangeArrowheads="1"/>
          </p:cNvSpPr>
          <p:nvPr/>
        </p:nvSpPr>
        <p:spPr bwMode="auto">
          <a:xfrm>
            <a:off x="685800" y="4038600"/>
            <a:ext cx="6248400" cy="366713"/>
          </a:xfrm>
          <a:prstGeom prst="rect">
            <a:avLst/>
          </a:prstGeom>
          <a:noFill/>
          <a:ln w="9525">
            <a:noFill/>
            <a:miter lim="800000"/>
            <a:headEnd/>
            <a:tailEnd/>
          </a:ln>
          <a:effectLst/>
        </p:spPr>
        <p:txBody>
          <a:bodyPr>
            <a:spAutoFit/>
          </a:bodyPr>
          <a:lstStyle/>
          <a:p>
            <a:pPr>
              <a:spcBef>
                <a:spcPct val="50000"/>
              </a:spcBef>
            </a:pPr>
            <a:endParaRPr lang="en-US"/>
          </a:p>
        </p:txBody>
      </p:sp>
      <p:sp>
        <p:nvSpPr>
          <p:cNvPr id="38017" name="Text Box 129"/>
          <p:cNvSpPr txBox="1">
            <a:spLocks noChangeArrowheads="1"/>
          </p:cNvSpPr>
          <p:nvPr/>
        </p:nvSpPr>
        <p:spPr bwMode="auto">
          <a:xfrm>
            <a:off x="609600" y="4038600"/>
            <a:ext cx="6400800" cy="1096963"/>
          </a:xfrm>
          <a:prstGeom prst="rect">
            <a:avLst/>
          </a:prstGeom>
          <a:noFill/>
          <a:ln w="9525">
            <a:noFill/>
            <a:miter lim="800000"/>
            <a:headEnd/>
            <a:tailEnd/>
          </a:ln>
          <a:effectLst/>
        </p:spPr>
        <p:txBody>
          <a:bodyPr>
            <a:spAutoFit/>
          </a:bodyPr>
          <a:lstStyle/>
          <a:p>
            <a:pPr>
              <a:spcBef>
                <a:spcPct val="50000"/>
              </a:spcBef>
              <a:buFont typeface="Wingdings" pitchFamily="2" charset="2"/>
              <a:buChar char="q"/>
            </a:pPr>
            <a:r>
              <a:rPr lang="en-US" sz="1200" b="1"/>
              <a:t> The percentage of those who are loyal to one brand among the studied fast food chain is extremely low. The highest relative significant percentage is for KFC who has around 5% of fast food consumers preferring to eat its products only.</a:t>
            </a:r>
          </a:p>
          <a:p>
            <a:pPr>
              <a:spcBef>
                <a:spcPct val="50000"/>
              </a:spcBef>
              <a:buFont typeface="Wingdings" pitchFamily="2" charset="2"/>
              <a:buChar char="q"/>
            </a:pPr>
            <a:r>
              <a:rPr lang="en-US" sz="1200" b="1"/>
              <a:t> These low percentages of solus users are in line with the high duplication percentages of the previous graph.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6" name="Rectangle 4"/>
          <p:cNvSpPr>
            <a:spLocks noChangeArrowheads="1"/>
          </p:cNvSpPr>
          <p:nvPr/>
        </p:nvSpPr>
        <p:spPr bwMode="auto">
          <a:xfrm>
            <a:off x="1331913" y="2132013"/>
            <a:ext cx="433387" cy="3457575"/>
          </a:xfrm>
          <a:prstGeom prst="rect">
            <a:avLst/>
          </a:prstGeom>
          <a:solidFill>
            <a:schemeClr val="accent1"/>
          </a:solidFill>
          <a:ln w="9525">
            <a:noFill/>
            <a:miter lim="800000"/>
            <a:headEnd/>
            <a:tailEnd/>
          </a:ln>
          <a:effectLst/>
        </p:spPr>
        <p:txBody>
          <a:bodyPr wrap="none" anchor="ctr"/>
          <a:lstStyle/>
          <a:p>
            <a:endParaRPr lang="en-US"/>
          </a:p>
        </p:txBody>
      </p:sp>
      <p:sp>
        <p:nvSpPr>
          <p:cNvPr id="59397" name="Line 5"/>
          <p:cNvSpPr>
            <a:spLocks noChangeShapeType="1"/>
          </p:cNvSpPr>
          <p:nvPr/>
        </p:nvSpPr>
        <p:spPr bwMode="auto">
          <a:xfrm>
            <a:off x="2054225" y="5516563"/>
            <a:ext cx="5902325" cy="0"/>
          </a:xfrm>
          <a:prstGeom prst="line">
            <a:avLst/>
          </a:prstGeom>
          <a:noFill/>
          <a:ln w="25400">
            <a:solidFill>
              <a:srgbClr val="FF9900"/>
            </a:solidFill>
            <a:round/>
            <a:headEnd/>
            <a:tailEnd/>
          </a:ln>
          <a:effectLst/>
        </p:spPr>
        <p:txBody>
          <a:bodyPr/>
          <a:lstStyle/>
          <a:p>
            <a:endParaRPr lang="en-US"/>
          </a:p>
        </p:txBody>
      </p:sp>
      <p:sp>
        <p:nvSpPr>
          <p:cNvPr id="59398" name="Text Box 6"/>
          <p:cNvSpPr txBox="1">
            <a:spLocks noChangeArrowheads="1"/>
          </p:cNvSpPr>
          <p:nvPr/>
        </p:nvSpPr>
        <p:spPr bwMode="auto">
          <a:xfrm>
            <a:off x="4356100" y="6553200"/>
            <a:ext cx="1206500" cy="519113"/>
          </a:xfrm>
          <a:prstGeom prst="rect">
            <a:avLst/>
          </a:prstGeom>
          <a:noFill/>
          <a:ln w="9525">
            <a:noFill/>
            <a:miter lim="800000"/>
            <a:headEnd/>
            <a:tailEnd/>
          </a:ln>
          <a:effectLst/>
        </p:spPr>
        <p:txBody>
          <a:bodyPr>
            <a:spAutoFit/>
          </a:bodyPr>
          <a:lstStyle/>
          <a:p>
            <a:pPr algn="ctr" eaLnBrk="0" hangingPunct="0">
              <a:spcBef>
                <a:spcPct val="50000"/>
              </a:spcBef>
            </a:pPr>
            <a:r>
              <a:rPr lang="en-GB" sz="2800">
                <a:solidFill>
                  <a:srgbClr val="000099"/>
                </a:solidFill>
              </a:rPr>
              <a:t>23</a:t>
            </a:r>
          </a:p>
        </p:txBody>
      </p:sp>
      <p:sp>
        <p:nvSpPr>
          <p:cNvPr id="59400" name="Rectangle 8"/>
          <p:cNvSpPr>
            <a:spLocks noGrp="1" noChangeArrowheads="1"/>
          </p:cNvSpPr>
          <p:nvPr>
            <p:ph type="body" idx="1"/>
          </p:nvPr>
        </p:nvSpPr>
        <p:spPr bwMode="auto">
          <a:xfrm>
            <a:off x="1906588" y="2439988"/>
            <a:ext cx="5718175" cy="1984375"/>
          </a:xfrm>
          <a:noFill/>
          <a:ln>
            <a:miter lim="800000"/>
            <a:headEnd/>
            <a:tailEnd/>
          </a:ln>
        </p:spPr>
        <p:txBody>
          <a:bodyPr vert="horz" wrap="square" lIns="91440" tIns="45720" rIns="91440" bIns="45720" numCol="1" anchor="t" anchorCtr="0" compatLnSpc="1">
            <a:prstTxWarp prst="textNoShape">
              <a:avLst/>
            </a:prstTxWarp>
          </a:bodyPr>
          <a:lstStyle/>
          <a:p>
            <a:pPr>
              <a:lnSpc>
                <a:spcPct val="200000"/>
              </a:lnSpc>
              <a:buSzPct val="180000"/>
              <a:buFontTx/>
              <a:buBlip>
                <a:blip r:embed="rId3"/>
              </a:buBlip>
            </a:pPr>
            <a:r>
              <a:rPr lang="en-GB" sz="2800">
                <a:solidFill>
                  <a:schemeClr val="accent2"/>
                </a:solidFill>
              </a:rPr>
              <a:t> </a:t>
            </a:r>
            <a:r>
              <a:rPr lang="en-GB" sz="2800" b="1">
                <a:solidFill>
                  <a:schemeClr val="accent2"/>
                </a:solidFill>
              </a:rPr>
              <a:t>The How</a:t>
            </a:r>
          </a:p>
          <a:p>
            <a:pPr>
              <a:lnSpc>
                <a:spcPct val="200000"/>
              </a:lnSpc>
              <a:buSzPct val="180000"/>
              <a:buFontTx/>
              <a:buNone/>
            </a:pPr>
            <a:endParaRPr lang="en-GB" sz="2800" b="1">
              <a:solidFill>
                <a:schemeClr val="accent2"/>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ph type="title"/>
          </p:nvPr>
        </p:nvSpPr>
        <p:spPr bwMode="auto">
          <a:xfrm>
            <a:off x="1908175" y="115888"/>
            <a:ext cx="5364163" cy="879475"/>
          </a:xfrm>
          <a:noFill/>
          <a:ln>
            <a:miter lim="800000"/>
            <a:headEnd/>
            <a:tailEnd/>
          </a:ln>
        </p:spPr>
        <p:txBody>
          <a:bodyPr vert="horz" wrap="square" lIns="91440" tIns="45720" rIns="91440" bIns="45720" numCol="1" anchor="t" anchorCtr="0" compatLnSpc="1">
            <a:prstTxWarp prst="textNoShape">
              <a:avLst/>
            </a:prstTxWarp>
          </a:bodyPr>
          <a:lstStyle/>
          <a:p>
            <a:r>
              <a:rPr lang="fr-FR" sz="2400" b="1">
                <a:solidFill>
                  <a:srgbClr val="000099"/>
                </a:solidFill>
              </a:rPr>
              <a:t>Study Outline</a:t>
            </a:r>
          </a:p>
        </p:txBody>
      </p:sp>
      <p:sp>
        <p:nvSpPr>
          <p:cNvPr id="9219" name="Rectangle 3"/>
          <p:cNvSpPr>
            <a:spLocks noChangeArrowheads="1"/>
          </p:cNvSpPr>
          <p:nvPr>
            <p:ph type="body" idx="1"/>
          </p:nvPr>
        </p:nvSpPr>
        <p:spPr bwMode="auto">
          <a:xfrm>
            <a:off x="400050" y="981075"/>
            <a:ext cx="8493125" cy="5543550"/>
          </a:xfrm>
          <a:noFill/>
          <a:ln>
            <a:miter lim="800000"/>
            <a:headEnd/>
            <a:tailEnd/>
          </a:ln>
        </p:spPr>
        <p:txBody>
          <a:bodyPr vert="horz" wrap="square" lIns="91440" tIns="45720" rIns="91440" bIns="45720" numCol="1" anchor="t" anchorCtr="0" compatLnSpc="1">
            <a:prstTxWarp prst="textNoShape">
              <a:avLst/>
            </a:prstTxWarp>
          </a:bodyPr>
          <a:lstStyle/>
          <a:p>
            <a:pPr>
              <a:lnSpc>
                <a:spcPct val="90000"/>
              </a:lnSpc>
              <a:buSzPct val="200000"/>
              <a:buFontTx/>
              <a:buBlip>
                <a:blip r:embed="rId2"/>
              </a:buBlip>
            </a:pPr>
            <a:r>
              <a:rPr lang="en-GB" sz="2000" b="1">
                <a:solidFill>
                  <a:srgbClr val="000099"/>
                </a:solidFill>
              </a:rPr>
              <a:t> The Who – Analysis</a:t>
            </a:r>
          </a:p>
          <a:p>
            <a:pPr>
              <a:lnSpc>
                <a:spcPct val="90000"/>
              </a:lnSpc>
              <a:buSzPct val="200000"/>
              <a:buFontTx/>
              <a:buNone/>
            </a:pPr>
            <a:r>
              <a:rPr lang="en-GB" sz="2000" b="1">
                <a:solidFill>
                  <a:srgbClr val="000099"/>
                </a:solidFill>
              </a:rPr>
              <a:t>       </a:t>
            </a:r>
            <a:r>
              <a:rPr lang="en-GB" sz="2000">
                <a:solidFill>
                  <a:srgbClr val="000099"/>
                </a:solidFill>
              </a:rPr>
              <a:t>Detailed Consumer Profile of the Fast Food sector with focus</a:t>
            </a:r>
          </a:p>
          <a:p>
            <a:pPr>
              <a:lnSpc>
                <a:spcPct val="90000"/>
              </a:lnSpc>
              <a:buSzPct val="200000"/>
              <a:buFontTx/>
              <a:buNone/>
            </a:pPr>
            <a:r>
              <a:rPr lang="en-GB" sz="2000">
                <a:solidFill>
                  <a:srgbClr val="000099"/>
                </a:solidFill>
              </a:rPr>
              <a:t>       on consumers of:</a:t>
            </a:r>
          </a:p>
          <a:p>
            <a:pPr>
              <a:lnSpc>
                <a:spcPct val="90000"/>
              </a:lnSpc>
              <a:buSzPct val="200000"/>
              <a:buFontTx/>
              <a:buNone/>
            </a:pPr>
            <a:r>
              <a:rPr lang="en-GB" sz="2000">
                <a:solidFill>
                  <a:srgbClr val="000099"/>
                </a:solidFill>
              </a:rPr>
              <a:t>       McDonalds, Burger King, KFC, Hardees and Pizza Hut</a:t>
            </a:r>
            <a:endParaRPr lang="en-GB" sz="2400" b="1">
              <a:solidFill>
                <a:srgbClr val="000099"/>
              </a:solidFill>
            </a:endParaRPr>
          </a:p>
          <a:p>
            <a:pPr>
              <a:lnSpc>
                <a:spcPct val="90000"/>
              </a:lnSpc>
              <a:buSzPct val="200000"/>
              <a:buFontTx/>
              <a:buNone/>
            </a:pPr>
            <a:endParaRPr lang="en-GB" sz="2000">
              <a:solidFill>
                <a:srgbClr val="000099"/>
              </a:solidFill>
            </a:endParaRPr>
          </a:p>
          <a:p>
            <a:pPr>
              <a:lnSpc>
                <a:spcPct val="90000"/>
              </a:lnSpc>
              <a:buSzPct val="200000"/>
              <a:buFontTx/>
              <a:buBlip>
                <a:blip r:embed="rId2"/>
              </a:buBlip>
            </a:pPr>
            <a:r>
              <a:rPr lang="en-GB" sz="2000" b="1">
                <a:solidFill>
                  <a:srgbClr val="000099"/>
                </a:solidFill>
              </a:rPr>
              <a:t> The What – Analysis</a:t>
            </a:r>
          </a:p>
          <a:p>
            <a:pPr>
              <a:lnSpc>
                <a:spcPct val="90000"/>
              </a:lnSpc>
              <a:buSzPct val="200000"/>
              <a:buFontTx/>
              <a:buNone/>
            </a:pPr>
            <a:r>
              <a:rPr lang="en-GB" sz="2000" b="1">
                <a:solidFill>
                  <a:srgbClr val="000099"/>
                </a:solidFill>
              </a:rPr>
              <a:t>       </a:t>
            </a:r>
            <a:r>
              <a:rPr lang="en-GB" sz="2000">
                <a:solidFill>
                  <a:srgbClr val="000099"/>
                </a:solidFill>
              </a:rPr>
              <a:t>Understanding the brand consumption in the fast food</a:t>
            </a:r>
            <a:r>
              <a:rPr lang="en-GB" sz="2000" b="1">
                <a:solidFill>
                  <a:srgbClr val="000099"/>
                </a:solidFill>
              </a:rPr>
              <a:t> </a:t>
            </a:r>
          </a:p>
          <a:p>
            <a:pPr lvl="1">
              <a:lnSpc>
                <a:spcPct val="90000"/>
              </a:lnSpc>
              <a:buClr>
                <a:srgbClr val="FF9933"/>
              </a:buClr>
            </a:pPr>
            <a:r>
              <a:rPr lang="en-GB" sz="2000">
                <a:solidFill>
                  <a:srgbClr val="000099"/>
                </a:solidFill>
              </a:rPr>
              <a:t> Frequency of usage, brand loyalty, brand duplication</a:t>
            </a:r>
          </a:p>
          <a:p>
            <a:pPr>
              <a:lnSpc>
                <a:spcPct val="90000"/>
              </a:lnSpc>
              <a:buFontTx/>
              <a:buNone/>
            </a:pPr>
            <a:endParaRPr lang="en-GB" sz="2000">
              <a:solidFill>
                <a:srgbClr val="000099"/>
              </a:solidFill>
            </a:endParaRPr>
          </a:p>
          <a:p>
            <a:pPr>
              <a:lnSpc>
                <a:spcPct val="90000"/>
              </a:lnSpc>
              <a:buSzPct val="200000"/>
              <a:buFontTx/>
              <a:buBlip>
                <a:blip r:embed="rId2"/>
              </a:buBlip>
            </a:pPr>
            <a:r>
              <a:rPr lang="en-GB" sz="2000" b="1">
                <a:solidFill>
                  <a:srgbClr val="000099"/>
                </a:solidFill>
              </a:rPr>
              <a:t> The How – Analysis</a:t>
            </a:r>
          </a:p>
          <a:p>
            <a:pPr>
              <a:lnSpc>
                <a:spcPct val="90000"/>
              </a:lnSpc>
              <a:buSzPct val="200000"/>
              <a:buFontTx/>
              <a:buNone/>
            </a:pPr>
            <a:r>
              <a:rPr lang="en-GB" sz="2000" b="1">
                <a:solidFill>
                  <a:srgbClr val="000099"/>
                </a:solidFill>
              </a:rPr>
              <a:t>       </a:t>
            </a:r>
            <a:r>
              <a:rPr lang="en-GB" sz="2000">
                <a:solidFill>
                  <a:srgbClr val="000099"/>
                </a:solidFill>
              </a:rPr>
              <a:t>How to reach the fast food consumers</a:t>
            </a:r>
          </a:p>
          <a:p>
            <a:pPr lvl="1">
              <a:lnSpc>
                <a:spcPct val="90000"/>
              </a:lnSpc>
              <a:buClr>
                <a:srgbClr val="FF9933"/>
              </a:buClr>
            </a:pPr>
            <a:r>
              <a:rPr lang="en-GB" sz="2000">
                <a:solidFill>
                  <a:srgbClr val="000099"/>
                </a:solidFill>
              </a:rPr>
              <a:t> correspondence analysis</a:t>
            </a:r>
          </a:p>
          <a:p>
            <a:pPr lvl="1">
              <a:lnSpc>
                <a:spcPct val="90000"/>
              </a:lnSpc>
              <a:buClr>
                <a:srgbClr val="FF9933"/>
              </a:buClr>
            </a:pPr>
            <a:r>
              <a:rPr lang="en-GB" sz="2000">
                <a:solidFill>
                  <a:srgbClr val="000099"/>
                </a:solidFill>
              </a:rPr>
              <a:t> cluster analysis</a:t>
            </a:r>
          </a:p>
          <a:p>
            <a:pPr lvl="1">
              <a:lnSpc>
                <a:spcPct val="90000"/>
              </a:lnSpc>
              <a:buClr>
                <a:srgbClr val="FF9933"/>
              </a:buClr>
            </a:pPr>
            <a:r>
              <a:rPr lang="en-GB" sz="2000">
                <a:solidFill>
                  <a:srgbClr val="000099"/>
                </a:solidFill>
              </a:rPr>
              <a:t> media consumption</a:t>
            </a:r>
          </a:p>
          <a:p>
            <a:pPr lvl="1">
              <a:lnSpc>
                <a:spcPct val="90000"/>
              </a:lnSpc>
              <a:buClr>
                <a:srgbClr val="FF9933"/>
              </a:buClr>
            </a:pPr>
            <a:r>
              <a:rPr lang="en-GB" sz="2000">
                <a:solidFill>
                  <a:srgbClr val="000099"/>
                </a:solidFill>
              </a:rPr>
              <a:t> time diary</a:t>
            </a:r>
          </a:p>
          <a:p>
            <a:pPr>
              <a:lnSpc>
                <a:spcPct val="90000"/>
              </a:lnSpc>
              <a:buSzPct val="200000"/>
              <a:buFontTx/>
              <a:buNone/>
            </a:pPr>
            <a:endParaRPr lang="en-GB" sz="2000" b="1">
              <a:solidFill>
                <a:srgbClr val="000099"/>
              </a:solidFill>
            </a:endParaRPr>
          </a:p>
          <a:p>
            <a:pPr>
              <a:lnSpc>
                <a:spcPct val="90000"/>
              </a:lnSpc>
              <a:buSzPct val="200000"/>
              <a:buFontTx/>
              <a:buNone/>
            </a:pPr>
            <a:endParaRPr lang="en-GB" sz="2000" b="1">
              <a:solidFill>
                <a:srgbClr val="000099"/>
              </a:solidFill>
            </a:endParaRPr>
          </a:p>
        </p:txBody>
      </p:sp>
      <p:pic>
        <p:nvPicPr>
          <p:cNvPr id="9220" name="Picture 4" descr="PARC logo"/>
          <p:cNvPicPr>
            <a:picLocks noChangeAspect="1" noChangeArrowheads="1"/>
          </p:cNvPicPr>
          <p:nvPr/>
        </p:nvPicPr>
        <p:blipFill>
          <a:blip r:embed="rId3" cstate="print"/>
          <a:srcRect/>
          <a:stretch>
            <a:fillRect/>
          </a:stretch>
        </p:blipFill>
        <p:spPr bwMode="auto">
          <a:xfrm>
            <a:off x="8231188" y="6469063"/>
            <a:ext cx="877887" cy="365125"/>
          </a:xfrm>
          <a:prstGeom prst="rect">
            <a:avLst/>
          </a:prstGeom>
          <a:noFill/>
        </p:spPr>
      </p:pic>
      <p:pic>
        <p:nvPicPr>
          <p:cNvPr id="9221" name="Picture 5" descr="fas"/>
          <p:cNvPicPr>
            <a:picLocks noChangeAspect="1" noChangeArrowheads="1"/>
          </p:cNvPicPr>
          <p:nvPr/>
        </p:nvPicPr>
        <p:blipFill>
          <a:blip r:embed="rId4"/>
          <a:srcRect/>
          <a:stretch>
            <a:fillRect/>
          </a:stretch>
        </p:blipFill>
        <p:spPr bwMode="auto">
          <a:xfrm>
            <a:off x="6477000" y="3657600"/>
            <a:ext cx="2290763" cy="2514600"/>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bwMode="auto">
          <a:xfrm>
            <a:off x="1044575" y="220663"/>
            <a:ext cx="6840538" cy="879475"/>
          </a:xfrm>
          <a:noFill/>
          <a:ln>
            <a:miter lim="800000"/>
            <a:headEnd/>
            <a:tailEnd/>
          </a:ln>
        </p:spPr>
        <p:txBody>
          <a:bodyPr vert="horz" wrap="square" lIns="91440" tIns="45720" rIns="91440" bIns="45720" numCol="1" anchor="ctr" anchorCtr="0" compatLnSpc="1">
            <a:prstTxWarp prst="textNoShape">
              <a:avLst/>
            </a:prstTxWarp>
          </a:bodyPr>
          <a:lstStyle/>
          <a:p>
            <a:r>
              <a:rPr lang="en-GB" sz="2000" b="1">
                <a:solidFill>
                  <a:srgbClr val="000099"/>
                </a:solidFill>
              </a:rPr>
              <a:t>How To Reach Fast Food Consumers</a:t>
            </a:r>
          </a:p>
        </p:txBody>
      </p:sp>
      <p:sp>
        <p:nvSpPr>
          <p:cNvPr id="63491" name="Rectangle 3"/>
          <p:cNvSpPr>
            <a:spLocks noGrp="1" noChangeArrowheads="1"/>
          </p:cNvSpPr>
          <p:nvPr>
            <p:ph type="body" idx="1"/>
          </p:nvPr>
        </p:nvSpPr>
        <p:spPr bwMode="auto">
          <a:xfrm>
            <a:off x="682625" y="1423988"/>
            <a:ext cx="8232775" cy="4824412"/>
          </a:xfrm>
          <a:noFill/>
          <a:ln>
            <a:miter lim="800000"/>
            <a:headEnd/>
            <a:tailEnd/>
          </a:ln>
        </p:spPr>
        <p:txBody>
          <a:bodyPr vert="horz" wrap="square" lIns="91440" tIns="45720" rIns="91440" bIns="45720" numCol="1" anchor="t" anchorCtr="0" compatLnSpc="1">
            <a:prstTxWarp prst="textNoShape">
              <a:avLst/>
            </a:prstTxWarp>
          </a:bodyPr>
          <a:lstStyle/>
          <a:p>
            <a:pPr>
              <a:buSzPct val="150000"/>
              <a:buFontTx/>
              <a:buBlip>
                <a:blip r:embed="rId3"/>
              </a:buBlip>
            </a:pPr>
            <a:r>
              <a:rPr lang="en-GB" sz="2000" b="1">
                <a:solidFill>
                  <a:srgbClr val="000099"/>
                </a:solidFill>
              </a:rPr>
              <a:t>  Description</a:t>
            </a:r>
          </a:p>
          <a:p>
            <a:pPr>
              <a:buSzPct val="150000"/>
              <a:buFontTx/>
              <a:buNone/>
            </a:pPr>
            <a:endParaRPr lang="en-GB" sz="900" b="1">
              <a:solidFill>
                <a:srgbClr val="000099"/>
              </a:solidFill>
            </a:endParaRPr>
          </a:p>
          <a:p>
            <a:pPr>
              <a:buFontTx/>
              <a:buNone/>
            </a:pPr>
            <a:r>
              <a:rPr lang="en-GB" sz="1800">
                <a:solidFill>
                  <a:srgbClr val="000099"/>
                </a:solidFill>
              </a:rPr>
              <a:t>	   Psychographic segmentation of the fast food market into distinct groups</a:t>
            </a:r>
          </a:p>
          <a:p>
            <a:pPr>
              <a:buFontTx/>
              <a:buNone/>
            </a:pPr>
            <a:r>
              <a:rPr lang="en-GB" sz="1800">
                <a:solidFill>
                  <a:srgbClr val="000099"/>
                </a:solidFill>
              </a:rPr>
              <a:t>        and identifying the medias they over consume</a:t>
            </a:r>
          </a:p>
          <a:p>
            <a:pPr>
              <a:buSzPct val="150000"/>
              <a:buFontTx/>
              <a:buBlip>
                <a:blip r:embed="rId3"/>
              </a:buBlip>
            </a:pPr>
            <a:r>
              <a:rPr lang="en-GB" sz="2000" b="1">
                <a:solidFill>
                  <a:srgbClr val="000099"/>
                </a:solidFill>
              </a:rPr>
              <a:t>  Objectives</a:t>
            </a:r>
            <a:r>
              <a:rPr lang="en-GB" sz="2000">
                <a:solidFill>
                  <a:srgbClr val="000099"/>
                </a:solidFill>
              </a:rPr>
              <a:t>:</a:t>
            </a:r>
          </a:p>
          <a:p>
            <a:pPr>
              <a:buSzPct val="150000"/>
              <a:buFontTx/>
              <a:buNone/>
            </a:pPr>
            <a:endParaRPr lang="en-GB" sz="800">
              <a:solidFill>
                <a:srgbClr val="000099"/>
              </a:solidFill>
            </a:endParaRPr>
          </a:p>
          <a:p>
            <a:pPr>
              <a:buFontTx/>
              <a:buNone/>
            </a:pPr>
            <a:r>
              <a:rPr lang="en-GB" sz="1800">
                <a:solidFill>
                  <a:srgbClr val="000099"/>
                </a:solidFill>
              </a:rPr>
              <a:t>        Adapting accordingly the communication that can reach effectively each</a:t>
            </a:r>
          </a:p>
          <a:p>
            <a:pPr>
              <a:buFontTx/>
              <a:buNone/>
            </a:pPr>
            <a:r>
              <a:rPr lang="en-GB" sz="1800">
                <a:solidFill>
                  <a:srgbClr val="000099"/>
                </a:solidFill>
              </a:rPr>
              <a:t>        of the market segments.</a:t>
            </a:r>
          </a:p>
          <a:p>
            <a:endParaRPr lang="en-GB" sz="1800" b="1">
              <a:solidFill>
                <a:srgbClr val="000099"/>
              </a:solidFill>
            </a:endParaRPr>
          </a:p>
          <a:p>
            <a:pPr>
              <a:buSzPct val="150000"/>
              <a:buFontTx/>
              <a:buBlip>
                <a:blip r:embed="rId3"/>
              </a:buBlip>
            </a:pPr>
            <a:r>
              <a:rPr lang="en-GB" sz="2000" b="1">
                <a:solidFill>
                  <a:srgbClr val="000099"/>
                </a:solidFill>
              </a:rPr>
              <a:t>  Advantages</a:t>
            </a:r>
            <a:r>
              <a:rPr lang="en-GB" sz="2000">
                <a:solidFill>
                  <a:srgbClr val="000099"/>
                </a:solidFill>
              </a:rPr>
              <a:t>:  </a:t>
            </a:r>
          </a:p>
          <a:p>
            <a:pPr>
              <a:buSzPct val="150000"/>
              <a:buFontTx/>
              <a:buNone/>
            </a:pPr>
            <a:endParaRPr lang="en-GB" sz="800">
              <a:solidFill>
                <a:srgbClr val="000099"/>
              </a:solidFill>
            </a:endParaRPr>
          </a:p>
          <a:p>
            <a:pPr>
              <a:buSzPct val="150000"/>
              <a:buFontTx/>
              <a:buNone/>
            </a:pPr>
            <a:r>
              <a:rPr lang="en-GB" sz="2000">
                <a:solidFill>
                  <a:srgbClr val="000099"/>
                </a:solidFill>
              </a:rPr>
              <a:t>       </a:t>
            </a:r>
            <a:r>
              <a:rPr lang="en-GB" sz="1800">
                <a:solidFill>
                  <a:srgbClr val="000099"/>
                </a:solidFill>
              </a:rPr>
              <a:t>- A Quantification and deep understanding of each segment belonging to </a:t>
            </a:r>
          </a:p>
          <a:p>
            <a:pPr>
              <a:buSzPct val="150000"/>
              <a:buFontTx/>
              <a:buNone/>
            </a:pPr>
            <a:r>
              <a:rPr lang="en-GB" sz="1800">
                <a:solidFill>
                  <a:srgbClr val="000099"/>
                </a:solidFill>
              </a:rPr>
              <a:t>          a specific market</a:t>
            </a:r>
          </a:p>
          <a:p>
            <a:pPr>
              <a:buSzPct val="150000"/>
              <a:buFontTx/>
              <a:buNone/>
            </a:pPr>
            <a:r>
              <a:rPr lang="en-GB" sz="1800">
                <a:solidFill>
                  <a:srgbClr val="000099"/>
                </a:solidFill>
              </a:rPr>
              <a:t>        - The richness of the database enables us to do media arbitrage</a:t>
            </a:r>
          </a:p>
        </p:txBody>
      </p:sp>
      <p:sp>
        <p:nvSpPr>
          <p:cNvPr id="63492" name="Text Box 4"/>
          <p:cNvSpPr txBox="1">
            <a:spLocks noChangeArrowheads="1"/>
          </p:cNvSpPr>
          <p:nvPr/>
        </p:nvSpPr>
        <p:spPr bwMode="auto">
          <a:xfrm>
            <a:off x="4356100" y="6553200"/>
            <a:ext cx="503238" cy="366713"/>
          </a:xfrm>
          <a:prstGeom prst="rect">
            <a:avLst/>
          </a:prstGeom>
          <a:noFill/>
          <a:ln w="9525">
            <a:noFill/>
            <a:miter lim="800000"/>
            <a:headEnd/>
            <a:tailEnd/>
          </a:ln>
          <a:effectLst/>
        </p:spPr>
        <p:txBody>
          <a:bodyPr>
            <a:spAutoFit/>
          </a:bodyPr>
          <a:lstStyle/>
          <a:p>
            <a:pPr algn="ctr" eaLnBrk="0" hangingPunct="0">
              <a:spcBef>
                <a:spcPct val="50000"/>
              </a:spcBef>
            </a:pPr>
            <a:r>
              <a:rPr lang="fr-FR">
                <a:solidFill>
                  <a:srgbClr val="000099"/>
                </a:solidFill>
              </a:rPr>
              <a:t>8</a:t>
            </a:r>
          </a:p>
        </p:txBody>
      </p:sp>
      <p:sp>
        <p:nvSpPr>
          <p:cNvPr id="63493" name="Line 5"/>
          <p:cNvSpPr>
            <a:spLocks noChangeShapeType="1"/>
          </p:cNvSpPr>
          <p:nvPr/>
        </p:nvSpPr>
        <p:spPr bwMode="auto">
          <a:xfrm>
            <a:off x="1281113" y="3048000"/>
            <a:ext cx="3641725" cy="0"/>
          </a:xfrm>
          <a:prstGeom prst="line">
            <a:avLst/>
          </a:prstGeom>
          <a:noFill/>
          <a:ln w="60325" cmpd="dbl">
            <a:solidFill>
              <a:srgbClr val="FF9900"/>
            </a:solidFill>
            <a:round/>
            <a:headEnd/>
            <a:tailEnd type="oval" w="sm" len="sm"/>
          </a:ln>
          <a:effectLst/>
        </p:spPr>
        <p:txBody>
          <a:bodyPr/>
          <a:lstStyle/>
          <a:p>
            <a:endParaRPr lang="en-US"/>
          </a:p>
        </p:txBody>
      </p:sp>
      <p:sp>
        <p:nvSpPr>
          <p:cNvPr id="63494" name="Line 6"/>
          <p:cNvSpPr>
            <a:spLocks noChangeShapeType="1"/>
          </p:cNvSpPr>
          <p:nvPr/>
        </p:nvSpPr>
        <p:spPr bwMode="auto">
          <a:xfrm>
            <a:off x="1243013" y="1819275"/>
            <a:ext cx="1800225" cy="0"/>
          </a:xfrm>
          <a:prstGeom prst="line">
            <a:avLst/>
          </a:prstGeom>
          <a:noFill/>
          <a:ln w="60325" cmpd="dbl">
            <a:solidFill>
              <a:srgbClr val="FF9900"/>
            </a:solidFill>
            <a:round/>
            <a:headEnd/>
            <a:tailEnd type="oval" w="sm" len="sm"/>
          </a:ln>
          <a:effectLst/>
        </p:spPr>
        <p:txBody>
          <a:bodyPr/>
          <a:lstStyle/>
          <a:p>
            <a:endParaRPr lang="en-US"/>
          </a:p>
        </p:txBody>
      </p:sp>
      <p:sp>
        <p:nvSpPr>
          <p:cNvPr id="63495" name="Line 7"/>
          <p:cNvSpPr>
            <a:spLocks noChangeShapeType="1"/>
          </p:cNvSpPr>
          <p:nvPr/>
        </p:nvSpPr>
        <p:spPr bwMode="auto">
          <a:xfrm>
            <a:off x="1268413" y="4495800"/>
            <a:ext cx="6043612" cy="0"/>
          </a:xfrm>
          <a:prstGeom prst="line">
            <a:avLst/>
          </a:prstGeom>
          <a:noFill/>
          <a:ln w="60325" cmpd="dbl">
            <a:solidFill>
              <a:srgbClr val="FF9900"/>
            </a:solidFill>
            <a:round/>
            <a:headEnd/>
            <a:tailEnd type="oval" w="sm" len="sm"/>
          </a:ln>
          <a:effectLst/>
        </p:spPr>
        <p:txBody>
          <a:bodyPr/>
          <a:lstStyle/>
          <a:p>
            <a:endParaRPr lang="en-US"/>
          </a:p>
        </p:txBody>
      </p:sp>
      <p:pic>
        <p:nvPicPr>
          <p:cNvPr id="63496" name="Picture 8" descr="PARC logo"/>
          <p:cNvPicPr>
            <a:picLocks noChangeAspect="1" noChangeArrowheads="1"/>
          </p:cNvPicPr>
          <p:nvPr/>
        </p:nvPicPr>
        <p:blipFill>
          <a:blip r:embed="rId4" cstate="print"/>
          <a:srcRect/>
          <a:stretch>
            <a:fillRect/>
          </a:stretch>
        </p:blipFill>
        <p:spPr bwMode="auto">
          <a:xfrm>
            <a:off x="8202613" y="6469063"/>
            <a:ext cx="877887" cy="365125"/>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p:cNvSpPr>
          <p:nvPr/>
        </p:nvSpPr>
        <p:spPr bwMode="auto">
          <a:xfrm>
            <a:off x="1331913" y="2132013"/>
            <a:ext cx="433387" cy="3457575"/>
          </a:xfrm>
          <a:prstGeom prst="rect">
            <a:avLst/>
          </a:prstGeom>
          <a:solidFill>
            <a:schemeClr val="accent1"/>
          </a:solidFill>
          <a:ln w="9525">
            <a:noFill/>
            <a:miter lim="800000"/>
            <a:headEnd/>
            <a:tailEnd/>
          </a:ln>
          <a:effectLst/>
        </p:spPr>
        <p:txBody>
          <a:bodyPr wrap="none" anchor="ctr"/>
          <a:lstStyle/>
          <a:p>
            <a:endParaRPr lang="en-US"/>
          </a:p>
        </p:txBody>
      </p:sp>
      <p:sp>
        <p:nvSpPr>
          <p:cNvPr id="65539" name="Line 3"/>
          <p:cNvSpPr>
            <a:spLocks noChangeShapeType="1"/>
          </p:cNvSpPr>
          <p:nvPr/>
        </p:nvSpPr>
        <p:spPr bwMode="auto">
          <a:xfrm>
            <a:off x="2054225" y="5516563"/>
            <a:ext cx="5902325" cy="0"/>
          </a:xfrm>
          <a:prstGeom prst="line">
            <a:avLst/>
          </a:prstGeom>
          <a:noFill/>
          <a:ln w="25400">
            <a:solidFill>
              <a:srgbClr val="FF9900"/>
            </a:solidFill>
            <a:round/>
            <a:headEnd/>
            <a:tailEnd/>
          </a:ln>
          <a:effectLst/>
        </p:spPr>
        <p:txBody>
          <a:bodyPr/>
          <a:lstStyle/>
          <a:p>
            <a:endParaRPr lang="en-US"/>
          </a:p>
        </p:txBody>
      </p:sp>
      <p:sp>
        <p:nvSpPr>
          <p:cNvPr id="65540" name="Text Box 4"/>
          <p:cNvSpPr txBox="1">
            <a:spLocks noChangeArrowheads="1"/>
          </p:cNvSpPr>
          <p:nvPr/>
        </p:nvSpPr>
        <p:spPr bwMode="auto">
          <a:xfrm>
            <a:off x="4356100" y="6553200"/>
            <a:ext cx="503238" cy="946150"/>
          </a:xfrm>
          <a:prstGeom prst="rect">
            <a:avLst/>
          </a:prstGeom>
          <a:noFill/>
          <a:ln w="9525">
            <a:noFill/>
            <a:miter lim="800000"/>
            <a:headEnd/>
            <a:tailEnd/>
          </a:ln>
          <a:effectLst/>
        </p:spPr>
        <p:txBody>
          <a:bodyPr>
            <a:spAutoFit/>
          </a:bodyPr>
          <a:lstStyle/>
          <a:p>
            <a:pPr algn="ctr" eaLnBrk="0" hangingPunct="0">
              <a:spcBef>
                <a:spcPct val="50000"/>
              </a:spcBef>
            </a:pPr>
            <a:r>
              <a:rPr lang="en-GB" sz="2800">
                <a:solidFill>
                  <a:srgbClr val="000099"/>
                </a:solidFill>
              </a:rPr>
              <a:t>23</a:t>
            </a:r>
          </a:p>
        </p:txBody>
      </p:sp>
      <p:sp>
        <p:nvSpPr>
          <p:cNvPr id="65541" name="Rectangle 5"/>
          <p:cNvSpPr>
            <a:spLocks noGrp="1" noChangeArrowheads="1"/>
          </p:cNvSpPr>
          <p:nvPr>
            <p:ph type="body" idx="1"/>
          </p:nvPr>
        </p:nvSpPr>
        <p:spPr bwMode="auto">
          <a:xfrm>
            <a:off x="1906588" y="1682750"/>
            <a:ext cx="5718175" cy="1984375"/>
          </a:xfrm>
          <a:noFill/>
          <a:ln>
            <a:miter lim="800000"/>
            <a:headEnd/>
            <a:tailEnd/>
          </a:ln>
        </p:spPr>
        <p:txBody>
          <a:bodyPr vert="horz" wrap="square" lIns="91440" tIns="45720" rIns="91440" bIns="45720" numCol="1" anchor="t" anchorCtr="0" compatLnSpc="1">
            <a:prstTxWarp prst="textNoShape">
              <a:avLst/>
            </a:prstTxWarp>
          </a:bodyPr>
          <a:lstStyle/>
          <a:p>
            <a:pPr>
              <a:lnSpc>
                <a:spcPct val="200000"/>
              </a:lnSpc>
              <a:buSzPct val="180000"/>
              <a:buFontTx/>
              <a:buBlip>
                <a:blip r:embed="rId3"/>
              </a:buBlip>
            </a:pPr>
            <a:r>
              <a:rPr lang="en-GB" sz="2800">
                <a:solidFill>
                  <a:schemeClr val="accent2"/>
                </a:solidFill>
              </a:rPr>
              <a:t> </a:t>
            </a:r>
            <a:r>
              <a:rPr lang="en-GB" sz="2800" b="1">
                <a:solidFill>
                  <a:schemeClr val="accent2"/>
                </a:solidFill>
              </a:rPr>
              <a:t>The How</a:t>
            </a:r>
          </a:p>
          <a:p>
            <a:pPr>
              <a:lnSpc>
                <a:spcPct val="200000"/>
              </a:lnSpc>
              <a:buSzPct val="180000"/>
              <a:buFontTx/>
              <a:buNone/>
            </a:pPr>
            <a:endParaRPr lang="en-GB" sz="2800" b="1">
              <a:solidFill>
                <a:schemeClr val="accent2"/>
              </a:solidFill>
            </a:endParaRPr>
          </a:p>
        </p:txBody>
      </p:sp>
      <p:sp>
        <p:nvSpPr>
          <p:cNvPr id="65543" name="Text Box 7"/>
          <p:cNvSpPr txBox="1">
            <a:spLocks noChangeArrowheads="1"/>
          </p:cNvSpPr>
          <p:nvPr/>
        </p:nvSpPr>
        <p:spPr bwMode="auto">
          <a:xfrm>
            <a:off x="2667000" y="2687638"/>
            <a:ext cx="3733800" cy="1604962"/>
          </a:xfrm>
          <a:prstGeom prst="rect">
            <a:avLst/>
          </a:prstGeom>
          <a:noFill/>
          <a:ln w="9525">
            <a:noFill/>
            <a:miter lim="800000"/>
            <a:headEnd/>
            <a:tailEnd/>
          </a:ln>
          <a:effectLst/>
        </p:spPr>
        <p:txBody>
          <a:bodyPr>
            <a:spAutoFit/>
          </a:bodyPr>
          <a:lstStyle/>
          <a:p>
            <a:pPr>
              <a:spcBef>
                <a:spcPct val="50000"/>
              </a:spcBef>
              <a:buFont typeface="Wingdings" pitchFamily="2" charset="2"/>
              <a:buChar char="Ø"/>
            </a:pPr>
            <a:r>
              <a:rPr lang="en-US"/>
              <a:t> Correspondence Analysis</a:t>
            </a:r>
          </a:p>
          <a:p>
            <a:pPr>
              <a:spcBef>
                <a:spcPct val="50000"/>
              </a:spcBef>
              <a:buFont typeface="Wingdings" pitchFamily="2" charset="2"/>
              <a:buChar char="Ø"/>
            </a:pPr>
            <a:r>
              <a:rPr lang="en-US"/>
              <a:t> Cluster Analysis</a:t>
            </a:r>
          </a:p>
          <a:p>
            <a:pPr>
              <a:spcBef>
                <a:spcPct val="50000"/>
              </a:spcBef>
              <a:buFont typeface="Wingdings" pitchFamily="2" charset="2"/>
              <a:buChar char="Ø"/>
            </a:pPr>
            <a:r>
              <a:rPr lang="en-US"/>
              <a:t> Media Consumption</a:t>
            </a:r>
          </a:p>
          <a:p>
            <a:pPr>
              <a:spcBef>
                <a:spcPct val="50000"/>
              </a:spcBef>
              <a:buFont typeface="Wingdings" pitchFamily="2" charset="2"/>
              <a:buChar char="Ø"/>
            </a:pPr>
            <a:r>
              <a:rPr lang="en-US"/>
              <a:t> Time Diary</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ChangeArrowheads="1"/>
          </p:cNvSpPr>
          <p:nvPr>
            <p:ph type="title"/>
          </p:nvPr>
        </p:nvSpPr>
        <p:spPr bwMode="auto">
          <a:xfrm>
            <a:off x="1908175" y="173038"/>
            <a:ext cx="5364163" cy="879475"/>
          </a:xfrm>
          <a:noFill/>
          <a:ln>
            <a:miter lim="800000"/>
            <a:headEnd/>
            <a:tailEnd/>
          </a:ln>
        </p:spPr>
        <p:txBody>
          <a:bodyPr vert="horz" wrap="square" lIns="91440" tIns="45720" rIns="91440" bIns="45720" numCol="1" anchor="t" anchorCtr="0" compatLnSpc="1">
            <a:prstTxWarp prst="textNoShape">
              <a:avLst/>
            </a:prstTxWarp>
          </a:bodyPr>
          <a:lstStyle/>
          <a:p>
            <a:r>
              <a:rPr lang="en-GB" sz="2000" b="1">
                <a:solidFill>
                  <a:srgbClr val="000099"/>
                </a:solidFill>
              </a:rPr>
              <a:t>Correspondence Analysis </a:t>
            </a:r>
          </a:p>
        </p:txBody>
      </p:sp>
      <p:sp>
        <p:nvSpPr>
          <p:cNvPr id="61443" name="Rectangle 3"/>
          <p:cNvSpPr>
            <a:spLocks noGrp="1" noChangeArrowheads="1"/>
          </p:cNvSpPr>
          <p:nvPr>
            <p:ph type="body" idx="1"/>
          </p:nvPr>
        </p:nvSpPr>
        <p:spPr bwMode="auto">
          <a:xfrm>
            <a:off x="395288" y="777875"/>
            <a:ext cx="8207375" cy="6486525"/>
          </a:xfrm>
          <a:noFill/>
          <a:ln>
            <a:miter lim="800000"/>
            <a:headEnd/>
            <a:tailEnd/>
          </a:ln>
        </p:spPr>
        <p:txBody>
          <a:bodyPr vert="horz" wrap="square" lIns="91440" tIns="45720" rIns="91440" bIns="45720" numCol="1" anchor="t" anchorCtr="0" compatLnSpc="1">
            <a:prstTxWarp prst="textNoShape">
              <a:avLst/>
            </a:prstTxWarp>
          </a:bodyPr>
          <a:lstStyle/>
          <a:p>
            <a:pPr>
              <a:buSzPct val="150000"/>
              <a:buFontTx/>
              <a:buBlip>
                <a:blip r:embed="rId3"/>
              </a:buBlip>
            </a:pPr>
            <a:r>
              <a:rPr lang="en-GB" sz="2000" b="1">
                <a:solidFill>
                  <a:srgbClr val="000099"/>
                </a:solidFill>
              </a:rPr>
              <a:t>Description</a:t>
            </a:r>
            <a:r>
              <a:rPr lang="en-GB" sz="1600">
                <a:solidFill>
                  <a:srgbClr val="000099"/>
                </a:solidFill>
              </a:rPr>
              <a:t>: </a:t>
            </a:r>
          </a:p>
          <a:p>
            <a:pPr>
              <a:buSzPct val="150000"/>
              <a:buFontTx/>
              <a:buNone/>
            </a:pPr>
            <a:endParaRPr lang="en-GB" sz="800">
              <a:solidFill>
                <a:srgbClr val="000099"/>
              </a:solidFill>
            </a:endParaRPr>
          </a:p>
          <a:p>
            <a:pPr>
              <a:buFontTx/>
              <a:buNone/>
            </a:pPr>
            <a:r>
              <a:rPr lang="en-GB" sz="1600">
                <a:solidFill>
                  <a:srgbClr val="000099"/>
                </a:solidFill>
              </a:rPr>
              <a:t>	Mapping or correspondence analysis is a statistical technique that graphically represents the relationship between target groups , brands, or products or other explanatory forces in the market such  as demographics, attitudes, media titles, etc.. This is a multi-dimension approach.</a:t>
            </a:r>
          </a:p>
          <a:p>
            <a:pPr>
              <a:buFontTx/>
              <a:buNone/>
            </a:pPr>
            <a:endParaRPr lang="en-GB" sz="800">
              <a:solidFill>
                <a:srgbClr val="000099"/>
              </a:solidFill>
            </a:endParaRPr>
          </a:p>
          <a:p>
            <a:pPr>
              <a:buSzPct val="150000"/>
              <a:buFontTx/>
              <a:buBlip>
                <a:blip r:embed="rId3"/>
              </a:buBlip>
            </a:pPr>
            <a:r>
              <a:rPr lang="en-GB" sz="2000" b="1">
                <a:solidFill>
                  <a:srgbClr val="000099"/>
                </a:solidFill>
              </a:rPr>
              <a:t>Objectives</a:t>
            </a:r>
            <a:r>
              <a:rPr lang="en-GB" sz="1600" b="1">
                <a:solidFill>
                  <a:srgbClr val="000099"/>
                </a:solidFill>
              </a:rPr>
              <a:t>:</a:t>
            </a:r>
            <a:r>
              <a:rPr lang="en-GB" sz="1600">
                <a:solidFill>
                  <a:srgbClr val="000099"/>
                </a:solidFill>
              </a:rPr>
              <a:t> </a:t>
            </a:r>
          </a:p>
          <a:p>
            <a:pPr>
              <a:buSzPct val="150000"/>
              <a:buFontTx/>
              <a:buNone/>
            </a:pPr>
            <a:r>
              <a:rPr lang="en-GB" sz="1600">
                <a:solidFill>
                  <a:srgbClr val="000099"/>
                </a:solidFill>
              </a:rPr>
              <a:t>             </a:t>
            </a:r>
          </a:p>
          <a:p>
            <a:pPr>
              <a:buFontTx/>
              <a:buNone/>
            </a:pPr>
            <a:r>
              <a:rPr lang="en-GB" sz="1600">
                <a:solidFill>
                  <a:srgbClr val="000099"/>
                </a:solidFill>
              </a:rPr>
              <a:t>	The key objective of correspondence analysis is to place variables onto axes, thus allowing a highly visual understanding of how those variables interact.</a:t>
            </a:r>
          </a:p>
          <a:p>
            <a:pPr lvl="1"/>
            <a:r>
              <a:rPr lang="en-GB" sz="1600">
                <a:solidFill>
                  <a:srgbClr val="000099"/>
                </a:solidFill>
              </a:rPr>
              <a:t>Identifying where a brand is positioned in relation to its competitors</a:t>
            </a:r>
          </a:p>
          <a:p>
            <a:pPr lvl="1"/>
            <a:r>
              <a:rPr lang="en-GB" sz="1600">
                <a:solidFill>
                  <a:srgbClr val="000099"/>
                </a:solidFill>
              </a:rPr>
              <a:t>Identifying relationships between brands from the same company, doing cross-categorisation</a:t>
            </a:r>
          </a:p>
          <a:p>
            <a:pPr lvl="1"/>
            <a:r>
              <a:rPr lang="en-GB" sz="1600">
                <a:solidFill>
                  <a:srgbClr val="000099"/>
                </a:solidFill>
              </a:rPr>
              <a:t>Identifying potential opportunities in a market</a:t>
            </a:r>
          </a:p>
          <a:p>
            <a:pPr lvl="1"/>
            <a:r>
              <a:rPr lang="en-GB" sz="1600">
                <a:solidFill>
                  <a:srgbClr val="000099"/>
                </a:solidFill>
              </a:rPr>
              <a:t>Understanding the key forces that discriminate your brands</a:t>
            </a:r>
          </a:p>
          <a:p>
            <a:pPr lvl="1">
              <a:buFontTx/>
              <a:buNone/>
            </a:pPr>
            <a:endParaRPr lang="en-GB" sz="800">
              <a:solidFill>
                <a:srgbClr val="000099"/>
              </a:solidFill>
            </a:endParaRPr>
          </a:p>
          <a:p>
            <a:pPr>
              <a:buSzPct val="150000"/>
              <a:buFontTx/>
              <a:buBlip>
                <a:blip r:embed="rId3"/>
              </a:buBlip>
            </a:pPr>
            <a:r>
              <a:rPr lang="en-GB" sz="2000" b="1">
                <a:solidFill>
                  <a:srgbClr val="000099"/>
                </a:solidFill>
              </a:rPr>
              <a:t>Advantages</a:t>
            </a:r>
            <a:r>
              <a:rPr lang="en-GB" sz="1600">
                <a:solidFill>
                  <a:srgbClr val="000099"/>
                </a:solidFill>
              </a:rPr>
              <a:t>:  </a:t>
            </a:r>
          </a:p>
          <a:p>
            <a:pPr>
              <a:buSzPct val="150000"/>
              <a:buFontTx/>
              <a:buNone/>
            </a:pPr>
            <a:endParaRPr lang="en-GB" sz="800">
              <a:solidFill>
                <a:srgbClr val="000099"/>
              </a:solidFill>
            </a:endParaRPr>
          </a:p>
          <a:p>
            <a:pPr lvl="1">
              <a:buFont typeface="Arial" pitchFamily="34" charset="0"/>
              <a:buChar char="−"/>
            </a:pPr>
            <a:r>
              <a:rPr lang="en-GB" sz="1600">
                <a:solidFill>
                  <a:srgbClr val="000099"/>
                </a:solidFill>
              </a:rPr>
              <a:t>On a map the relations between variables are easier to read</a:t>
            </a:r>
          </a:p>
          <a:p>
            <a:pPr lvl="1">
              <a:buFont typeface="Arial" pitchFamily="34" charset="0"/>
              <a:buChar char="−"/>
            </a:pPr>
            <a:r>
              <a:rPr lang="en-GB" sz="1600">
                <a:solidFill>
                  <a:srgbClr val="000099"/>
                </a:solidFill>
              </a:rPr>
              <a:t>Easier to examine a large set of data under dimensional theme</a:t>
            </a:r>
          </a:p>
        </p:txBody>
      </p:sp>
      <p:sp>
        <p:nvSpPr>
          <p:cNvPr id="61449" name="Text Box 9"/>
          <p:cNvSpPr txBox="1">
            <a:spLocks noChangeArrowheads="1"/>
          </p:cNvSpPr>
          <p:nvPr/>
        </p:nvSpPr>
        <p:spPr bwMode="auto">
          <a:xfrm>
            <a:off x="4356100" y="6362700"/>
            <a:ext cx="503238" cy="366713"/>
          </a:xfrm>
          <a:prstGeom prst="rect">
            <a:avLst/>
          </a:prstGeom>
          <a:noFill/>
          <a:ln w="9525">
            <a:noFill/>
            <a:miter lim="800000"/>
            <a:headEnd/>
            <a:tailEnd/>
          </a:ln>
          <a:effectLst/>
        </p:spPr>
        <p:txBody>
          <a:bodyPr>
            <a:spAutoFit/>
          </a:bodyPr>
          <a:lstStyle/>
          <a:p>
            <a:pPr algn="ctr" eaLnBrk="0" hangingPunct="0">
              <a:spcBef>
                <a:spcPct val="50000"/>
              </a:spcBef>
            </a:pPr>
            <a:r>
              <a:rPr lang="fr-FR">
                <a:solidFill>
                  <a:srgbClr val="000099"/>
                </a:solidFill>
              </a:rPr>
              <a:t>34</a:t>
            </a:r>
          </a:p>
        </p:txBody>
      </p:sp>
      <p:sp>
        <p:nvSpPr>
          <p:cNvPr id="61450" name="Line 10"/>
          <p:cNvSpPr>
            <a:spLocks noChangeShapeType="1"/>
          </p:cNvSpPr>
          <p:nvPr/>
        </p:nvSpPr>
        <p:spPr bwMode="auto">
          <a:xfrm>
            <a:off x="865188" y="2859088"/>
            <a:ext cx="3641725" cy="0"/>
          </a:xfrm>
          <a:prstGeom prst="line">
            <a:avLst/>
          </a:prstGeom>
          <a:noFill/>
          <a:ln w="60325" cmpd="dbl">
            <a:solidFill>
              <a:srgbClr val="FF9900"/>
            </a:solidFill>
            <a:round/>
            <a:headEnd/>
            <a:tailEnd type="oval" w="sm" len="sm"/>
          </a:ln>
          <a:effectLst/>
        </p:spPr>
        <p:txBody>
          <a:bodyPr/>
          <a:lstStyle/>
          <a:p>
            <a:endParaRPr lang="en-US"/>
          </a:p>
        </p:txBody>
      </p:sp>
      <p:sp>
        <p:nvSpPr>
          <p:cNvPr id="61451" name="Line 11"/>
          <p:cNvSpPr>
            <a:spLocks noChangeShapeType="1"/>
          </p:cNvSpPr>
          <p:nvPr/>
        </p:nvSpPr>
        <p:spPr bwMode="auto">
          <a:xfrm>
            <a:off x="827088" y="1155700"/>
            <a:ext cx="1800225" cy="0"/>
          </a:xfrm>
          <a:prstGeom prst="line">
            <a:avLst/>
          </a:prstGeom>
          <a:noFill/>
          <a:ln w="60325" cmpd="dbl">
            <a:solidFill>
              <a:srgbClr val="FF9900"/>
            </a:solidFill>
            <a:round/>
            <a:headEnd/>
            <a:tailEnd type="oval" w="sm" len="sm"/>
          </a:ln>
          <a:effectLst/>
        </p:spPr>
        <p:txBody>
          <a:bodyPr/>
          <a:lstStyle/>
          <a:p>
            <a:endParaRPr lang="en-US"/>
          </a:p>
        </p:txBody>
      </p:sp>
      <p:sp>
        <p:nvSpPr>
          <p:cNvPr id="61452" name="Line 12"/>
          <p:cNvSpPr>
            <a:spLocks noChangeShapeType="1"/>
          </p:cNvSpPr>
          <p:nvPr/>
        </p:nvSpPr>
        <p:spPr bwMode="auto">
          <a:xfrm>
            <a:off x="827088" y="5588000"/>
            <a:ext cx="6043612" cy="0"/>
          </a:xfrm>
          <a:prstGeom prst="line">
            <a:avLst/>
          </a:prstGeom>
          <a:noFill/>
          <a:ln w="60325" cmpd="dbl">
            <a:solidFill>
              <a:srgbClr val="FF9900"/>
            </a:solidFill>
            <a:round/>
            <a:headEnd/>
            <a:tailEnd type="oval" w="sm" len="sm"/>
          </a:ln>
          <a:effectLst/>
        </p:spPr>
        <p:txBody>
          <a:bodyPr/>
          <a:lstStyle/>
          <a:p>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499" name="Group 155"/>
          <p:cNvGraphicFramePr>
            <a:graphicFrameLocks noGrp="1"/>
          </p:cNvGraphicFramePr>
          <p:nvPr/>
        </p:nvGraphicFramePr>
        <p:xfrm>
          <a:off x="3581400" y="152400"/>
          <a:ext cx="5486400" cy="6635115"/>
        </p:xfrm>
        <a:graphic>
          <a:graphicData uri="http://schemas.openxmlformats.org/drawingml/2006/table">
            <a:tbl>
              <a:tblPr/>
              <a:tblGrid>
                <a:gridCol w="5486400"/>
              </a:tblGrid>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pitchFamily="34" charset="0"/>
                          <a:cs typeface="Arial" pitchFamily="34" charset="0"/>
                        </a:rPr>
                        <a:t>Frozen foods are as good for you as fresh foods</a:t>
                      </a:r>
                      <a:endParaRPr kumimoji="0" lang="en-U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pitchFamily="34" charset="0"/>
                          <a:cs typeface="Arial" pitchFamily="34" charset="0"/>
                        </a:rPr>
                        <a:t>I like to eat take-away meals</a:t>
                      </a:r>
                      <a:endParaRPr kumimoji="0" lang="en-U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pitchFamily="34" charset="0"/>
                          <a:cs typeface="Arial" pitchFamily="34" charset="0"/>
                        </a:rPr>
                        <a:t>I like to try out new food products</a:t>
                      </a:r>
                      <a:endParaRPr kumimoji="0" lang="en-U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pitchFamily="34" charset="0"/>
                          <a:cs typeface="Arial" pitchFamily="34" charset="0"/>
                        </a:rPr>
                        <a:t>I don’t have time to spend preparing and cooking food</a:t>
                      </a:r>
                      <a:endParaRPr kumimoji="0" lang="en-U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pitchFamily="34" charset="0"/>
                          <a:cs typeface="Arial" pitchFamily="34" charset="0"/>
                        </a:rPr>
                        <a:t>I like to treat myself to foods that aren’t supposed to be good for you</a:t>
                      </a:r>
                      <a:endParaRPr kumimoji="0" lang="en-U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pitchFamily="34" charset="0"/>
                          <a:cs typeface="Arial" pitchFamily="34" charset="0"/>
                        </a:rPr>
                        <a:t>We rarely sit down to a meal together at home</a:t>
                      </a:r>
                      <a:endParaRPr kumimoji="0" lang="en-U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2952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pitchFamily="34" charset="0"/>
                          <a:cs typeface="Arial" pitchFamily="34" charset="0"/>
                        </a:rPr>
                        <a:t>I enjoy eating foreign food</a:t>
                      </a:r>
                      <a:endParaRPr kumimoji="0" lang="en-U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pitchFamily="34" charset="0"/>
                          <a:cs typeface="Arial" pitchFamily="34" charset="0"/>
                        </a:rPr>
                        <a:t>I read the labels on food to see what additives are in it</a:t>
                      </a:r>
                      <a:endParaRPr kumimoji="0" lang="en-U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pitchFamily="34" charset="0"/>
                          <a:cs typeface="Arial" pitchFamily="34" charset="0"/>
                        </a:rPr>
                        <a:t>Junk food is part of my lifestyle</a:t>
                      </a:r>
                      <a:endParaRPr kumimoji="0" lang="en-U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pitchFamily="34" charset="0"/>
                          <a:cs typeface="Arial" pitchFamily="34" charset="0"/>
                        </a:rPr>
                        <a:t>I think fast food is all junk</a:t>
                      </a:r>
                      <a:endParaRPr kumimoji="0" lang="en-U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pitchFamily="34" charset="0"/>
                          <a:cs typeface="Arial" pitchFamily="34" charset="0"/>
                        </a:rPr>
                        <a:t>My diet is mainly vegetarian</a:t>
                      </a:r>
                      <a:endParaRPr kumimoji="0" lang="en-U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pitchFamily="34" charset="0"/>
                          <a:cs typeface="Arial" pitchFamily="34" charset="0"/>
                        </a:rPr>
                        <a:t>I am prepared to pay more for foods that don’t contain artificial additives</a:t>
                      </a:r>
                      <a:endParaRPr kumimoji="0" lang="en-U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pitchFamily="34" charset="0"/>
                          <a:cs typeface="Arial" pitchFamily="34" charset="0"/>
                        </a:rPr>
                        <a:t>I always think of the calories in what I eat</a:t>
                      </a:r>
                      <a:endParaRPr kumimoji="0" lang="en-U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pitchFamily="34" charset="0"/>
                          <a:cs typeface="Arial" pitchFamily="34" charset="0"/>
                        </a:rPr>
                        <a:t>I try to include plenty of fiber in my diet these days</a:t>
                      </a:r>
                      <a:endParaRPr kumimoji="0" lang="en-U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pitchFamily="34" charset="0"/>
                          <a:cs typeface="Arial" pitchFamily="34" charset="0"/>
                        </a:rPr>
                        <a:t>I make sure I take regular exercise</a:t>
                      </a:r>
                      <a:endParaRPr kumimoji="0" lang="en-U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pitchFamily="34" charset="0"/>
                          <a:cs typeface="Arial" pitchFamily="34" charset="0"/>
                        </a:rPr>
                        <a:t>I consider my diet to be very healthy</a:t>
                      </a:r>
                      <a:endParaRPr kumimoji="0" lang="en-U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pitchFamily="34" charset="0"/>
                          <a:cs typeface="Arial" pitchFamily="34" charset="0"/>
                        </a:rPr>
                        <a:t>I use diet food and drink products</a:t>
                      </a:r>
                      <a:endParaRPr kumimoji="0" lang="en-U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pitchFamily="34" charset="0"/>
                          <a:cs typeface="Arial" pitchFamily="34" charset="0"/>
                        </a:rPr>
                        <a:t>I am careful about what I eat</a:t>
                      </a:r>
                      <a:endParaRPr kumimoji="0" lang="en-U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pitchFamily="34" charset="0"/>
                          <a:cs typeface="Arial" pitchFamily="34" charset="0"/>
                        </a:rPr>
                        <a:t>I always check the nutritional content of food</a:t>
                      </a:r>
                      <a:endParaRPr kumimoji="0" lang="en-U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pitchFamily="34" charset="0"/>
                          <a:cs typeface="Arial" pitchFamily="34" charset="0"/>
                        </a:rPr>
                        <a:t>I would not let children influence what I buy</a:t>
                      </a:r>
                      <a:endParaRPr kumimoji="0" lang="en-U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pitchFamily="34" charset="0"/>
                          <a:cs typeface="Arial" pitchFamily="34" charset="0"/>
                        </a:rPr>
                        <a:t>I always buy the brands my children prefer</a:t>
                      </a:r>
                      <a:endParaRPr kumimoji="0" lang="en-U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pitchFamily="34" charset="0"/>
                          <a:cs typeface="Arial" pitchFamily="34" charset="0"/>
                        </a:rPr>
                        <a:t>Once I find a brand I like I tend to stick to it</a:t>
                      </a:r>
                      <a:endParaRPr kumimoji="0" lang="en-U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pitchFamily="34" charset="0"/>
                          <a:cs typeface="Arial" pitchFamily="34" charset="0"/>
                        </a:rPr>
                        <a:t>I’m tempted to buy products I’ve seen advertised</a:t>
                      </a:r>
                      <a:endParaRPr kumimoji="0" lang="en-U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pitchFamily="34" charset="0"/>
                          <a:cs typeface="Arial" pitchFamily="34" charset="0"/>
                        </a:rPr>
                        <a:t>I ask peoples advice before buying new things</a:t>
                      </a:r>
                      <a:endParaRPr kumimoji="0" lang="en-U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pitchFamily="34" charset="0"/>
                          <a:cs typeface="Arial" pitchFamily="34" charset="0"/>
                        </a:rPr>
                        <a:t>People come to me for advice before buying new things</a:t>
                      </a:r>
                      <a:endParaRPr kumimoji="0" lang="en-U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pitchFamily="34" charset="0"/>
                          <a:cs typeface="Arial" pitchFamily="34" charset="0"/>
                        </a:rPr>
                        <a:t>In most cases, all brands are the same quality.</a:t>
                      </a:r>
                      <a:endParaRPr kumimoji="0" lang="en-U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809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pitchFamily="34" charset="0"/>
                          <a:cs typeface="Arial" pitchFamily="34" charset="0"/>
                        </a:rPr>
                        <a:t>I regularly buy organic food</a:t>
                      </a:r>
                      <a:endParaRPr kumimoji="0" lang="en-US" sz="10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bl>
          </a:graphicData>
        </a:graphic>
      </p:graphicFrame>
      <p:sp>
        <p:nvSpPr>
          <p:cNvPr id="57494" name="Text Box 150"/>
          <p:cNvSpPr txBox="1">
            <a:spLocks noChangeArrowheads="1"/>
          </p:cNvSpPr>
          <p:nvPr/>
        </p:nvSpPr>
        <p:spPr bwMode="auto">
          <a:xfrm>
            <a:off x="215900" y="215900"/>
            <a:ext cx="3200400" cy="366713"/>
          </a:xfrm>
          <a:prstGeom prst="rect">
            <a:avLst/>
          </a:prstGeom>
          <a:noFill/>
          <a:ln w="9525">
            <a:noFill/>
            <a:miter lim="800000"/>
            <a:headEnd/>
            <a:tailEnd/>
          </a:ln>
          <a:effectLst/>
        </p:spPr>
        <p:txBody>
          <a:bodyPr>
            <a:spAutoFit/>
          </a:bodyPr>
          <a:lstStyle/>
          <a:p>
            <a:pPr>
              <a:spcBef>
                <a:spcPct val="50000"/>
              </a:spcBef>
            </a:pPr>
            <a:r>
              <a:rPr lang="en-US" b="1" u="sng"/>
              <a:t>Strongly Agree Statements</a:t>
            </a:r>
          </a:p>
        </p:txBody>
      </p:sp>
      <p:sp>
        <p:nvSpPr>
          <p:cNvPr id="57501" name="Text Box 157"/>
          <p:cNvSpPr txBox="1">
            <a:spLocks noChangeArrowheads="1"/>
          </p:cNvSpPr>
          <p:nvPr/>
        </p:nvSpPr>
        <p:spPr bwMode="auto">
          <a:xfrm>
            <a:off x="482600" y="1100138"/>
            <a:ext cx="2895600" cy="1739900"/>
          </a:xfrm>
          <a:prstGeom prst="rect">
            <a:avLst/>
          </a:prstGeom>
          <a:noFill/>
          <a:ln w="9525">
            <a:noFill/>
            <a:miter lim="800000"/>
            <a:headEnd/>
            <a:tailEnd/>
          </a:ln>
          <a:effectLst/>
        </p:spPr>
        <p:txBody>
          <a:bodyPr>
            <a:spAutoFit/>
          </a:bodyPr>
          <a:lstStyle/>
          <a:p>
            <a:pPr>
              <a:spcBef>
                <a:spcPct val="50000"/>
              </a:spcBef>
            </a:pPr>
            <a:r>
              <a:rPr lang="en-US"/>
              <a:t>Correspondence defines the strongest 2 themes (axis) of behavior that skew the psychographic profile of fast food products.</a:t>
            </a:r>
          </a:p>
        </p:txBody>
      </p:sp>
      <p:sp>
        <p:nvSpPr>
          <p:cNvPr id="57502" name="Text Box 158"/>
          <p:cNvSpPr txBox="1">
            <a:spLocks noChangeArrowheads="1"/>
          </p:cNvSpPr>
          <p:nvPr/>
        </p:nvSpPr>
        <p:spPr bwMode="auto">
          <a:xfrm>
            <a:off x="457200" y="3090863"/>
            <a:ext cx="2895600" cy="2014537"/>
          </a:xfrm>
          <a:prstGeom prst="rect">
            <a:avLst/>
          </a:prstGeom>
          <a:noFill/>
          <a:ln w="9525">
            <a:noFill/>
            <a:miter lim="800000"/>
            <a:headEnd/>
            <a:tailEnd/>
          </a:ln>
          <a:effectLst/>
        </p:spPr>
        <p:txBody>
          <a:bodyPr>
            <a:spAutoFit/>
          </a:bodyPr>
          <a:lstStyle/>
          <a:p>
            <a:pPr>
              <a:spcBef>
                <a:spcPct val="50000"/>
              </a:spcBef>
            </a:pPr>
            <a:r>
              <a:rPr lang="en-US"/>
              <a:t>The variance explained of both of these axis must add up to more than 60% i.e. interpreting the behavior of more than 60% of the fast food products.</a:t>
            </a:r>
          </a:p>
        </p:txBody>
      </p:sp>
      <p:pic>
        <p:nvPicPr>
          <p:cNvPr id="37967" name="Picture 79" descr="tgi-transparent-logo"/>
          <p:cNvPicPr>
            <a:picLocks noChangeAspect="1" noChangeArrowheads="1"/>
          </p:cNvPicPr>
          <p:nvPr/>
        </p:nvPicPr>
        <p:blipFill>
          <a:blip r:embed="rId2"/>
          <a:srcRect/>
          <a:stretch>
            <a:fillRect/>
          </a:stretch>
        </p:blipFill>
        <p:spPr bwMode="auto">
          <a:xfrm>
            <a:off x="165100" y="1155700"/>
            <a:ext cx="357188" cy="352425"/>
          </a:xfrm>
          <a:prstGeom prst="rect">
            <a:avLst/>
          </a:prstGeom>
          <a:noFill/>
          <a:ln w="9525">
            <a:noFill/>
            <a:miter lim="800000"/>
            <a:headEnd/>
            <a:tailEnd/>
          </a:ln>
        </p:spPr>
      </p:pic>
      <p:pic>
        <p:nvPicPr>
          <p:cNvPr id="2" name="Picture 79" descr="tgi-transparent-logo"/>
          <p:cNvPicPr>
            <a:picLocks noChangeAspect="1" noChangeArrowheads="1"/>
          </p:cNvPicPr>
          <p:nvPr/>
        </p:nvPicPr>
        <p:blipFill>
          <a:blip r:embed="rId2"/>
          <a:srcRect/>
          <a:stretch>
            <a:fillRect/>
          </a:stretch>
        </p:blipFill>
        <p:spPr bwMode="auto">
          <a:xfrm>
            <a:off x="152400" y="3165475"/>
            <a:ext cx="357188" cy="352425"/>
          </a:xfrm>
          <a:prstGeom prst="rect">
            <a:avLst/>
          </a:prstGeom>
          <a:noFill/>
          <a:ln w="9525">
            <a:noFill/>
            <a:miter lim="800000"/>
            <a:headEnd/>
            <a:tailEnd/>
          </a:ln>
        </p:spPr>
      </p:pic>
      <p:pic>
        <p:nvPicPr>
          <p:cNvPr id="3" name="Picture 79" descr="tgi-transparent-logo"/>
          <p:cNvPicPr>
            <a:picLocks noChangeAspect="1" noChangeArrowheads="1"/>
          </p:cNvPicPr>
          <p:nvPr/>
        </p:nvPicPr>
        <p:blipFill>
          <a:blip r:embed="rId2"/>
          <a:srcRect/>
          <a:stretch>
            <a:fillRect/>
          </a:stretch>
        </p:blipFill>
        <p:spPr bwMode="auto">
          <a:xfrm>
            <a:off x="8509000" y="-25400"/>
            <a:ext cx="609600" cy="657225"/>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p:cNvPicPr>
            <a:picLocks noChangeAspect="1" noChangeArrowheads="1"/>
          </p:cNvPicPr>
          <p:nvPr/>
        </p:nvPicPr>
        <p:blipFill>
          <a:blip r:embed="rId2"/>
          <a:srcRect t="15895" b="11798"/>
          <a:stretch>
            <a:fillRect/>
          </a:stretch>
        </p:blipFill>
        <p:spPr bwMode="auto">
          <a:xfrm>
            <a:off x="63500" y="1262063"/>
            <a:ext cx="9040813" cy="3911600"/>
          </a:xfrm>
          <a:prstGeom prst="rect">
            <a:avLst/>
          </a:prstGeom>
          <a:noFill/>
          <a:ln w="9525">
            <a:noFill/>
            <a:miter lim="800000"/>
            <a:headEnd/>
            <a:tailEnd/>
          </a:ln>
          <a:effectLst/>
        </p:spPr>
      </p:pic>
      <p:sp>
        <p:nvSpPr>
          <p:cNvPr id="58371" name="Text Box 3"/>
          <p:cNvSpPr txBox="1">
            <a:spLocks noChangeArrowheads="1"/>
          </p:cNvSpPr>
          <p:nvPr/>
        </p:nvSpPr>
        <p:spPr bwMode="auto">
          <a:xfrm>
            <a:off x="1562100" y="393700"/>
            <a:ext cx="5105400" cy="366713"/>
          </a:xfrm>
          <a:prstGeom prst="rect">
            <a:avLst/>
          </a:prstGeom>
          <a:noFill/>
          <a:ln w="9525">
            <a:noFill/>
            <a:miter lim="800000"/>
            <a:headEnd/>
            <a:tailEnd/>
          </a:ln>
          <a:effectLst/>
        </p:spPr>
        <p:txBody>
          <a:bodyPr>
            <a:spAutoFit/>
          </a:bodyPr>
          <a:lstStyle/>
          <a:p>
            <a:pPr algn="ctr">
              <a:spcBef>
                <a:spcPct val="50000"/>
              </a:spcBef>
            </a:pPr>
            <a:r>
              <a:rPr lang="en-US"/>
              <a:t>Correspondence Perceptual Map</a:t>
            </a:r>
          </a:p>
        </p:txBody>
      </p:sp>
      <p:sp>
        <p:nvSpPr>
          <p:cNvPr id="58372" name="Text Box 4"/>
          <p:cNvSpPr txBox="1">
            <a:spLocks noChangeArrowheads="1"/>
          </p:cNvSpPr>
          <p:nvPr/>
        </p:nvSpPr>
        <p:spPr bwMode="auto">
          <a:xfrm>
            <a:off x="165100" y="5237163"/>
            <a:ext cx="3429000" cy="274637"/>
          </a:xfrm>
          <a:prstGeom prst="rect">
            <a:avLst/>
          </a:prstGeom>
          <a:noFill/>
          <a:ln w="9525">
            <a:noFill/>
            <a:miter lim="800000"/>
            <a:headEnd/>
            <a:tailEnd/>
          </a:ln>
          <a:effectLst/>
        </p:spPr>
        <p:txBody>
          <a:bodyPr>
            <a:spAutoFit/>
          </a:bodyPr>
          <a:lstStyle/>
          <a:p>
            <a:pPr>
              <a:spcBef>
                <a:spcPct val="50000"/>
              </a:spcBef>
            </a:pPr>
            <a:r>
              <a:rPr lang="en-US" sz="1200" b="1"/>
              <a:t>horizontal axis variance: 61%</a:t>
            </a:r>
          </a:p>
        </p:txBody>
      </p:sp>
      <p:sp>
        <p:nvSpPr>
          <p:cNvPr id="58373" name="Text Box 5"/>
          <p:cNvSpPr txBox="1">
            <a:spLocks noChangeArrowheads="1"/>
          </p:cNvSpPr>
          <p:nvPr/>
        </p:nvSpPr>
        <p:spPr bwMode="auto">
          <a:xfrm>
            <a:off x="177800" y="5491163"/>
            <a:ext cx="3429000" cy="274637"/>
          </a:xfrm>
          <a:prstGeom prst="rect">
            <a:avLst/>
          </a:prstGeom>
          <a:noFill/>
          <a:ln w="9525">
            <a:noFill/>
            <a:miter lim="800000"/>
            <a:headEnd/>
            <a:tailEnd/>
          </a:ln>
          <a:effectLst/>
        </p:spPr>
        <p:txBody>
          <a:bodyPr>
            <a:spAutoFit/>
          </a:bodyPr>
          <a:lstStyle/>
          <a:p>
            <a:pPr>
              <a:spcBef>
                <a:spcPct val="50000"/>
              </a:spcBef>
            </a:pPr>
            <a:r>
              <a:rPr lang="en-US" sz="1200" b="1"/>
              <a:t>vertical axis variance: 26%</a:t>
            </a:r>
          </a:p>
        </p:txBody>
      </p:sp>
      <p:sp>
        <p:nvSpPr>
          <p:cNvPr id="58374" name="Text Box 6"/>
          <p:cNvSpPr txBox="1">
            <a:spLocks noChangeArrowheads="1"/>
          </p:cNvSpPr>
          <p:nvPr/>
        </p:nvSpPr>
        <p:spPr bwMode="auto">
          <a:xfrm>
            <a:off x="190500" y="5757863"/>
            <a:ext cx="3429000" cy="274637"/>
          </a:xfrm>
          <a:prstGeom prst="rect">
            <a:avLst/>
          </a:prstGeom>
          <a:noFill/>
          <a:ln w="9525">
            <a:noFill/>
            <a:miter lim="800000"/>
            <a:headEnd/>
            <a:tailEnd/>
          </a:ln>
          <a:effectLst/>
        </p:spPr>
        <p:txBody>
          <a:bodyPr>
            <a:spAutoFit/>
          </a:bodyPr>
          <a:lstStyle/>
          <a:p>
            <a:pPr>
              <a:spcBef>
                <a:spcPct val="50000"/>
              </a:spcBef>
            </a:pPr>
            <a:r>
              <a:rPr lang="en-US" sz="1200" b="1"/>
              <a:t>total variance explained: 87%</a:t>
            </a:r>
          </a:p>
        </p:txBody>
      </p:sp>
      <p:graphicFrame>
        <p:nvGraphicFramePr>
          <p:cNvPr id="58385" name="Group 17"/>
          <p:cNvGraphicFramePr>
            <a:graphicFrameLocks noGrp="1"/>
          </p:cNvGraphicFramePr>
          <p:nvPr/>
        </p:nvGraphicFramePr>
        <p:xfrm>
          <a:off x="2247900" y="5689600"/>
          <a:ext cx="558800" cy="419100"/>
        </p:xfrm>
        <a:graphic>
          <a:graphicData uri="http://schemas.openxmlformats.org/drawingml/2006/table">
            <a:tbl>
              <a:tblPr/>
              <a:tblGrid>
                <a:gridCol w="558800"/>
              </a:tblGrid>
              <a:tr h="4191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0000"/>
                          </a:solidFill>
                          <a:effectLst/>
                          <a:latin typeface="Wingdings" pitchFamily="2" charset="2"/>
                          <a:cs typeface="Arial" pitchFamily="34" charset="0"/>
                        </a:rPr>
                        <a:t>ü</a:t>
                      </a:r>
                      <a:endParaRPr kumimoji="0" lang="en-US" sz="1800" b="0" i="0" u="none" strike="noStrike" cap="none" normalizeH="0" baseline="0" smtClean="0">
                        <a:ln>
                          <a:noFill/>
                        </a:ln>
                        <a:solidFill>
                          <a:schemeClr val="tx1"/>
                        </a:solidFill>
                        <a:effectLst/>
                        <a:latin typeface="Arial" pitchFamily="34" charset="0"/>
                      </a:endParaRPr>
                    </a:p>
                  </a:txBody>
                  <a:tcPr anchor="ctr" horzOverflow="overflow">
                    <a:lnL cap="flat">
                      <a:noFill/>
                    </a:lnL>
                    <a:lnR cap="flat">
                      <a:noFill/>
                    </a:lnR>
                    <a:lnT cap="flat">
                      <a:noFill/>
                    </a:lnT>
                    <a:lnB cap="flat">
                      <a:noFill/>
                    </a:lnB>
                    <a:lnTlToBr>
                      <a:noFill/>
                    </a:lnTlToBr>
                    <a:lnBlToTr>
                      <a:noFill/>
                    </a:lnBlToTr>
                    <a:noFill/>
                  </a:tcPr>
                </a:tc>
              </a:tr>
            </a:tbl>
          </a:graphicData>
        </a:graphic>
      </p:graphicFrame>
      <p:sp>
        <p:nvSpPr>
          <p:cNvPr id="58389" name="Oval 21"/>
          <p:cNvSpPr>
            <a:spLocks noChangeArrowheads="1"/>
          </p:cNvSpPr>
          <p:nvPr/>
        </p:nvSpPr>
        <p:spPr bwMode="auto">
          <a:xfrm rot="40000979">
            <a:off x="3697288" y="641349"/>
            <a:ext cx="6034088" cy="4329113"/>
          </a:xfrm>
          <a:prstGeom prst="ellipse">
            <a:avLst/>
          </a:prstGeom>
          <a:solidFill>
            <a:srgbClr val="FFFF00">
              <a:alpha val="30000"/>
            </a:srgbClr>
          </a:solidFill>
          <a:ln w="9525">
            <a:solidFill>
              <a:schemeClr val="tx1"/>
            </a:solidFill>
            <a:round/>
            <a:headEnd/>
            <a:tailEnd/>
          </a:ln>
          <a:effectLst/>
        </p:spPr>
        <p:txBody>
          <a:bodyPr wrap="none" anchor="ctr"/>
          <a:lstStyle/>
          <a:p>
            <a:endParaRPr lang="en-US"/>
          </a:p>
        </p:txBody>
      </p:sp>
      <p:sp>
        <p:nvSpPr>
          <p:cNvPr id="58390" name="Line 22"/>
          <p:cNvSpPr>
            <a:spLocks noChangeShapeType="1"/>
          </p:cNvSpPr>
          <p:nvPr/>
        </p:nvSpPr>
        <p:spPr bwMode="auto">
          <a:xfrm>
            <a:off x="6553200" y="5257800"/>
            <a:ext cx="152400" cy="406400"/>
          </a:xfrm>
          <a:prstGeom prst="line">
            <a:avLst/>
          </a:prstGeom>
          <a:noFill/>
          <a:ln w="9525">
            <a:solidFill>
              <a:schemeClr val="tx1"/>
            </a:solidFill>
            <a:round/>
            <a:headEnd/>
            <a:tailEnd type="triangle" w="med" len="med"/>
          </a:ln>
          <a:effectLst/>
        </p:spPr>
        <p:txBody>
          <a:bodyPr/>
          <a:lstStyle/>
          <a:p>
            <a:endParaRPr lang="en-US"/>
          </a:p>
        </p:txBody>
      </p:sp>
      <p:sp>
        <p:nvSpPr>
          <p:cNvPr id="58391" name="Text Box 23"/>
          <p:cNvSpPr txBox="1">
            <a:spLocks noChangeArrowheads="1"/>
          </p:cNvSpPr>
          <p:nvPr/>
        </p:nvSpPr>
        <p:spPr bwMode="auto">
          <a:xfrm>
            <a:off x="6172200" y="5654675"/>
            <a:ext cx="2514600" cy="517525"/>
          </a:xfrm>
          <a:prstGeom prst="rect">
            <a:avLst/>
          </a:prstGeom>
          <a:noFill/>
          <a:ln w="9525">
            <a:noFill/>
            <a:miter lim="800000"/>
            <a:headEnd/>
            <a:tailEnd/>
          </a:ln>
          <a:effectLst/>
        </p:spPr>
        <p:txBody>
          <a:bodyPr>
            <a:spAutoFit/>
          </a:bodyPr>
          <a:lstStyle/>
          <a:p>
            <a:pPr>
              <a:spcBef>
                <a:spcPct val="50000"/>
              </a:spcBef>
            </a:pPr>
            <a:r>
              <a:rPr lang="en-US" sz="1400" b="1"/>
              <a:t>areas of positive correlation with McDonalds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ext Box 2"/>
          <p:cNvSpPr txBox="1">
            <a:spLocks noChangeArrowheads="1"/>
          </p:cNvSpPr>
          <p:nvPr/>
        </p:nvSpPr>
        <p:spPr bwMode="auto">
          <a:xfrm>
            <a:off x="1600200" y="393700"/>
            <a:ext cx="5105400" cy="366713"/>
          </a:xfrm>
          <a:prstGeom prst="rect">
            <a:avLst/>
          </a:prstGeom>
          <a:noFill/>
          <a:ln w="9525">
            <a:noFill/>
            <a:miter lim="800000"/>
            <a:headEnd/>
            <a:tailEnd/>
          </a:ln>
          <a:effectLst/>
        </p:spPr>
        <p:txBody>
          <a:bodyPr>
            <a:spAutoFit/>
          </a:bodyPr>
          <a:lstStyle/>
          <a:p>
            <a:pPr algn="ctr">
              <a:spcBef>
                <a:spcPct val="50000"/>
              </a:spcBef>
            </a:pPr>
            <a:r>
              <a:rPr lang="en-US" b="1"/>
              <a:t>Correspondence Map</a:t>
            </a:r>
          </a:p>
        </p:txBody>
      </p:sp>
      <p:sp>
        <p:nvSpPr>
          <p:cNvPr id="74755" name="Text Box 3"/>
          <p:cNvSpPr txBox="1">
            <a:spLocks noChangeArrowheads="1"/>
          </p:cNvSpPr>
          <p:nvPr/>
        </p:nvSpPr>
        <p:spPr bwMode="auto">
          <a:xfrm>
            <a:off x="241300" y="901700"/>
            <a:ext cx="4191000" cy="336550"/>
          </a:xfrm>
          <a:prstGeom prst="rect">
            <a:avLst/>
          </a:prstGeom>
          <a:noFill/>
          <a:ln w="9525">
            <a:noFill/>
            <a:miter lim="800000"/>
            <a:headEnd/>
            <a:tailEnd/>
          </a:ln>
          <a:effectLst/>
        </p:spPr>
        <p:txBody>
          <a:bodyPr>
            <a:spAutoFit/>
          </a:bodyPr>
          <a:lstStyle/>
          <a:p>
            <a:pPr>
              <a:spcBef>
                <a:spcPct val="50000"/>
              </a:spcBef>
            </a:pPr>
            <a:r>
              <a:rPr lang="en-US" sz="1600" b="1">
                <a:solidFill>
                  <a:srgbClr val="FF6600"/>
                </a:solidFill>
              </a:rPr>
              <a:t>Themes described by each axis</a:t>
            </a:r>
          </a:p>
        </p:txBody>
      </p:sp>
      <p:graphicFrame>
        <p:nvGraphicFramePr>
          <p:cNvPr id="74756" name="Group 4"/>
          <p:cNvGraphicFramePr>
            <a:graphicFrameLocks noGrp="1"/>
          </p:cNvGraphicFramePr>
          <p:nvPr/>
        </p:nvGraphicFramePr>
        <p:xfrm>
          <a:off x="952500" y="1333500"/>
          <a:ext cx="7239000" cy="4800600"/>
        </p:xfrm>
        <a:graphic>
          <a:graphicData uri="http://schemas.openxmlformats.org/drawingml/2006/table">
            <a:tbl>
              <a:tblPr/>
              <a:tblGrid>
                <a:gridCol w="3619500"/>
                <a:gridCol w="3619500"/>
              </a:tblGrid>
              <a:tr h="2362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Calibri" pitchFamily="34" charset="0"/>
                        </a:rPr>
                        <a:t>Q1</a:t>
                      </a: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Calibri" pitchFamily="34" charset="0"/>
                        </a:rPr>
                        <a:t>Q2</a:t>
                      </a: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r>
              <a:tr h="2438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Calibri" pitchFamily="34" charset="0"/>
                        </a:rPr>
                        <a:t>Q3</a:t>
                      </a: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Calibri" pitchFamily="34" charset="0"/>
                        </a:rPr>
                        <a:t>Q4</a:t>
                      </a: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r>
            </a:tbl>
          </a:graphicData>
        </a:graphic>
      </p:graphicFrame>
      <p:sp>
        <p:nvSpPr>
          <p:cNvPr id="74767" name="Text Box 15"/>
          <p:cNvSpPr txBox="1">
            <a:spLocks noChangeArrowheads="1"/>
          </p:cNvSpPr>
          <p:nvPr/>
        </p:nvSpPr>
        <p:spPr bwMode="auto">
          <a:xfrm>
            <a:off x="4127500" y="1066800"/>
            <a:ext cx="1447800" cy="304800"/>
          </a:xfrm>
          <a:prstGeom prst="rect">
            <a:avLst/>
          </a:prstGeom>
          <a:noFill/>
          <a:ln w="9525">
            <a:noFill/>
            <a:miter lim="800000"/>
            <a:headEnd/>
            <a:tailEnd/>
          </a:ln>
          <a:effectLst/>
        </p:spPr>
        <p:txBody>
          <a:bodyPr>
            <a:spAutoFit/>
          </a:bodyPr>
          <a:lstStyle/>
          <a:p>
            <a:pPr>
              <a:spcBef>
                <a:spcPct val="50000"/>
              </a:spcBef>
            </a:pPr>
            <a:r>
              <a:rPr lang="en-US" sz="1400" b="1" i="1"/>
              <a:t>Guiders</a:t>
            </a:r>
          </a:p>
        </p:txBody>
      </p:sp>
      <p:sp>
        <p:nvSpPr>
          <p:cNvPr id="74768" name="Text Box 16"/>
          <p:cNvSpPr txBox="1">
            <a:spLocks noChangeArrowheads="1"/>
          </p:cNvSpPr>
          <p:nvPr/>
        </p:nvSpPr>
        <p:spPr bwMode="auto">
          <a:xfrm>
            <a:off x="3733800" y="6121400"/>
            <a:ext cx="2235200" cy="304800"/>
          </a:xfrm>
          <a:prstGeom prst="rect">
            <a:avLst/>
          </a:prstGeom>
          <a:noFill/>
          <a:ln w="9525">
            <a:noFill/>
            <a:miter lim="800000"/>
            <a:headEnd/>
            <a:tailEnd/>
          </a:ln>
          <a:effectLst/>
        </p:spPr>
        <p:txBody>
          <a:bodyPr>
            <a:spAutoFit/>
          </a:bodyPr>
          <a:lstStyle/>
          <a:p>
            <a:pPr>
              <a:spcBef>
                <a:spcPct val="50000"/>
              </a:spcBef>
            </a:pPr>
            <a:r>
              <a:rPr lang="en-US" sz="1400" b="1" i="1"/>
              <a:t>Fundamentalists</a:t>
            </a:r>
          </a:p>
        </p:txBody>
      </p:sp>
      <p:sp>
        <p:nvSpPr>
          <p:cNvPr id="74769" name="Text Box 17"/>
          <p:cNvSpPr txBox="1">
            <a:spLocks noChangeArrowheads="1"/>
          </p:cNvSpPr>
          <p:nvPr/>
        </p:nvSpPr>
        <p:spPr bwMode="auto">
          <a:xfrm rot="16200000">
            <a:off x="-989012" y="3581400"/>
            <a:ext cx="3505200" cy="304800"/>
          </a:xfrm>
          <a:prstGeom prst="rect">
            <a:avLst/>
          </a:prstGeom>
          <a:noFill/>
          <a:ln w="9525">
            <a:noFill/>
            <a:miter lim="800000"/>
            <a:headEnd/>
            <a:tailEnd/>
          </a:ln>
          <a:effectLst/>
        </p:spPr>
        <p:txBody>
          <a:bodyPr>
            <a:spAutoFit/>
          </a:bodyPr>
          <a:lstStyle/>
          <a:p>
            <a:pPr algn="ctr">
              <a:spcBef>
                <a:spcPct val="50000"/>
              </a:spcBef>
            </a:pPr>
            <a:r>
              <a:rPr lang="en-US" sz="1400" b="1" i="1"/>
              <a:t>Social Affirmation Seekers</a:t>
            </a:r>
          </a:p>
        </p:txBody>
      </p:sp>
      <p:sp>
        <p:nvSpPr>
          <p:cNvPr id="74770" name="Text Box 18"/>
          <p:cNvSpPr txBox="1">
            <a:spLocks noChangeArrowheads="1"/>
          </p:cNvSpPr>
          <p:nvPr/>
        </p:nvSpPr>
        <p:spPr bwMode="auto">
          <a:xfrm rot="16200000">
            <a:off x="6832600" y="3124200"/>
            <a:ext cx="3048000" cy="304800"/>
          </a:xfrm>
          <a:prstGeom prst="rect">
            <a:avLst/>
          </a:prstGeom>
          <a:noFill/>
          <a:ln w="9525">
            <a:noFill/>
            <a:miter lim="800000"/>
            <a:headEnd/>
            <a:tailEnd/>
          </a:ln>
          <a:effectLst/>
        </p:spPr>
        <p:txBody>
          <a:bodyPr>
            <a:spAutoFit/>
          </a:bodyPr>
          <a:lstStyle/>
          <a:p>
            <a:pPr>
              <a:spcBef>
                <a:spcPct val="50000"/>
              </a:spcBef>
            </a:pPr>
            <a:r>
              <a:rPr lang="en-US" sz="1400" b="1" i="1"/>
              <a:t>Safety Security Seekers</a:t>
            </a:r>
          </a:p>
        </p:txBody>
      </p:sp>
      <p:sp>
        <p:nvSpPr>
          <p:cNvPr id="74771" name="Text Box 19"/>
          <p:cNvSpPr txBox="1">
            <a:spLocks noChangeArrowheads="1"/>
          </p:cNvSpPr>
          <p:nvPr/>
        </p:nvSpPr>
        <p:spPr bwMode="auto">
          <a:xfrm>
            <a:off x="2133600" y="1981200"/>
            <a:ext cx="1447800" cy="366713"/>
          </a:xfrm>
          <a:prstGeom prst="rect">
            <a:avLst/>
          </a:prstGeom>
          <a:noFill/>
          <a:ln w="9525">
            <a:noFill/>
            <a:miter lim="800000"/>
            <a:headEnd/>
            <a:tailEnd/>
          </a:ln>
          <a:effectLst/>
        </p:spPr>
        <p:txBody>
          <a:bodyPr>
            <a:spAutoFit/>
          </a:bodyPr>
          <a:lstStyle/>
          <a:p>
            <a:pPr>
              <a:spcBef>
                <a:spcPct val="50000"/>
              </a:spcBef>
              <a:buFont typeface="Wingdings" pitchFamily="2" charset="2"/>
              <a:buChar char="§"/>
            </a:pPr>
            <a:r>
              <a:rPr lang="en-US" b="1">
                <a:solidFill>
                  <a:srgbClr val="FF0000"/>
                </a:solidFill>
              </a:rPr>
              <a:t> Hardees</a:t>
            </a:r>
          </a:p>
        </p:txBody>
      </p:sp>
      <p:sp>
        <p:nvSpPr>
          <p:cNvPr id="74772" name="Text Box 20"/>
          <p:cNvSpPr txBox="1">
            <a:spLocks noChangeArrowheads="1"/>
          </p:cNvSpPr>
          <p:nvPr/>
        </p:nvSpPr>
        <p:spPr bwMode="auto">
          <a:xfrm>
            <a:off x="812800" y="4421188"/>
            <a:ext cx="2387600" cy="366712"/>
          </a:xfrm>
          <a:prstGeom prst="rect">
            <a:avLst/>
          </a:prstGeom>
          <a:noFill/>
          <a:ln w="9525">
            <a:noFill/>
            <a:miter lim="800000"/>
            <a:headEnd/>
            <a:tailEnd/>
          </a:ln>
          <a:effectLst/>
        </p:spPr>
        <p:txBody>
          <a:bodyPr>
            <a:spAutoFit/>
          </a:bodyPr>
          <a:lstStyle/>
          <a:p>
            <a:pPr>
              <a:spcBef>
                <a:spcPct val="50000"/>
              </a:spcBef>
              <a:buFont typeface="Wingdings" pitchFamily="2" charset="2"/>
              <a:buChar char="§"/>
            </a:pPr>
            <a:r>
              <a:rPr lang="en-US" b="1">
                <a:solidFill>
                  <a:srgbClr val="FF0000"/>
                </a:solidFill>
              </a:rPr>
              <a:t> Burger King</a:t>
            </a:r>
          </a:p>
        </p:txBody>
      </p:sp>
      <p:sp>
        <p:nvSpPr>
          <p:cNvPr id="74773" name="Text Box 21"/>
          <p:cNvSpPr txBox="1">
            <a:spLocks noChangeArrowheads="1"/>
          </p:cNvSpPr>
          <p:nvPr/>
        </p:nvSpPr>
        <p:spPr bwMode="auto">
          <a:xfrm>
            <a:off x="6045200" y="1995488"/>
            <a:ext cx="1447800" cy="366712"/>
          </a:xfrm>
          <a:prstGeom prst="rect">
            <a:avLst/>
          </a:prstGeom>
          <a:noFill/>
          <a:ln w="9525">
            <a:noFill/>
            <a:miter lim="800000"/>
            <a:headEnd/>
            <a:tailEnd/>
          </a:ln>
          <a:effectLst/>
        </p:spPr>
        <p:txBody>
          <a:bodyPr>
            <a:spAutoFit/>
          </a:bodyPr>
          <a:lstStyle/>
          <a:p>
            <a:pPr>
              <a:spcBef>
                <a:spcPct val="50000"/>
              </a:spcBef>
              <a:buFont typeface="Wingdings" pitchFamily="2" charset="2"/>
              <a:buChar char="§"/>
            </a:pPr>
            <a:r>
              <a:rPr lang="en-US" b="1">
                <a:solidFill>
                  <a:srgbClr val="FF0000"/>
                </a:solidFill>
              </a:rPr>
              <a:t> Pizza Hut</a:t>
            </a:r>
          </a:p>
        </p:txBody>
      </p:sp>
      <p:sp>
        <p:nvSpPr>
          <p:cNvPr id="74774" name="Text Box 22"/>
          <p:cNvSpPr txBox="1">
            <a:spLocks noChangeArrowheads="1"/>
          </p:cNvSpPr>
          <p:nvPr/>
        </p:nvSpPr>
        <p:spPr bwMode="auto">
          <a:xfrm>
            <a:off x="5486400" y="4052888"/>
            <a:ext cx="1600200" cy="366712"/>
          </a:xfrm>
          <a:prstGeom prst="rect">
            <a:avLst/>
          </a:prstGeom>
          <a:noFill/>
          <a:ln w="9525">
            <a:noFill/>
            <a:miter lim="800000"/>
            <a:headEnd/>
            <a:tailEnd/>
          </a:ln>
          <a:effectLst/>
        </p:spPr>
        <p:txBody>
          <a:bodyPr>
            <a:spAutoFit/>
          </a:bodyPr>
          <a:lstStyle/>
          <a:p>
            <a:pPr>
              <a:spcBef>
                <a:spcPct val="50000"/>
              </a:spcBef>
              <a:buFont typeface="Wingdings" pitchFamily="2" charset="2"/>
              <a:buChar char="§"/>
            </a:pPr>
            <a:r>
              <a:rPr lang="en-US" b="1">
                <a:solidFill>
                  <a:srgbClr val="FF0000"/>
                </a:solidFill>
              </a:rPr>
              <a:t> McDonalds</a:t>
            </a:r>
          </a:p>
        </p:txBody>
      </p:sp>
      <p:sp>
        <p:nvSpPr>
          <p:cNvPr id="74775" name="Text Box 23"/>
          <p:cNvSpPr txBox="1">
            <a:spLocks noChangeArrowheads="1"/>
          </p:cNvSpPr>
          <p:nvPr/>
        </p:nvSpPr>
        <p:spPr bwMode="auto">
          <a:xfrm>
            <a:off x="6553200" y="4800600"/>
            <a:ext cx="1447800" cy="366713"/>
          </a:xfrm>
          <a:prstGeom prst="rect">
            <a:avLst/>
          </a:prstGeom>
          <a:noFill/>
          <a:ln w="9525">
            <a:noFill/>
            <a:miter lim="800000"/>
            <a:headEnd/>
            <a:tailEnd/>
          </a:ln>
          <a:effectLst/>
        </p:spPr>
        <p:txBody>
          <a:bodyPr>
            <a:spAutoFit/>
          </a:bodyPr>
          <a:lstStyle/>
          <a:p>
            <a:pPr>
              <a:spcBef>
                <a:spcPct val="50000"/>
              </a:spcBef>
              <a:buFont typeface="Wingdings" pitchFamily="2" charset="2"/>
              <a:buChar char="§"/>
            </a:pPr>
            <a:r>
              <a:rPr lang="en-US" b="1">
                <a:solidFill>
                  <a:srgbClr val="FF0000"/>
                </a:solidFill>
              </a:rPr>
              <a:t> KFC</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Text Box 3"/>
          <p:cNvSpPr txBox="1">
            <a:spLocks noChangeArrowheads="1"/>
          </p:cNvSpPr>
          <p:nvPr/>
        </p:nvSpPr>
        <p:spPr bwMode="auto">
          <a:xfrm>
            <a:off x="381000" y="228600"/>
            <a:ext cx="2743200" cy="366713"/>
          </a:xfrm>
          <a:prstGeom prst="rect">
            <a:avLst/>
          </a:prstGeom>
          <a:noFill/>
          <a:ln w="9525">
            <a:noFill/>
            <a:miter lim="800000"/>
            <a:headEnd/>
            <a:tailEnd/>
          </a:ln>
          <a:effectLst/>
        </p:spPr>
        <p:txBody>
          <a:bodyPr>
            <a:spAutoFit/>
          </a:bodyPr>
          <a:lstStyle/>
          <a:p>
            <a:pPr>
              <a:spcBef>
                <a:spcPct val="50000"/>
              </a:spcBef>
            </a:pPr>
            <a:r>
              <a:rPr lang="en-US" b="1"/>
              <a:t>Psychographic Profiles</a:t>
            </a:r>
          </a:p>
        </p:txBody>
      </p:sp>
      <p:graphicFrame>
        <p:nvGraphicFramePr>
          <p:cNvPr id="56385" name="Group 65"/>
          <p:cNvGraphicFramePr>
            <a:graphicFrameLocks noGrp="1"/>
          </p:cNvGraphicFramePr>
          <p:nvPr/>
        </p:nvGraphicFramePr>
        <p:xfrm>
          <a:off x="3949700" y="1003300"/>
          <a:ext cx="5030788" cy="4404360"/>
        </p:xfrm>
        <a:graphic>
          <a:graphicData uri="http://schemas.openxmlformats.org/drawingml/2006/table">
            <a:tbl>
              <a:tblPr/>
              <a:tblGrid>
                <a:gridCol w="5030788"/>
              </a:tblGrid>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am prepared to pay more for foods that don’t contain artificial additives</a:t>
                      </a:r>
                      <a:endParaRPr kumimoji="0" lang="en-US" sz="1100" b="0" i="0" u="none" strike="noStrike" cap="none" normalizeH="0" baseline="0" smtClean="0">
                        <a:ln>
                          <a:noFill/>
                        </a:ln>
                        <a:solidFill>
                          <a:schemeClr val="tx1"/>
                        </a:solidFill>
                        <a:effectLst/>
                        <a:latin typeface="Arial" pitchFamily="34" charset="0"/>
                      </a:endParaRPr>
                    </a:p>
                  </a:txBody>
                  <a:tcPr anchor="b" horzOverflow="overflow">
                    <a:lnL cap="flat">
                      <a:noFill/>
                    </a:lnL>
                    <a:lnR cap="flat">
                      <a:noFill/>
                    </a:lnR>
                    <a:lnT cap="flat">
                      <a:noFill/>
                    </a:lnT>
                    <a:lnB>
                      <a:noFill/>
                    </a:lnB>
                    <a:lnTlToBr>
                      <a:noFill/>
                    </a:lnTlToBr>
                    <a:lnBlToTr>
                      <a:noFill/>
                    </a:lnBlToTr>
                    <a:solidFill>
                      <a:srgbClr val="FF0000"/>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regularly buy organic food</a:t>
                      </a:r>
                      <a:endParaRPr kumimoji="0" lang="en-US" sz="1100" b="0" i="0" u="none" strike="noStrike" cap="none" normalizeH="0" baseline="0" smtClean="0">
                        <a:ln>
                          <a:noFill/>
                        </a:ln>
                        <a:solidFill>
                          <a:schemeClr val="tx1"/>
                        </a:solidFill>
                        <a:effectLst/>
                        <a:latin typeface="Arial" pitchFamily="34" charset="0"/>
                      </a:endParaRPr>
                    </a:p>
                  </a:txBody>
                  <a:tcPr anchor="b" horzOverflow="overflow">
                    <a:lnL cap="flat">
                      <a:noFill/>
                    </a:lnL>
                    <a:lnR cap="flat">
                      <a:noFill/>
                    </a:lnR>
                    <a:lnT>
                      <a:noFill/>
                    </a:lnT>
                    <a:lnB>
                      <a:noFill/>
                    </a:lnB>
                    <a:lnTlToBr>
                      <a:noFill/>
                    </a:lnTlToBr>
                    <a:lnBlToTr>
                      <a:noFill/>
                    </a:lnBlToTr>
                    <a:solidFill>
                      <a:srgbClr val="FF0000"/>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Once I find a brand I like I tend to stick to it</a:t>
                      </a:r>
                      <a:endParaRPr kumimoji="0" lang="en-US" sz="1100" b="0" i="0" u="none" strike="noStrike" cap="none" normalizeH="0" baseline="0" smtClean="0">
                        <a:ln>
                          <a:noFill/>
                        </a:ln>
                        <a:solidFill>
                          <a:schemeClr val="tx1"/>
                        </a:solidFill>
                        <a:effectLst/>
                        <a:latin typeface="Arial" pitchFamily="34" charset="0"/>
                      </a:endParaRPr>
                    </a:p>
                  </a:txBody>
                  <a:tcPr anchor="b" horzOverflow="overflow">
                    <a:lnL cap="flat">
                      <a:noFill/>
                    </a:lnL>
                    <a:lnR cap="flat">
                      <a:noFill/>
                    </a:lnR>
                    <a:lnT>
                      <a:noFill/>
                    </a:lnT>
                    <a:lnB>
                      <a:noFill/>
                    </a:lnB>
                    <a:lnTlToBr>
                      <a:noFill/>
                    </a:lnTlToBr>
                    <a:lnBlToTr>
                      <a:noFill/>
                    </a:lnBlToTr>
                    <a:solidFill>
                      <a:srgbClr val="FF0000"/>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always check the nutritional content of food</a:t>
                      </a:r>
                      <a:endParaRPr kumimoji="0" lang="en-US" sz="1100" b="0" i="0" u="none" strike="noStrike" cap="none" normalizeH="0" baseline="0" smtClean="0">
                        <a:ln>
                          <a:noFill/>
                        </a:ln>
                        <a:solidFill>
                          <a:schemeClr val="tx1"/>
                        </a:solidFill>
                        <a:effectLst/>
                        <a:latin typeface="Arial" pitchFamily="34" charset="0"/>
                      </a:endParaRPr>
                    </a:p>
                  </a:txBody>
                  <a:tcPr anchor="b" horzOverflow="overflow">
                    <a:lnL cap="flat">
                      <a:noFill/>
                    </a:lnL>
                    <a:lnR cap="flat">
                      <a:noFill/>
                    </a:lnR>
                    <a:lnT>
                      <a:noFill/>
                    </a:lnT>
                    <a:lnB>
                      <a:noFill/>
                    </a:lnB>
                    <a:lnTlToBr>
                      <a:noFill/>
                    </a:lnTlToBr>
                    <a:lnBlToTr>
                      <a:noFill/>
                    </a:lnBlToTr>
                    <a:solidFill>
                      <a:srgbClr val="FF0000"/>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like to try out new food products</a:t>
                      </a:r>
                      <a:endParaRPr kumimoji="0" lang="en-US" sz="1100" b="0" i="0" u="none" strike="noStrike" cap="none" normalizeH="0" baseline="0" smtClean="0">
                        <a:ln>
                          <a:noFill/>
                        </a:ln>
                        <a:solidFill>
                          <a:schemeClr val="tx1"/>
                        </a:solidFill>
                        <a:effectLst/>
                        <a:latin typeface="Arial" pitchFamily="34" charset="0"/>
                      </a:endParaRPr>
                    </a:p>
                  </a:txBody>
                  <a:tcPr anchor="b" horzOverflow="overflow">
                    <a:lnL cap="flat">
                      <a:noFill/>
                    </a:lnL>
                    <a:lnR cap="flat">
                      <a:noFill/>
                    </a:lnR>
                    <a:lnT>
                      <a:noFill/>
                    </a:lnT>
                    <a:lnB>
                      <a:noFill/>
                    </a:lnB>
                    <a:lnTlToBr>
                      <a:noFill/>
                    </a:lnTlToBr>
                    <a:lnBlToTr>
                      <a:noFill/>
                    </a:lnBlToTr>
                    <a:solidFill>
                      <a:srgbClr val="FF0000"/>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read the labels on food to see what additives are in it</a:t>
                      </a:r>
                      <a:endParaRPr kumimoji="0" lang="en-US" sz="1100" b="0" i="0" u="none" strike="noStrike" cap="none" normalizeH="0" baseline="0" smtClean="0">
                        <a:ln>
                          <a:noFill/>
                        </a:ln>
                        <a:solidFill>
                          <a:schemeClr val="tx1"/>
                        </a:solidFill>
                        <a:effectLst/>
                        <a:latin typeface="Arial" pitchFamily="34" charset="0"/>
                      </a:endParaRPr>
                    </a:p>
                  </a:txBody>
                  <a:tcPr anchor="b" horzOverflow="overflow">
                    <a:lnL cap="flat">
                      <a:noFill/>
                    </a:lnL>
                    <a:lnR cap="flat">
                      <a:noFill/>
                    </a:lnR>
                    <a:lnT>
                      <a:noFill/>
                    </a:lnT>
                    <a:lnB>
                      <a:noFill/>
                    </a:lnB>
                    <a:lnTlToBr>
                      <a:noFill/>
                    </a:lnTlToBr>
                    <a:lnBlToTr>
                      <a:noFill/>
                    </a:lnBlToTr>
                    <a:solidFill>
                      <a:srgbClr val="FF0000"/>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like to eat take-away meals</a:t>
                      </a:r>
                      <a:endParaRPr kumimoji="0" lang="en-US" sz="1100" b="0" i="0" u="none" strike="noStrike" cap="none" normalizeH="0" baseline="0" smtClean="0">
                        <a:ln>
                          <a:noFill/>
                        </a:ln>
                        <a:solidFill>
                          <a:schemeClr val="tx1"/>
                        </a:solidFill>
                        <a:effectLst/>
                        <a:latin typeface="Arial" pitchFamily="34" charset="0"/>
                      </a:endParaRPr>
                    </a:p>
                  </a:txBody>
                  <a:tcPr anchor="b" horzOverflow="overflow">
                    <a:lnL cap="flat">
                      <a:noFill/>
                    </a:lnL>
                    <a:lnR cap="flat">
                      <a:noFill/>
                    </a:lnR>
                    <a:lnT>
                      <a:noFill/>
                    </a:lnT>
                    <a:lnB>
                      <a:noFill/>
                    </a:lnB>
                    <a:lnTlToBr>
                      <a:noFill/>
                    </a:lnTlToBr>
                    <a:lnBlToTr>
                      <a:noFill/>
                    </a:lnBlToTr>
                    <a:solidFill>
                      <a:srgbClr val="FF0000"/>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consider my diet to be very healthy</a:t>
                      </a:r>
                      <a:endParaRPr kumimoji="0" lang="en-US" sz="1100" b="0" i="0" u="none" strike="noStrike" cap="none" normalizeH="0" baseline="0" smtClean="0">
                        <a:ln>
                          <a:noFill/>
                        </a:ln>
                        <a:solidFill>
                          <a:schemeClr val="tx1"/>
                        </a:solidFill>
                        <a:effectLst/>
                        <a:latin typeface="Arial" pitchFamily="34" charset="0"/>
                      </a:endParaRPr>
                    </a:p>
                  </a:txBody>
                  <a:tcPr anchor="b" horzOverflow="overflow">
                    <a:lnL cap="flat">
                      <a:noFill/>
                    </a:lnL>
                    <a:lnR cap="flat">
                      <a:noFill/>
                    </a:lnR>
                    <a:lnT>
                      <a:noFill/>
                    </a:lnT>
                    <a:lnB>
                      <a:noFill/>
                    </a:lnB>
                    <a:lnTlToBr>
                      <a:noFill/>
                    </a:lnTlToBr>
                    <a:lnBlToTr>
                      <a:noFill/>
                    </a:lnBlToTr>
                    <a:solidFill>
                      <a:srgbClr val="FF0000"/>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ask peoples advice before buying new things</a:t>
                      </a:r>
                      <a:endParaRPr kumimoji="0" lang="en-US" sz="1100" b="0" i="0" u="none" strike="noStrike" cap="none" normalizeH="0" baseline="0" smtClean="0">
                        <a:ln>
                          <a:noFill/>
                        </a:ln>
                        <a:solidFill>
                          <a:schemeClr val="tx1"/>
                        </a:solidFill>
                        <a:effectLst/>
                        <a:latin typeface="Arial" pitchFamily="34" charset="0"/>
                      </a:endParaRPr>
                    </a:p>
                  </a:txBody>
                  <a:tcPr anchor="b" horzOverflow="overflow">
                    <a:lnL cap="flat">
                      <a:noFill/>
                    </a:lnL>
                    <a:lnR cap="flat">
                      <a:noFill/>
                    </a:lnR>
                    <a:lnT>
                      <a:noFill/>
                    </a:lnT>
                    <a:lnB>
                      <a:noFill/>
                    </a:lnB>
                    <a:lnTlToBr>
                      <a:noFill/>
                    </a:lnTlToBr>
                    <a:lnBlToTr>
                      <a:noFill/>
                    </a:lnBlToTr>
                    <a:solidFill>
                      <a:srgbClr val="FF0000"/>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try to include plenty of fiber in my diet these days</a:t>
                      </a:r>
                      <a:endParaRPr kumimoji="0" lang="en-US" sz="1100" b="0" i="0" u="none" strike="noStrike" cap="none" normalizeH="0" baseline="0" smtClean="0">
                        <a:ln>
                          <a:noFill/>
                        </a:ln>
                        <a:solidFill>
                          <a:schemeClr val="tx1"/>
                        </a:solidFill>
                        <a:effectLst/>
                        <a:latin typeface="Arial" pitchFamily="34" charset="0"/>
                      </a:endParaRPr>
                    </a:p>
                  </a:txBody>
                  <a:tcPr anchor="b" horzOverflow="overflow">
                    <a:lnL cap="flat">
                      <a:noFill/>
                    </a:lnL>
                    <a:lnR cap="flat">
                      <a:noFill/>
                    </a:lnR>
                    <a:lnT>
                      <a:noFill/>
                    </a:lnT>
                    <a:lnB>
                      <a:noFill/>
                    </a:lnB>
                    <a:lnTlToBr>
                      <a:noFill/>
                    </a:lnTlToBr>
                    <a:lnBlToTr>
                      <a:noFill/>
                    </a:lnBlToTr>
                    <a:solidFill>
                      <a:srgbClr val="FF0000"/>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Junk food is part of my lifestyle</a:t>
                      </a:r>
                      <a:endParaRPr kumimoji="0" lang="en-US" sz="1100" b="0" i="0" u="none" strike="noStrike" cap="none" normalizeH="0" baseline="0" smtClean="0">
                        <a:ln>
                          <a:noFill/>
                        </a:ln>
                        <a:solidFill>
                          <a:schemeClr val="tx1"/>
                        </a:solidFill>
                        <a:effectLst/>
                        <a:latin typeface="Arial" pitchFamily="34" charset="0"/>
                      </a:endParaRPr>
                    </a:p>
                  </a:txBody>
                  <a:tcPr anchor="b" horzOverflow="overflow">
                    <a:lnL cap="flat">
                      <a:noFill/>
                    </a:lnL>
                    <a:lnR cap="flat">
                      <a:noFill/>
                    </a:lnR>
                    <a:lnT>
                      <a:noFill/>
                    </a:lnT>
                    <a:lnB>
                      <a:noFill/>
                    </a:lnB>
                    <a:lnTlToBr>
                      <a:noFill/>
                    </a:lnTlToBr>
                    <a:lnBlToTr>
                      <a:noFill/>
                    </a:lnBlToTr>
                    <a:solidFill>
                      <a:srgbClr val="0000FF"/>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 most cases all brands are the same quality. </a:t>
                      </a:r>
                      <a:endParaRPr kumimoji="0" lang="en-US" sz="1100" b="0" i="0" u="none" strike="noStrike" cap="none" normalizeH="0" baseline="0" smtClean="0">
                        <a:ln>
                          <a:noFill/>
                        </a:ln>
                        <a:solidFill>
                          <a:schemeClr val="tx1"/>
                        </a:solidFill>
                        <a:effectLst/>
                        <a:latin typeface="Arial" pitchFamily="34" charset="0"/>
                      </a:endParaRPr>
                    </a:p>
                  </a:txBody>
                  <a:tcPr anchor="b" horzOverflow="overflow">
                    <a:lnL cap="flat">
                      <a:noFill/>
                    </a:lnL>
                    <a:lnR cap="flat">
                      <a:noFill/>
                    </a:lnR>
                    <a:lnT>
                      <a:noFill/>
                    </a:lnT>
                    <a:lnB>
                      <a:noFill/>
                    </a:lnB>
                    <a:lnTlToBr>
                      <a:noFill/>
                    </a:lnTlToBr>
                    <a:lnBlToTr>
                      <a:noFill/>
                    </a:lnBlToTr>
                    <a:solidFill>
                      <a:srgbClr val="0000FF"/>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make sure I take regular exercise</a:t>
                      </a:r>
                      <a:endParaRPr kumimoji="0" lang="en-US" sz="1100" b="0" i="0" u="none" strike="noStrike" cap="none" normalizeH="0" baseline="0" smtClean="0">
                        <a:ln>
                          <a:noFill/>
                        </a:ln>
                        <a:solidFill>
                          <a:schemeClr val="tx1"/>
                        </a:solidFill>
                        <a:effectLst/>
                        <a:latin typeface="Arial" pitchFamily="34" charset="0"/>
                      </a:endParaRPr>
                    </a:p>
                  </a:txBody>
                  <a:tcPr anchor="b" horzOverflow="overflow">
                    <a:lnL cap="flat">
                      <a:noFill/>
                    </a:lnL>
                    <a:lnR cap="flat">
                      <a:noFill/>
                    </a:lnR>
                    <a:lnT>
                      <a:noFill/>
                    </a:lnT>
                    <a:lnB>
                      <a:noFill/>
                    </a:lnB>
                    <a:lnTlToBr>
                      <a:noFill/>
                    </a:lnTlToBr>
                    <a:lnBlToTr>
                      <a:noFill/>
                    </a:lnBlToTr>
                    <a:solidFill>
                      <a:srgbClr val="0000FF"/>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think fast food is all junk</a:t>
                      </a:r>
                      <a:endParaRPr kumimoji="0" lang="en-US" sz="1100" b="0" i="0" u="none" strike="noStrike" cap="none" normalizeH="0" baseline="0" smtClean="0">
                        <a:ln>
                          <a:noFill/>
                        </a:ln>
                        <a:solidFill>
                          <a:schemeClr val="tx1"/>
                        </a:solidFill>
                        <a:effectLst/>
                        <a:latin typeface="Arial" pitchFamily="34" charset="0"/>
                      </a:endParaRPr>
                    </a:p>
                  </a:txBody>
                  <a:tcPr anchor="b" horzOverflow="overflow">
                    <a:lnL cap="flat">
                      <a:noFill/>
                    </a:lnL>
                    <a:lnR cap="flat">
                      <a:noFill/>
                    </a:lnR>
                    <a:lnT>
                      <a:noFill/>
                    </a:lnT>
                    <a:lnB>
                      <a:noFill/>
                    </a:lnB>
                    <a:lnTlToBr>
                      <a:noFill/>
                    </a:lnTlToBr>
                    <a:lnBlToTr>
                      <a:noFill/>
                    </a:lnBlToTr>
                    <a:solidFill>
                      <a:srgbClr val="0000FF"/>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We rarely sit down to a meal together at home</a:t>
                      </a:r>
                      <a:endParaRPr kumimoji="0" lang="en-US" sz="1100" b="0" i="0" u="none" strike="noStrike" cap="none" normalizeH="0" baseline="0" smtClean="0">
                        <a:ln>
                          <a:noFill/>
                        </a:ln>
                        <a:solidFill>
                          <a:schemeClr val="tx1"/>
                        </a:solidFill>
                        <a:effectLst/>
                        <a:latin typeface="Arial" pitchFamily="34" charset="0"/>
                      </a:endParaRPr>
                    </a:p>
                  </a:txBody>
                  <a:tcPr anchor="b" horzOverflow="overflow">
                    <a:lnL cap="flat">
                      <a:noFill/>
                    </a:lnL>
                    <a:lnR cap="flat">
                      <a:noFill/>
                    </a:lnR>
                    <a:lnT>
                      <a:noFill/>
                    </a:lnT>
                    <a:lnB>
                      <a:noFill/>
                    </a:lnB>
                    <a:lnTlToBr>
                      <a:noFill/>
                    </a:lnTlToBr>
                    <a:lnBlToTr>
                      <a:noFill/>
                    </a:lnBlToTr>
                    <a:solidFill>
                      <a:srgbClr val="0000FF"/>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don’t have time to spend preparing and cooking food</a:t>
                      </a:r>
                      <a:endParaRPr kumimoji="0" lang="en-US" sz="1100" b="0" i="0" u="none" strike="noStrike" cap="none" normalizeH="0" baseline="0" smtClean="0">
                        <a:ln>
                          <a:noFill/>
                        </a:ln>
                        <a:solidFill>
                          <a:schemeClr val="tx1"/>
                        </a:solidFill>
                        <a:effectLst/>
                        <a:latin typeface="Arial" pitchFamily="34" charset="0"/>
                      </a:endParaRPr>
                    </a:p>
                  </a:txBody>
                  <a:tcPr anchor="b" horzOverflow="overflow">
                    <a:lnL cap="flat">
                      <a:noFill/>
                    </a:lnL>
                    <a:lnR cap="flat">
                      <a:noFill/>
                    </a:lnR>
                    <a:lnT>
                      <a:noFill/>
                    </a:lnT>
                    <a:lnB>
                      <a:noFill/>
                    </a:lnB>
                    <a:lnTlToBr>
                      <a:noFill/>
                    </a:lnTlToBr>
                    <a:lnBlToTr>
                      <a:noFill/>
                    </a:lnBlToTr>
                    <a:solidFill>
                      <a:srgbClr val="0000FF"/>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I’m tempted to buy products I’ve seen advertised</a:t>
                      </a:r>
                      <a:endParaRPr kumimoji="0" lang="en-US" sz="1100" b="0" i="0" u="none" strike="noStrike" cap="none" normalizeH="0" baseline="0" smtClean="0">
                        <a:ln>
                          <a:noFill/>
                        </a:ln>
                        <a:solidFill>
                          <a:schemeClr val="tx1"/>
                        </a:solidFill>
                        <a:effectLst/>
                        <a:latin typeface="Arial" pitchFamily="34" charset="0"/>
                      </a:endParaRPr>
                    </a:p>
                  </a:txBody>
                  <a:tcPr anchor="b" horzOverflow="overflow">
                    <a:lnL cap="flat">
                      <a:noFill/>
                    </a:lnL>
                    <a:lnR cap="flat">
                      <a:noFill/>
                    </a:lnR>
                    <a:lnT>
                      <a:noFill/>
                    </a:lnT>
                    <a:lnB cap="flat">
                      <a:noFill/>
                    </a:lnB>
                    <a:lnTlToBr>
                      <a:noFill/>
                    </a:lnTlToBr>
                    <a:lnBlToTr>
                      <a:noFill/>
                    </a:lnBlToTr>
                    <a:solidFill>
                      <a:srgbClr val="0000FF"/>
                    </a:solidFill>
                  </a:tcPr>
                </a:tc>
              </a:tr>
            </a:tbl>
          </a:graphicData>
        </a:graphic>
      </p:graphicFrame>
      <p:sp>
        <p:nvSpPr>
          <p:cNvPr id="56370" name="Text Box 50"/>
          <p:cNvSpPr txBox="1">
            <a:spLocks noChangeArrowheads="1"/>
          </p:cNvSpPr>
          <p:nvPr/>
        </p:nvSpPr>
        <p:spPr bwMode="auto">
          <a:xfrm>
            <a:off x="-36513" y="65532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
        <p:nvSpPr>
          <p:cNvPr id="56371" name="Text Box 51"/>
          <p:cNvSpPr txBox="1">
            <a:spLocks noChangeArrowheads="1"/>
          </p:cNvSpPr>
          <p:nvPr/>
        </p:nvSpPr>
        <p:spPr bwMode="auto">
          <a:xfrm>
            <a:off x="190500" y="749300"/>
            <a:ext cx="3886200" cy="336550"/>
          </a:xfrm>
          <a:prstGeom prst="rect">
            <a:avLst/>
          </a:prstGeom>
          <a:noFill/>
          <a:ln w="9525">
            <a:noFill/>
            <a:miter lim="800000"/>
            <a:headEnd/>
            <a:tailEnd/>
          </a:ln>
          <a:effectLst/>
        </p:spPr>
        <p:txBody>
          <a:bodyPr>
            <a:spAutoFit/>
          </a:bodyPr>
          <a:lstStyle/>
          <a:p>
            <a:pPr>
              <a:spcBef>
                <a:spcPct val="50000"/>
              </a:spcBef>
              <a:buFont typeface="Wingdings" pitchFamily="2" charset="2"/>
              <a:buChar char="q"/>
            </a:pPr>
            <a:r>
              <a:rPr lang="en-US" sz="1600" b="1" u="sng">
                <a:solidFill>
                  <a:srgbClr val="FF6600"/>
                </a:solidFill>
              </a:rPr>
              <a:t> McDonalds Consumers, n= 1647</a:t>
            </a:r>
          </a:p>
        </p:txBody>
      </p:sp>
      <p:sp>
        <p:nvSpPr>
          <p:cNvPr id="56375" name="Text Box 55"/>
          <p:cNvSpPr txBox="1">
            <a:spLocks noChangeArrowheads="1"/>
          </p:cNvSpPr>
          <p:nvPr/>
        </p:nvSpPr>
        <p:spPr bwMode="auto">
          <a:xfrm>
            <a:off x="469900" y="1092200"/>
            <a:ext cx="3568700" cy="5410200"/>
          </a:xfrm>
          <a:prstGeom prst="rect">
            <a:avLst/>
          </a:prstGeom>
          <a:noFill/>
          <a:ln w="9525">
            <a:noFill/>
            <a:miter lim="800000"/>
            <a:headEnd/>
            <a:tailEnd/>
          </a:ln>
          <a:effectLst/>
        </p:spPr>
        <p:txBody>
          <a:bodyPr>
            <a:spAutoFit/>
          </a:bodyPr>
          <a:lstStyle/>
          <a:p>
            <a:pPr>
              <a:spcBef>
                <a:spcPct val="50000"/>
              </a:spcBef>
              <a:buFontTx/>
              <a:buChar char="•"/>
            </a:pPr>
            <a:r>
              <a:rPr lang="en-US" sz="1400" b="1"/>
              <a:t> food conscious, loyal</a:t>
            </a:r>
          </a:p>
          <a:p>
            <a:pPr>
              <a:spcBef>
                <a:spcPct val="50000"/>
              </a:spcBef>
              <a:buFontTx/>
              <a:buChar char="•"/>
            </a:pPr>
            <a:r>
              <a:rPr lang="en-US" sz="1400" b="1"/>
              <a:t> they are careful about </a:t>
            </a:r>
          </a:p>
          <a:p>
            <a:pPr>
              <a:spcBef>
                <a:spcPct val="50000"/>
              </a:spcBef>
            </a:pPr>
            <a:r>
              <a:rPr lang="en-US" sz="1400" b="1"/>
              <a:t>  what they eat however they </a:t>
            </a:r>
          </a:p>
          <a:p>
            <a:pPr>
              <a:spcBef>
                <a:spcPct val="50000"/>
              </a:spcBef>
            </a:pPr>
            <a:r>
              <a:rPr lang="en-US" sz="1400" b="1"/>
              <a:t>  don’t think fast food is </a:t>
            </a:r>
          </a:p>
          <a:p>
            <a:pPr>
              <a:spcBef>
                <a:spcPct val="50000"/>
              </a:spcBef>
            </a:pPr>
            <a:r>
              <a:rPr lang="en-US" sz="1400" b="1"/>
              <a:t>  junk</a:t>
            </a:r>
          </a:p>
          <a:p>
            <a:pPr>
              <a:spcBef>
                <a:spcPct val="50000"/>
              </a:spcBef>
              <a:buFontTx/>
              <a:buChar char="•"/>
            </a:pPr>
            <a:r>
              <a:rPr lang="en-US" sz="1400" b="1"/>
              <a:t> they are loyal to the brand </a:t>
            </a:r>
          </a:p>
          <a:p>
            <a:pPr>
              <a:spcBef>
                <a:spcPct val="50000"/>
              </a:spcBef>
            </a:pPr>
            <a:r>
              <a:rPr lang="en-US" sz="1400" b="1"/>
              <a:t>  they are using</a:t>
            </a:r>
          </a:p>
          <a:p>
            <a:pPr>
              <a:spcBef>
                <a:spcPct val="50000"/>
              </a:spcBef>
              <a:buFontTx/>
              <a:buChar char="•"/>
            </a:pPr>
            <a:r>
              <a:rPr lang="en-US" sz="1400" b="1"/>
              <a:t> exercising regularly is not their</a:t>
            </a:r>
          </a:p>
          <a:p>
            <a:pPr>
              <a:spcBef>
                <a:spcPct val="50000"/>
              </a:spcBef>
            </a:pPr>
            <a:r>
              <a:rPr lang="en-US" sz="1400" b="1"/>
              <a:t>  priority</a:t>
            </a:r>
          </a:p>
          <a:p>
            <a:pPr>
              <a:spcBef>
                <a:spcPct val="50000"/>
              </a:spcBef>
              <a:buFontTx/>
              <a:buChar char="•"/>
            </a:pPr>
            <a:r>
              <a:rPr lang="en-US" sz="1400" b="1"/>
              <a:t> they ask for advice before </a:t>
            </a:r>
          </a:p>
          <a:p>
            <a:pPr>
              <a:spcBef>
                <a:spcPct val="50000"/>
              </a:spcBef>
            </a:pPr>
            <a:r>
              <a:rPr lang="en-US" sz="1400" b="1"/>
              <a:t>  buying new things</a:t>
            </a:r>
          </a:p>
          <a:p>
            <a:pPr>
              <a:spcBef>
                <a:spcPct val="50000"/>
              </a:spcBef>
              <a:buFontTx/>
              <a:buChar char="•"/>
            </a:pPr>
            <a:r>
              <a:rPr lang="en-US" sz="1400" b="1"/>
              <a:t> they like to try new food</a:t>
            </a:r>
          </a:p>
          <a:p>
            <a:pPr>
              <a:spcBef>
                <a:spcPct val="50000"/>
              </a:spcBef>
            </a:pPr>
            <a:r>
              <a:rPr lang="en-US" sz="1400" b="1"/>
              <a:t>  products.</a:t>
            </a:r>
          </a:p>
          <a:p>
            <a:pPr>
              <a:spcBef>
                <a:spcPct val="50000"/>
              </a:spcBef>
              <a:buFontTx/>
              <a:buChar char="•"/>
            </a:pPr>
            <a:r>
              <a:rPr lang="en-US" sz="1400" b="1"/>
              <a:t> take away meal is their </a:t>
            </a:r>
          </a:p>
          <a:p>
            <a:pPr>
              <a:spcBef>
                <a:spcPct val="50000"/>
              </a:spcBef>
            </a:pPr>
            <a:r>
              <a:rPr lang="en-US" sz="1400" b="1"/>
              <a:t> preference.</a:t>
            </a:r>
          </a:p>
          <a:p>
            <a:pPr>
              <a:spcBef>
                <a:spcPct val="50000"/>
              </a:spcBef>
              <a:buFontTx/>
              <a:buChar char="•"/>
            </a:pPr>
            <a:r>
              <a:rPr lang="en-US" sz="1400" b="1"/>
              <a:t> they discriminate between </a:t>
            </a:r>
          </a:p>
          <a:p>
            <a:pPr>
              <a:spcBef>
                <a:spcPct val="50000"/>
              </a:spcBef>
            </a:pPr>
            <a:r>
              <a:rPr lang="en-US" sz="1400" b="1"/>
              <a:t>  the quality of brands</a:t>
            </a:r>
          </a:p>
        </p:txBody>
      </p:sp>
      <p:sp>
        <p:nvSpPr>
          <p:cNvPr id="50330" name="Line 154"/>
          <p:cNvSpPr>
            <a:spLocks noChangeShapeType="1"/>
          </p:cNvSpPr>
          <p:nvPr/>
        </p:nvSpPr>
        <p:spPr bwMode="auto">
          <a:xfrm>
            <a:off x="3810000" y="927100"/>
            <a:ext cx="0" cy="4495800"/>
          </a:xfrm>
          <a:prstGeom prst="line">
            <a:avLst/>
          </a:prstGeom>
          <a:noFill/>
          <a:ln w="57150">
            <a:solidFill>
              <a:schemeClr val="tx1"/>
            </a:solidFill>
            <a:round/>
            <a:headEnd type="triangle" w="med" len="med"/>
            <a:tailEnd type="triangle" w="med" len="med"/>
          </a:ln>
          <a:effectLst/>
        </p:spPr>
        <p:txBody>
          <a:bodyPr>
            <a:spAutoFit/>
          </a:bodyPr>
          <a:lstStyle/>
          <a:p>
            <a:pPr>
              <a:spcBef>
                <a:spcPct val="50000"/>
              </a:spcBef>
              <a:defRPr/>
            </a:pPr>
            <a:endParaRPr lang="en-US" sz="2200" i="1">
              <a:effectLst>
                <a:outerShdw blurRad="38100" dist="38100" dir="2700000" algn="tl">
                  <a:srgbClr val="000000">
                    <a:alpha val="43137"/>
                  </a:srgbClr>
                </a:outerShdw>
              </a:effectLst>
              <a:ea typeface="Times New Roman (Arabic)"/>
              <a:cs typeface="Times New Roman (Arabic)"/>
            </a:endParaRPr>
          </a:p>
        </p:txBody>
      </p:sp>
      <p:sp>
        <p:nvSpPr>
          <p:cNvPr id="50335" name="AutoShape 159"/>
          <p:cNvSpPr>
            <a:spLocks noChangeArrowheads="1"/>
          </p:cNvSpPr>
          <p:nvPr/>
        </p:nvSpPr>
        <p:spPr bwMode="auto">
          <a:xfrm rot="10800000">
            <a:off x="4000500" y="5575300"/>
            <a:ext cx="5029200" cy="762000"/>
          </a:xfrm>
          <a:prstGeom prst="wedgeRoundRectCallout">
            <a:avLst>
              <a:gd name="adj1" fmla="val -15532"/>
              <a:gd name="adj2" fmla="val 66037"/>
              <a:gd name="adj3" fmla="val 16667"/>
            </a:avLst>
          </a:prstGeom>
          <a:gradFill rotWithShape="1">
            <a:gsLst>
              <a:gs pos="0">
                <a:srgbClr val="0000FF"/>
              </a:gs>
              <a:gs pos="100000">
                <a:srgbClr val="FF3300"/>
              </a:gs>
            </a:gsLst>
            <a:lin ang="5400000" scaled="1"/>
          </a:gradFill>
          <a:ln w="9525" algn="ctr">
            <a:noFill/>
            <a:miter lim="800000"/>
            <a:headEnd/>
            <a:tailEnd/>
          </a:ln>
        </p:spPr>
        <p:txBody>
          <a:bodyPr rot="10800000" bIns="365760" anchor="ctr"/>
          <a:lstStyle/>
          <a:p>
            <a:pPr algn="ctr">
              <a:spcBef>
                <a:spcPct val="50000"/>
              </a:spcBef>
              <a:buFont typeface="Wingdings" pitchFamily="2" charset="2"/>
              <a:buChar char="v"/>
            </a:pPr>
            <a:r>
              <a:rPr lang="en-US" sz="1200" b="1" i="1">
                <a:solidFill>
                  <a:schemeClr val="bg1"/>
                </a:solidFill>
                <a:effectLst>
                  <a:outerShdw blurRad="38100" dist="38100" dir="2700000" algn="tl">
                    <a:srgbClr val="000000"/>
                  </a:outerShdw>
                </a:effectLst>
                <a:ea typeface="Times New Roman (Arabic)"/>
                <a:cs typeface="Times New Roman (Arabic)"/>
              </a:rPr>
              <a:t> the darker the red color the more the positive correlation</a:t>
            </a:r>
          </a:p>
          <a:p>
            <a:pPr algn="ctr">
              <a:spcBef>
                <a:spcPct val="50000"/>
              </a:spcBef>
              <a:buFont typeface="Wingdings" pitchFamily="2" charset="2"/>
              <a:buChar char="v"/>
            </a:pPr>
            <a:r>
              <a:rPr lang="en-US" sz="1200" b="1" i="1">
                <a:solidFill>
                  <a:schemeClr val="bg1"/>
                </a:solidFill>
                <a:effectLst>
                  <a:outerShdw blurRad="38100" dist="38100" dir="2700000" algn="tl">
                    <a:srgbClr val="000000"/>
                  </a:outerShdw>
                </a:effectLst>
                <a:ea typeface="Times New Roman (Arabic)"/>
                <a:cs typeface="Times New Roman (Arabic)"/>
              </a:rPr>
              <a:t> the darker the blue color the more the negative correlation</a:t>
            </a:r>
          </a:p>
          <a:p>
            <a:pPr algn="ctr">
              <a:spcBef>
                <a:spcPct val="50000"/>
              </a:spcBef>
              <a:buFont typeface="Wingdings" pitchFamily="2" charset="2"/>
              <a:buChar char="v"/>
            </a:pPr>
            <a:r>
              <a:rPr lang="en-US" sz="1200" b="1" i="1">
                <a:solidFill>
                  <a:schemeClr val="bg1"/>
                </a:solidFill>
                <a:effectLst>
                  <a:outerShdw blurRad="38100" dist="38100" dir="2700000" algn="tl">
                    <a:srgbClr val="000000"/>
                  </a:outerShdw>
                </a:effectLst>
                <a:ea typeface="Times New Roman (Arabic)"/>
                <a:cs typeface="Times New Roman (Arabic)"/>
              </a:rPr>
              <a:t> white color indicates no correlation</a:t>
            </a:r>
          </a:p>
          <a:p>
            <a:pPr algn="ctr">
              <a:spcBef>
                <a:spcPct val="50000"/>
              </a:spcBef>
              <a:buFont typeface="Wingdings" pitchFamily="2" charset="2"/>
              <a:buChar char="v"/>
            </a:pPr>
            <a:endParaRPr lang="en-US" sz="1200" b="1" i="1">
              <a:solidFill>
                <a:schemeClr val="bg1"/>
              </a:solidFill>
              <a:effectLst>
                <a:outerShdw blurRad="38100" dist="38100" dir="2700000" algn="tl">
                  <a:srgbClr val="000000"/>
                </a:outerShdw>
              </a:effectLst>
              <a:ea typeface="Times New Roman (Arabic)"/>
              <a:cs typeface="Times New Roman (Arabic)"/>
            </a:endParaRPr>
          </a:p>
        </p:txBody>
      </p:sp>
      <p:sp>
        <p:nvSpPr>
          <p:cNvPr id="56380" name="Text Box 60"/>
          <p:cNvSpPr txBox="1">
            <a:spLocks noChangeArrowheads="1"/>
          </p:cNvSpPr>
          <p:nvPr/>
        </p:nvSpPr>
        <p:spPr bwMode="auto">
          <a:xfrm>
            <a:off x="4572000" y="596900"/>
            <a:ext cx="3810000" cy="366713"/>
          </a:xfrm>
          <a:prstGeom prst="rect">
            <a:avLst/>
          </a:prstGeom>
          <a:noFill/>
          <a:ln w="9525">
            <a:noFill/>
            <a:miter lim="800000"/>
            <a:headEnd/>
            <a:tailEnd/>
          </a:ln>
          <a:effectLst/>
        </p:spPr>
        <p:txBody>
          <a:bodyPr>
            <a:spAutoFit/>
          </a:bodyPr>
          <a:lstStyle/>
          <a:p>
            <a:pPr>
              <a:spcBef>
                <a:spcPct val="50000"/>
              </a:spcBef>
            </a:pPr>
            <a:r>
              <a:rPr lang="en-US" u="sng"/>
              <a:t>statements with high correlation</a:t>
            </a:r>
          </a:p>
        </p:txBody>
      </p:sp>
      <p:sp>
        <p:nvSpPr>
          <p:cNvPr id="56381" name="Text Box 61"/>
          <p:cNvSpPr txBox="1">
            <a:spLocks noChangeArrowheads="1"/>
          </p:cNvSpPr>
          <p:nvPr/>
        </p:nvSpPr>
        <p:spPr bwMode="auto">
          <a:xfrm>
            <a:off x="3657600" y="622300"/>
            <a:ext cx="381000" cy="366713"/>
          </a:xfrm>
          <a:prstGeom prst="rect">
            <a:avLst/>
          </a:prstGeom>
          <a:noFill/>
          <a:ln w="9525">
            <a:noFill/>
            <a:miter lim="800000"/>
            <a:headEnd/>
            <a:tailEnd/>
          </a:ln>
          <a:effectLst/>
        </p:spPr>
        <p:txBody>
          <a:bodyPr>
            <a:spAutoFit/>
          </a:bodyPr>
          <a:lstStyle/>
          <a:p>
            <a:pPr>
              <a:spcBef>
                <a:spcPct val="50000"/>
              </a:spcBef>
            </a:pPr>
            <a:r>
              <a:rPr lang="en-US">
                <a:solidFill>
                  <a:srgbClr val="FF0000"/>
                </a:solidFill>
              </a:rPr>
              <a:t>+</a:t>
            </a:r>
          </a:p>
        </p:txBody>
      </p:sp>
      <p:sp>
        <p:nvSpPr>
          <p:cNvPr id="56382" name="Text Box 62"/>
          <p:cNvSpPr txBox="1">
            <a:spLocks noChangeArrowheads="1"/>
          </p:cNvSpPr>
          <p:nvPr/>
        </p:nvSpPr>
        <p:spPr bwMode="auto">
          <a:xfrm>
            <a:off x="3657600" y="5208588"/>
            <a:ext cx="381000" cy="396875"/>
          </a:xfrm>
          <a:prstGeom prst="rect">
            <a:avLst/>
          </a:prstGeom>
          <a:noFill/>
          <a:ln w="9525">
            <a:noFill/>
            <a:miter lim="800000"/>
            <a:headEnd/>
            <a:tailEnd/>
          </a:ln>
          <a:effectLst/>
        </p:spPr>
        <p:txBody>
          <a:bodyPr>
            <a:spAutoFit/>
          </a:bodyPr>
          <a:lstStyle/>
          <a:p>
            <a:pPr>
              <a:spcBef>
                <a:spcPct val="50000"/>
              </a:spcBef>
            </a:pPr>
            <a:r>
              <a:rPr lang="en-US" sz="2000">
                <a:solidFill>
                  <a:srgbClr val="000099"/>
                </a:solidFill>
              </a:rPr>
              <a:t>_</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 Box 2"/>
          <p:cNvSpPr txBox="1">
            <a:spLocks noChangeArrowheads="1"/>
          </p:cNvSpPr>
          <p:nvPr/>
        </p:nvSpPr>
        <p:spPr bwMode="auto">
          <a:xfrm>
            <a:off x="381000" y="228600"/>
            <a:ext cx="2743200" cy="366713"/>
          </a:xfrm>
          <a:prstGeom prst="rect">
            <a:avLst/>
          </a:prstGeom>
          <a:noFill/>
          <a:ln w="9525">
            <a:noFill/>
            <a:miter lim="800000"/>
            <a:headEnd/>
            <a:tailEnd/>
          </a:ln>
          <a:effectLst/>
        </p:spPr>
        <p:txBody>
          <a:bodyPr>
            <a:spAutoFit/>
          </a:bodyPr>
          <a:lstStyle/>
          <a:p>
            <a:pPr>
              <a:spcBef>
                <a:spcPct val="50000"/>
              </a:spcBef>
            </a:pPr>
            <a:r>
              <a:rPr lang="en-US" b="1"/>
              <a:t>Psychographic Profiles</a:t>
            </a:r>
          </a:p>
        </p:txBody>
      </p:sp>
      <p:graphicFrame>
        <p:nvGraphicFramePr>
          <p:cNvPr id="67628" name="Group 44"/>
          <p:cNvGraphicFramePr>
            <a:graphicFrameLocks noGrp="1"/>
          </p:cNvGraphicFramePr>
          <p:nvPr/>
        </p:nvGraphicFramePr>
        <p:xfrm>
          <a:off x="3949700" y="1003300"/>
          <a:ext cx="5030788" cy="4330701"/>
        </p:xfrm>
        <a:graphic>
          <a:graphicData uri="http://schemas.openxmlformats.org/drawingml/2006/table">
            <a:tbl>
              <a:tblPr/>
              <a:tblGrid>
                <a:gridCol w="5030788"/>
              </a:tblGrid>
              <a:tr h="288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regularly buy organic food</a:t>
                      </a:r>
                    </a:p>
                  </a:txBody>
                  <a:tcPr anchor="b" horzOverflow="overflow">
                    <a:lnL cap="flat">
                      <a:noFill/>
                    </a:lnL>
                    <a:lnR cap="flat">
                      <a:noFill/>
                    </a:lnR>
                    <a:lnT cap="flat">
                      <a:noFill/>
                    </a:lnT>
                    <a:lnB>
                      <a:noFill/>
                    </a:lnB>
                    <a:lnTlToBr>
                      <a:noFill/>
                    </a:lnTlToBr>
                    <a:lnBlToTr>
                      <a:noFill/>
                    </a:lnBlToTr>
                    <a:solidFill>
                      <a:srgbClr val="FF0000"/>
                    </a:solidFill>
                  </a:tcPr>
                </a:tc>
              </a:tr>
              <a:tr h="288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like to try out new food products</a:t>
                      </a:r>
                    </a:p>
                  </a:txBody>
                  <a:tcPr anchor="b" horzOverflow="overflow">
                    <a:lnL cap="flat">
                      <a:noFill/>
                    </a:lnL>
                    <a:lnR cap="flat">
                      <a:noFill/>
                    </a:lnR>
                    <a:lnT>
                      <a:noFill/>
                    </a:lnT>
                    <a:lnB>
                      <a:noFill/>
                    </a:lnB>
                    <a:lnTlToBr>
                      <a:noFill/>
                    </a:lnTlToBr>
                    <a:lnBlToTr>
                      <a:noFill/>
                    </a:lnBlToTr>
                    <a:solidFill>
                      <a:srgbClr val="FF0000"/>
                    </a:solidFill>
                  </a:tcPr>
                </a:tc>
              </a:tr>
              <a:tr h="288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am prepared to pay more for foods that don’t contain artificial additives</a:t>
                      </a:r>
                    </a:p>
                  </a:txBody>
                  <a:tcPr anchor="b" horzOverflow="overflow">
                    <a:lnL cap="flat">
                      <a:noFill/>
                    </a:lnL>
                    <a:lnR cap="flat">
                      <a:noFill/>
                    </a:lnR>
                    <a:lnT>
                      <a:noFill/>
                    </a:lnT>
                    <a:lnB>
                      <a:noFill/>
                    </a:lnB>
                    <a:lnTlToBr>
                      <a:noFill/>
                    </a:lnTlToBr>
                    <a:lnBlToTr>
                      <a:noFill/>
                    </a:lnBlToTr>
                    <a:solidFill>
                      <a:srgbClr val="FF0000"/>
                    </a:solidFill>
                  </a:tcPr>
                </a:tc>
              </a:tr>
              <a:tr h="287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Once I find a brand I like I tend to stick to it</a:t>
                      </a:r>
                    </a:p>
                  </a:txBody>
                  <a:tcPr anchor="b" horzOverflow="overflow">
                    <a:lnL cap="flat">
                      <a:noFill/>
                    </a:lnL>
                    <a:lnR cap="flat">
                      <a:noFill/>
                    </a:lnR>
                    <a:lnT>
                      <a:noFill/>
                    </a:lnT>
                    <a:lnB>
                      <a:noFill/>
                    </a:lnB>
                    <a:lnTlToBr>
                      <a:noFill/>
                    </a:lnTlToBr>
                    <a:lnBlToTr>
                      <a:noFill/>
                    </a:lnBlToTr>
                    <a:solidFill>
                      <a:srgbClr val="FF0000"/>
                    </a:solidFill>
                  </a:tcPr>
                </a:tc>
              </a:tr>
              <a:tr h="288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always check the nutritional content of food</a:t>
                      </a:r>
                    </a:p>
                  </a:txBody>
                  <a:tcPr anchor="b" horzOverflow="overflow">
                    <a:lnL cap="flat">
                      <a:noFill/>
                    </a:lnL>
                    <a:lnR cap="flat">
                      <a:noFill/>
                    </a:lnR>
                    <a:lnT>
                      <a:noFill/>
                    </a:lnT>
                    <a:lnB>
                      <a:noFill/>
                    </a:lnB>
                    <a:lnTlToBr>
                      <a:noFill/>
                    </a:lnTlToBr>
                    <a:lnBlToTr>
                      <a:noFill/>
                    </a:lnBlToTr>
                    <a:solidFill>
                      <a:srgbClr val="FF0000"/>
                    </a:solidFill>
                  </a:tcPr>
                </a:tc>
              </a:tr>
              <a:tr h="288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like to eat take-away meals</a:t>
                      </a:r>
                    </a:p>
                  </a:txBody>
                  <a:tcPr anchor="b" horzOverflow="overflow">
                    <a:lnL cap="flat">
                      <a:noFill/>
                    </a:lnL>
                    <a:lnR cap="flat">
                      <a:noFill/>
                    </a:lnR>
                    <a:lnT>
                      <a:noFill/>
                    </a:lnT>
                    <a:lnB>
                      <a:noFill/>
                    </a:lnB>
                    <a:lnTlToBr>
                      <a:noFill/>
                    </a:lnTlToBr>
                    <a:lnBlToTr>
                      <a:noFill/>
                    </a:lnBlToTr>
                    <a:solidFill>
                      <a:srgbClr val="FF0000"/>
                    </a:solidFill>
                  </a:tcPr>
                </a:tc>
              </a:tr>
              <a:tr h="288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read the labels on food to see what additives are in it</a:t>
                      </a:r>
                    </a:p>
                  </a:txBody>
                  <a:tcPr anchor="b" horzOverflow="overflow">
                    <a:lnL cap="flat">
                      <a:noFill/>
                    </a:lnL>
                    <a:lnR cap="flat">
                      <a:noFill/>
                    </a:lnR>
                    <a:lnT>
                      <a:noFill/>
                    </a:lnT>
                    <a:lnB>
                      <a:noFill/>
                    </a:lnB>
                    <a:lnTlToBr>
                      <a:noFill/>
                    </a:lnTlToBr>
                    <a:lnBlToTr>
                      <a:noFill/>
                    </a:lnBlToTr>
                    <a:solidFill>
                      <a:srgbClr val="FF0000"/>
                    </a:solidFill>
                  </a:tcPr>
                </a:tc>
              </a:tr>
              <a:tr h="288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always think of the calories in what I eat</a:t>
                      </a:r>
                    </a:p>
                  </a:txBody>
                  <a:tcPr anchor="b" horzOverflow="overflow">
                    <a:lnL cap="flat">
                      <a:noFill/>
                    </a:lnL>
                    <a:lnR cap="flat">
                      <a:noFill/>
                    </a:lnR>
                    <a:lnT>
                      <a:noFill/>
                    </a:lnT>
                    <a:lnB>
                      <a:noFill/>
                    </a:lnB>
                    <a:lnTlToBr>
                      <a:noFill/>
                    </a:lnTlToBr>
                    <a:lnBlToTr>
                      <a:noFill/>
                    </a:lnBlToTr>
                    <a:solidFill>
                      <a:srgbClr val="0000FF"/>
                    </a:solidFill>
                  </a:tcPr>
                </a:tc>
              </a:tr>
              <a:tr h="288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Junk food is part of my lifestyle</a:t>
                      </a:r>
                    </a:p>
                  </a:txBody>
                  <a:tcPr anchor="b" horzOverflow="overflow">
                    <a:lnL cap="flat">
                      <a:noFill/>
                    </a:lnL>
                    <a:lnR cap="flat">
                      <a:noFill/>
                    </a:lnR>
                    <a:lnT>
                      <a:noFill/>
                    </a:lnT>
                    <a:lnB>
                      <a:noFill/>
                    </a:lnB>
                    <a:lnTlToBr>
                      <a:noFill/>
                    </a:lnTlToBr>
                    <a:lnBlToTr>
                      <a:noFill/>
                    </a:lnBlToTr>
                    <a:solidFill>
                      <a:srgbClr val="0000FF"/>
                    </a:solidFill>
                  </a:tcPr>
                </a:tc>
              </a:tr>
              <a:tr h="288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In most cases all brands are the same quality.</a:t>
                      </a:r>
                    </a:p>
                  </a:txBody>
                  <a:tcPr anchor="b" horzOverflow="overflow">
                    <a:lnL cap="flat">
                      <a:noFill/>
                    </a:lnL>
                    <a:lnR cap="flat">
                      <a:noFill/>
                    </a:lnR>
                    <a:lnT>
                      <a:noFill/>
                    </a:lnT>
                    <a:lnB>
                      <a:noFill/>
                    </a:lnB>
                    <a:lnTlToBr>
                      <a:noFill/>
                    </a:lnTlToBr>
                    <a:lnBlToTr>
                      <a:noFill/>
                    </a:lnBlToTr>
                    <a:solidFill>
                      <a:srgbClr val="0000FF"/>
                    </a:solidFill>
                  </a:tcPr>
                </a:tc>
              </a:tr>
              <a:tr h="288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make sure I take regular exercise</a:t>
                      </a:r>
                    </a:p>
                  </a:txBody>
                  <a:tcPr anchor="b" horzOverflow="overflow">
                    <a:lnL cap="flat">
                      <a:noFill/>
                    </a:lnL>
                    <a:lnR cap="flat">
                      <a:noFill/>
                    </a:lnR>
                    <a:lnT>
                      <a:noFill/>
                    </a:lnT>
                    <a:lnB>
                      <a:noFill/>
                    </a:lnB>
                    <a:lnTlToBr>
                      <a:noFill/>
                    </a:lnTlToBr>
                    <a:lnBlToTr>
                      <a:noFill/>
                    </a:lnBlToTr>
                    <a:solidFill>
                      <a:srgbClr val="0000FF"/>
                    </a:solidFill>
                  </a:tcPr>
                </a:tc>
              </a:tr>
              <a:tr h="287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We rarely sit down to a meal together at home</a:t>
                      </a:r>
                    </a:p>
                  </a:txBody>
                  <a:tcPr anchor="b" horzOverflow="overflow">
                    <a:lnL cap="flat">
                      <a:noFill/>
                    </a:lnL>
                    <a:lnR cap="flat">
                      <a:noFill/>
                    </a:lnR>
                    <a:lnT>
                      <a:noFill/>
                    </a:lnT>
                    <a:lnB>
                      <a:noFill/>
                    </a:lnB>
                    <a:lnTlToBr>
                      <a:noFill/>
                    </a:lnTlToBr>
                    <a:lnBlToTr>
                      <a:noFill/>
                    </a:lnBlToTr>
                    <a:solidFill>
                      <a:srgbClr val="0000FF"/>
                    </a:solidFill>
                  </a:tcPr>
                </a:tc>
              </a:tr>
              <a:tr h="288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think fast food is all junk</a:t>
                      </a:r>
                    </a:p>
                  </a:txBody>
                  <a:tcPr anchor="b" horzOverflow="overflow">
                    <a:lnL cap="flat">
                      <a:noFill/>
                    </a:lnL>
                    <a:lnR cap="flat">
                      <a:noFill/>
                    </a:lnR>
                    <a:lnT>
                      <a:noFill/>
                    </a:lnT>
                    <a:lnB>
                      <a:noFill/>
                    </a:lnB>
                    <a:lnTlToBr>
                      <a:noFill/>
                    </a:lnTlToBr>
                    <a:lnBlToTr>
                      <a:noFill/>
                    </a:lnBlToTr>
                    <a:solidFill>
                      <a:srgbClr val="0000FF"/>
                    </a:solidFill>
                  </a:tcPr>
                </a:tc>
              </a:tr>
              <a:tr h="288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I’m tempted to buy products I’ve seen advertised</a:t>
                      </a:r>
                    </a:p>
                  </a:txBody>
                  <a:tcPr anchor="b" horzOverflow="overflow">
                    <a:lnL cap="flat">
                      <a:noFill/>
                    </a:lnL>
                    <a:lnR cap="flat">
                      <a:noFill/>
                    </a:lnR>
                    <a:lnT>
                      <a:noFill/>
                    </a:lnT>
                    <a:lnB>
                      <a:noFill/>
                    </a:lnB>
                    <a:lnTlToBr>
                      <a:noFill/>
                    </a:lnTlToBr>
                    <a:lnBlToTr>
                      <a:noFill/>
                    </a:lnBlToTr>
                    <a:solidFill>
                      <a:srgbClr val="0000FF"/>
                    </a:solidFill>
                  </a:tcPr>
                </a:tc>
              </a:tr>
              <a:tr h="288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don’t have time to spend preparing and cooking food</a:t>
                      </a:r>
                    </a:p>
                  </a:txBody>
                  <a:tcPr anchor="b" horzOverflow="overflow">
                    <a:lnL cap="flat">
                      <a:noFill/>
                    </a:lnL>
                    <a:lnR cap="flat">
                      <a:noFill/>
                    </a:lnR>
                    <a:lnT>
                      <a:noFill/>
                    </a:lnT>
                    <a:lnB cap="flat">
                      <a:noFill/>
                    </a:lnB>
                    <a:lnTlToBr>
                      <a:noFill/>
                    </a:lnTlToBr>
                    <a:lnBlToTr>
                      <a:noFill/>
                    </a:lnBlToTr>
                    <a:solidFill>
                      <a:srgbClr val="0000FF"/>
                    </a:solidFill>
                  </a:tcPr>
                </a:tc>
              </a:tr>
            </a:tbl>
          </a:graphicData>
        </a:graphic>
      </p:graphicFrame>
      <p:sp>
        <p:nvSpPr>
          <p:cNvPr id="67609" name="Text Box 25"/>
          <p:cNvSpPr txBox="1">
            <a:spLocks noChangeArrowheads="1"/>
          </p:cNvSpPr>
          <p:nvPr/>
        </p:nvSpPr>
        <p:spPr bwMode="auto">
          <a:xfrm>
            <a:off x="-36513" y="65532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
        <p:nvSpPr>
          <p:cNvPr id="67610" name="Text Box 26"/>
          <p:cNvSpPr txBox="1">
            <a:spLocks noChangeArrowheads="1"/>
          </p:cNvSpPr>
          <p:nvPr/>
        </p:nvSpPr>
        <p:spPr bwMode="auto">
          <a:xfrm>
            <a:off x="266700" y="825500"/>
            <a:ext cx="3429000" cy="336550"/>
          </a:xfrm>
          <a:prstGeom prst="rect">
            <a:avLst/>
          </a:prstGeom>
          <a:noFill/>
          <a:ln w="9525">
            <a:noFill/>
            <a:miter lim="800000"/>
            <a:headEnd/>
            <a:tailEnd/>
          </a:ln>
          <a:effectLst/>
        </p:spPr>
        <p:txBody>
          <a:bodyPr>
            <a:spAutoFit/>
          </a:bodyPr>
          <a:lstStyle/>
          <a:p>
            <a:pPr>
              <a:spcBef>
                <a:spcPct val="50000"/>
              </a:spcBef>
              <a:buFont typeface="Wingdings" pitchFamily="2" charset="2"/>
              <a:buChar char="q"/>
            </a:pPr>
            <a:r>
              <a:rPr lang="en-US" sz="1600" b="1" u="sng">
                <a:solidFill>
                  <a:srgbClr val="FF6600"/>
                </a:solidFill>
              </a:rPr>
              <a:t> KFC Consumers, n= 3018</a:t>
            </a:r>
          </a:p>
        </p:txBody>
      </p:sp>
      <p:sp>
        <p:nvSpPr>
          <p:cNvPr id="67611" name="Text Box 27"/>
          <p:cNvSpPr txBox="1">
            <a:spLocks noChangeArrowheads="1"/>
          </p:cNvSpPr>
          <p:nvPr/>
        </p:nvSpPr>
        <p:spPr bwMode="auto">
          <a:xfrm>
            <a:off x="266700" y="1322388"/>
            <a:ext cx="3644900" cy="2538412"/>
          </a:xfrm>
          <a:prstGeom prst="rect">
            <a:avLst/>
          </a:prstGeom>
          <a:noFill/>
          <a:ln w="9525">
            <a:noFill/>
            <a:miter lim="800000"/>
            <a:headEnd/>
            <a:tailEnd/>
          </a:ln>
          <a:effectLst/>
        </p:spPr>
        <p:txBody>
          <a:bodyPr>
            <a:spAutoFit/>
          </a:bodyPr>
          <a:lstStyle/>
          <a:p>
            <a:pPr>
              <a:spcBef>
                <a:spcPct val="50000"/>
              </a:spcBef>
              <a:buFontTx/>
              <a:buChar char="•"/>
            </a:pPr>
            <a:r>
              <a:rPr lang="en-US" sz="1400" b="1"/>
              <a:t> they have the same </a:t>
            </a:r>
          </a:p>
          <a:p>
            <a:pPr>
              <a:spcBef>
                <a:spcPct val="50000"/>
              </a:spcBef>
            </a:pPr>
            <a:r>
              <a:rPr lang="en-US" sz="1400" b="1"/>
              <a:t>   characteristic attributes as</a:t>
            </a:r>
          </a:p>
          <a:p>
            <a:pPr>
              <a:spcBef>
                <a:spcPct val="50000"/>
              </a:spcBef>
            </a:pPr>
            <a:r>
              <a:rPr lang="en-US" sz="1400" b="1"/>
              <a:t>   McDonalds consumers</a:t>
            </a:r>
          </a:p>
          <a:p>
            <a:pPr>
              <a:spcBef>
                <a:spcPct val="50000"/>
              </a:spcBef>
              <a:buFontTx/>
              <a:buChar char="•"/>
            </a:pPr>
            <a:r>
              <a:rPr lang="en-US" sz="1400" b="1"/>
              <a:t> the position of KFC and McDonalds</a:t>
            </a:r>
          </a:p>
          <a:p>
            <a:pPr>
              <a:spcBef>
                <a:spcPct val="50000"/>
              </a:spcBef>
            </a:pPr>
            <a:r>
              <a:rPr lang="en-US" sz="1400" b="1"/>
              <a:t>  on the correspondence map explains</a:t>
            </a:r>
          </a:p>
          <a:p>
            <a:pPr>
              <a:spcBef>
                <a:spcPct val="50000"/>
              </a:spcBef>
            </a:pPr>
            <a:r>
              <a:rPr lang="en-US" sz="1400" b="1"/>
              <a:t>  this high correlation as the angle</a:t>
            </a:r>
          </a:p>
          <a:p>
            <a:pPr>
              <a:spcBef>
                <a:spcPct val="50000"/>
              </a:spcBef>
            </a:pPr>
            <a:r>
              <a:rPr lang="en-US" sz="1400" b="1"/>
              <a:t>  between them and the origin of</a:t>
            </a:r>
          </a:p>
          <a:p>
            <a:pPr>
              <a:spcBef>
                <a:spcPct val="50000"/>
              </a:spcBef>
            </a:pPr>
            <a:r>
              <a:rPr lang="en-US" sz="1400" b="1"/>
              <a:t>  the map is zero degrees  </a:t>
            </a:r>
          </a:p>
        </p:txBody>
      </p:sp>
      <p:sp>
        <p:nvSpPr>
          <p:cNvPr id="50330" name="Line 154"/>
          <p:cNvSpPr>
            <a:spLocks noChangeShapeType="1"/>
          </p:cNvSpPr>
          <p:nvPr/>
        </p:nvSpPr>
        <p:spPr bwMode="auto">
          <a:xfrm>
            <a:off x="3810000" y="927100"/>
            <a:ext cx="0" cy="4495800"/>
          </a:xfrm>
          <a:prstGeom prst="line">
            <a:avLst/>
          </a:prstGeom>
          <a:noFill/>
          <a:ln w="57150">
            <a:solidFill>
              <a:schemeClr val="tx1"/>
            </a:solidFill>
            <a:round/>
            <a:headEnd type="triangle" w="med" len="med"/>
            <a:tailEnd type="triangle" w="med" len="med"/>
          </a:ln>
          <a:effectLst/>
        </p:spPr>
        <p:txBody>
          <a:bodyPr>
            <a:spAutoFit/>
          </a:bodyPr>
          <a:lstStyle/>
          <a:p>
            <a:pPr>
              <a:spcBef>
                <a:spcPct val="50000"/>
              </a:spcBef>
              <a:defRPr/>
            </a:pPr>
            <a:endParaRPr lang="en-US" sz="2200" i="1">
              <a:effectLst>
                <a:outerShdw blurRad="38100" dist="38100" dir="2700000" algn="tl">
                  <a:srgbClr val="000000">
                    <a:alpha val="43137"/>
                  </a:srgbClr>
                </a:outerShdw>
              </a:effectLst>
              <a:ea typeface="Times New Roman (Arabic)"/>
              <a:cs typeface="Times New Roman (Arabic)"/>
            </a:endParaRPr>
          </a:p>
        </p:txBody>
      </p:sp>
      <p:sp>
        <p:nvSpPr>
          <p:cNvPr id="50335" name="AutoShape 159"/>
          <p:cNvSpPr>
            <a:spLocks noChangeArrowheads="1"/>
          </p:cNvSpPr>
          <p:nvPr/>
        </p:nvSpPr>
        <p:spPr bwMode="auto">
          <a:xfrm rot="10800000">
            <a:off x="4000500" y="5575300"/>
            <a:ext cx="5029200" cy="762000"/>
          </a:xfrm>
          <a:prstGeom prst="wedgeRoundRectCallout">
            <a:avLst>
              <a:gd name="adj1" fmla="val -15532"/>
              <a:gd name="adj2" fmla="val 66037"/>
              <a:gd name="adj3" fmla="val 16667"/>
            </a:avLst>
          </a:prstGeom>
          <a:gradFill rotWithShape="1">
            <a:gsLst>
              <a:gs pos="0">
                <a:srgbClr val="0000FF"/>
              </a:gs>
              <a:gs pos="100000">
                <a:srgbClr val="FF3300"/>
              </a:gs>
            </a:gsLst>
            <a:lin ang="5400000" scaled="1"/>
          </a:gradFill>
          <a:ln w="9525" algn="ctr">
            <a:noFill/>
            <a:miter lim="800000"/>
            <a:headEnd/>
            <a:tailEnd/>
          </a:ln>
        </p:spPr>
        <p:txBody>
          <a:bodyPr rot="10800000" bIns="365760" anchor="ctr"/>
          <a:lstStyle/>
          <a:p>
            <a:pPr algn="ctr">
              <a:spcBef>
                <a:spcPct val="50000"/>
              </a:spcBef>
              <a:buFont typeface="Wingdings" pitchFamily="2" charset="2"/>
              <a:buChar char="v"/>
            </a:pPr>
            <a:r>
              <a:rPr lang="en-US" sz="1200" b="1" i="1">
                <a:solidFill>
                  <a:schemeClr val="bg1"/>
                </a:solidFill>
                <a:effectLst>
                  <a:outerShdw blurRad="38100" dist="38100" dir="2700000" algn="tl">
                    <a:srgbClr val="000000"/>
                  </a:outerShdw>
                </a:effectLst>
                <a:ea typeface="Times New Roman (Arabic)"/>
                <a:cs typeface="Times New Roman (Arabic)"/>
              </a:rPr>
              <a:t> the darker the red color the more the positive correlation</a:t>
            </a:r>
          </a:p>
          <a:p>
            <a:pPr algn="ctr">
              <a:spcBef>
                <a:spcPct val="50000"/>
              </a:spcBef>
              <a:buFont typeface="Wingdings" pitchFamily="2" charset="2"/>
              <a:buChar char="v"/>
            </a:pPr>
            <a:r>
              <a:rPr lang="en-US" sz="1200" b="1" i="1">
                <a:solidFill>
                  <a:schemeClr val="bg1"/>
                </a:solidFill>
                <a:effectLst>
                  <a:outerShdw blurRad="38100" dist="38100" dir="2700000" algn="tl">
                    <a:srgbClr val="000000"/>
                  </a:outerShdw>
                </a:effectLst>
                <a:ea typeface="Times New Roman (Arabic)"/>
                <a:cs typeface="Times New Roman (Arabic)"/>
              </a:rPr>
              <a:t> the darker the blue color the more the negative correlation</a:t>
            </a:r>
          </a:p>
          <a:p>
            <a:pPr algn="ctr">
              <a:spcBef>
                <a:spcPct val="50000"/>
              </a:spcBef>
              <a:buFont typeface="Wingdings" pitchFamily="2" charset="2"/>
              <a:buChar char="v"/>
            </a:pPr>
            <a:r>
              <a:rPr lang="en-US" sz="1200" b="1" i="1">
                <a:solidFill>
                  <a:schemeClr val="bg1"/>
                </a:solidFill>
                <a:effectLst>
                  <a:outerShdw blurRad="38100" dist="38100" dir="2700000" algn="tl">
                    <a:srgbClr val="000000"/>
                  </a:outerShdw>
                </a:effectLst>
                <a:ea typeface="Times New Roman (Arabic)"/>
                <a:cs typeface="Times New Roman (Arabic)"/>
              </a:rPr>
              <a:t> white color indicates no correlation</a:t>
            </a:r>
          </a:p>
          <a:p>
            <a:pPr algn="ctr">
              <a:spcBef>
                <a:spcPct val="50000"/>
              </a:spcBef>
              <a:buFont typeface="Wingdings" pitchFamily="2" charset="2"/>
              <a:buChar char="v"/>
            </a:pPr>
            <a:endParaRPr lang="en-US" sz="1200" b="1" i="1">
              <a:solidFill>
                <a:schemeClr val="bg1"/>
              </a:solidFill>
              <a:effectLst>
                <a:outerShdw blurRad="38100" dist="38100" dir="2700000" algn="tl">
                  <a:srgbClr val="000000"/>
                </a:outerShdw>
              </a:effectLst>
              <a:ea typeface="Times New Roman (Arabic)"/>
              <a:cs typeface="Times New Roman (Arabic)"/>
            </a:endParaRPr>
          </a:p>
        </p:txBody>
      </p:sp>
      <p:sp>
        <p:nvSpPr>
          <p:cNvPr id="67614" name="Text Box 30"/>
          <p:cNvSpPr txBox="1">
            <a:spLocks noChangeArrowheads="1"/>
          </p:cNvSpPr>
          <p:nvPr/>
        </p:nvSpPr>
        <p:spPr bwMode="auto">
          <a:xfrm>
            <a:off x="4572000" y="596900"/>
            <a:ext cx="3810000" cy="366713"/>
          </a:xfrm>
          <a:prstGeom prst="rect">
            <a:avLst/>
          </a:prstGeom>
          <a:noFill/>
          <a:ln w="9525">
            <a:noFill/>
            <a:miter lim="800000"/>
            <a:headEnd/>
            <a:tailEnd/>
          </a:ln>
          <a:effectLst/>
        </p:spPr>
        <p:txBody>
          <a:bodyPr>
            <a:spAutoFit/>
          </a:bodyPr>
          <a:lstStyle/>
          <a:p>
            <a:pPr>
              <a:spcBef>
                <a:spcPct val="50000"/>
              </a:spcBef>
            </a:pPr>
            <a:r>
              <a:rPr lang="en-US" u="sng"/>
              <a:t>statements with high correlation</a:t>
            </a:r>
          </a:p>
        </p:txBody>
      </p:sp>
      <p:sp>
        <p:nvSpPr>
          <p:cNvPr id="67615" name="Text Box 31"/>
          <p:cNvSpPr txBox="1">
            <a:spLocks noChangeArrowheads="1"/>
          </p:cNvSpPr>
          <p:nvPr/>
        </p:nvSpPr>
        <p:spPr bwMode="auto">
          <a:xfrm>
            <a:off x="3657600" y="622300"/>
            <a:ext cx="381000" cy="366713"/>
          </a:xfrm>
          <a:prstGeom prst="rect">
            <a:avLst/>
          </a:prstGeom>
          <a:noFill/>
          <a:ln w="9525">
            <a:noFill/>
            <a:miter lim="800000"/>
            <a:headEnd/>
            <a:tailEnd/>
          </a:ln>
          <a:effectLst/>
        </p:spPr>
        <p:txBody>
          <a:bodyPr>
            <a:spAutoFit/>
          </a:bodyPr>
          <a:lstStyle/>
          <a:p>
            <a:pPr>
              <a:spcBef>
                <a:spcPct val="50000"/>
              </a:spcBef>
            </a:pPr>
            <a:r>
              <a:rPr lang="en-US">
                <a:solidFill>
                  <a:srgbClr val="FF0000"/>
                </a:solidFill>
              </a:rPr>
              <a:t>+</a:t>
            </a:r>
          </a:p>
        </p:txBody>
      </p:sp>
      <p:sp>
        <p:nvSpPr>
          <p:cNvPr id="67616" name="Text Box 32"/>
          <p:cNvSpPr txBox="1">
            <a:spLocks noChangeArrowheads="1"/>
          </p:cNvSpPr>
          <p:nvPr/>
        </p:nvSpPr>
        <p:spPr bwMode="auto">
          <a:xfrm>
            <a:off x="3657600" y="5208588"/>
            <a:ext cx="381000" cy="396875"/>
          </a:xfrm>
          <a:prstGeom prst="rect">
            <a:avLst/>
          </a:prstGeom>
          <a:noFill/>
          <a:ln w="9525">
            <a:noFill/>
            <a:miter lim="800000"/>
            <a:headEnd/>
            <a:tailEnd/>
          </a:ln>
          <a:effectLst/>
        </p:spPr>
        <p:txBody>
          <a:bodyPr>
            <a:spAutoFit/>
          </a:bodyPr>
          <a:lstStyle/>
          <a:p>
            <a:pPr>
              <a:spcBef>
                <a:spcPct val="50000"/>
              </a:spcBef>
            </a:pPr>
            <a:r>
              <a:rPr lang="en-US" sz="2000">
                <a:solidFill>
                  <a:srgbClr val="000099"/>
                </a:solidFill>
              </a:rPr>
              <a:t>_</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ext Box 2"/>
          <p:cNvSpPr txBox="1">
            <a:spLocks noChangeArrowheads="1"/>
          </p:cNvSpPr>
          <p:nvPr/>
        </p:nvSpPr>
        <p:spPr bwMode="auto">
          <a:xfrm>
            <a:off x="381000" y="228600"/>
            <a:ext cx="2743200" cy="366713"/>
          </a:xfrm>
          <a:prstGeom prst="rect">
            <a:avLst/>
          </a:prstGeom>
          <a:noFill/>
          <a:ln w="9525">
            <a:noFill/>
            <a:miter lim="800000"/>
            <a:headEnd/>
            <a:tailEnd/>
          </a:ln>
          <a:effectLst/>
        </p:spPr>
        <p:txBody>
          <a:bodyPr>
            <a:spAutoFit/>
          </a:bodyPr>
          <a:lstStyle/>
          <a:p>
            <a:pPr>
              <a:spcBef>
                <a:spcPct val="50000"/>
              </a:spcBef>
            </a:pPr>
            <a:r>
              <a:rPr lang="en-US" b="1"/>
              <a:t>Psychographic Profiles</a:t>
            </a:r>
          </a:p>
        </p:txBody>
      </p:sp>
      <p:graphicFrame>
        <p:nvGraphicFramePr>
          <p:cNvPr id="68651" name="Group 43"/>
          <p:cNvGraphicFramePr>
            <a:graphicFrameLocks noGrp="1"/>
          </p:cNvGraphicFramePr>
          <p:nvPr/>
        </p:nvGraphicFramePr>
        <p:xfrm>
          <a:off x="3949700" y="1003300"/>
          <a:ext cx="5030788" cy="4404360"/>
        </p:xfrm>
        <a:graphic>
          <a:graphicData uri="http://schemas.openxmlformats.org/drawingml/2006/table">
            <a:tbl>
              <a:tblPr/>
              <a:tblGrid>
                <a:gridCol w="5030788"/>
              </a:tblGrid>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like to treat myself to foods that aren’t supposed to be good for you</a:t>
                      </a:r>
                    </a:p>
                  </a:txBody>
                  <a:tcPr anchor="b" horzOverflow="overflow">
                    <a:lnL cap="flat">
                      <a:noFill/>
                    </a:lnL>
                    <a:lnR cap="flat">
                      <a:noFill/>
                    </a:lnR>
                    <a:lnT cap="flat">
                      <a:noFill/>
                    </a:lnT>
                    <a:lnB>
                      <a:noFill/>
                    </a:lnB>
                    <a:lnTlToBr>
                      <a:noFill/>
                    </a:lnTlToBr>
                    <a:lnBlToTr>
                      <a:noFill/>
                    </a:lnBlToTr>
                    <a:solidFill>
                      <a:srgbClr val="FF0000"/>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Junk food is part of my lifestyle</a:t>
                      </a:r>
                    </a:p>
                  </a:txBody>
                  <a:tcPr anchor="b" horzOverflow="overflow">
                    <a:lnL cap="flat">
                      <a:noFill/>
                    </a:lnL>
                    <a:lnR cap="flat">
                      <a:noFill/>
                    </a:lnR>
                    <a:lnT>
                      <a:noFill/>
                    </a:lnT>
                    <a:lnB>
                      <a:noFill/>
                    </a:lnB>
                    <a:lnTlToBr>
                      <a:noFill/>
                    </a:lnTlToBr>
                    <a:lnBlToTr>
                      <a:noFill/>
                    </a:lnBlToTr>
                    <a:solidFill>
                      <a:srgbClr val="FF0000"/>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Frozen foods are as good for you as fresh foods</a:t>
                      </a:r>
                    </a:p>
                  </a:txBody>
                  <a:tcPr anchor="b" horzOverflow="overflow">
                    <a:lnL cap="flat">
                      <a:noFill/>
                    </a:lnL>
                    <a:lnR cap="flat">
                      <a:noFill/>
                    </a:lnR>
                    <a:lnT>
                      <a:noFill/>
                    </a:lnT>
                    <a:lnB>
                      <a:noFill/>
                    </a:lnB>
                    <a:lnTlToBr>
                      <a:noFill/>
                    </a:lnTlToBr>
                    <a:lnBlToTr>
                      <a:noFill/>
                    </a:lnBlToTr>
                    <a:solidFill>
                      <a:srgbClr val="FF0000"/>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make sure I take regular exercise</a:t>
                      </a:r>
                    </a:p>
                  </a:txBody>
                  <a:tcPr anchor="b" horzOverflow="overflow">
                    <a:lnL cap="flat">
                      <a:noFill/>
                    </a:lnL>
                    <a:lnR cap="flat">
                      <a:noFill/>
                    </a:lnR>
                    <a:lnT>
                      <a:noFill/>
                    </a:lnT>
                    <a:lnB>
                      <a:noFill/>
                    </a:lnB>
                    <a:lnTlToBr>
                      <a:noFill/>
                    </a:lnTlToBr>
                    <a:lnBlToTr>
                      <a:noFill/>
                    </a:lnBlToTr>
                    <a:solidFill>
                      <a:srgbClr val="FF0000"/>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always buy the brands my children prefer</a:t>
                      </a:r>
                    </a:p>
                  </a:txBody>
                  <a:tcPr anchor="b" horzOverflow="overflow">
                    <a:lnL cap="flat">
                      <a:noFill/>
                    </a:lnL>
                    <a:lnR cap="flat">
                      <a:noFill/>
                    </a:lnR>
                    <a:lnT>
                      <a:noFill/>
                    </a:lnT>
                    <a:lnB>
                      <a:noFill/>
                    </a:lnB>
                    <a:lnTlToBr>
                      <a:noFill/>
                    </a:lnTlToBr>
                    <a:lnBlToTr>
                      <a:noFill/>
                    </a:lnBlToTr>
                    <a:solidFill>
                      <a:srgbClr val="FF0000"/>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We rarely sit down to a meal together at home</a:t>
                      </a:r>
                    </a:p>
                  </a:txBody>
                  <a:tcPr anchor="b" horzOverflow="overflow">
                    <a:lnL cap="flat">
                      <a:noFill/>
                    </a:lnL>
                    <a:lnR cap="flat">
                      <a:noFill/>
                    </a:lnR>
                    <a:lnT>
                      <a:noFill/>
                    </a:lnT>
                    <a:lnB>
                      <a:noFill/>
                    </a:lnB>
                    <a:lnTlToBr>
                      <a:noFill/>
                    </a:lnTlToBr>
                    <a:lnBlToTr>
                      <a:noFill/>
                    </a:lnBlToTr>
                    <a:solidFill>
                      <a:srgbClr val="FF0000"/>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I’m tempted to buy products I’ve seen advertised</a:t>
                      </a:r>
                    </a:p>
                  </a:txBody>
                  <a:tcPr anchor="b" horzOverflow="overflow">
                    <a:lnL cap="flat">
                      <a:noFill/>
                    </a:lnL>
                    <a:lnR cap="flat">
                      <a:noFill/>
                    </a:lnR>
                    <a:lnT>
                      <a:noFill/>
                    </a:lnT>
                    <a:lnB>
                      <a:noFill/>
                    </a:lnB>
                    <a:lnTlToBr>
                      <a:noFill/>
                    </a:lnTlToBr>
                    <a:lnBlToTr>
                      <a:noFill/>
                    </a:lnBlToTr>
                    <a:solidFill>
                      <a:srgbClr val="FF0000"/>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don’t have time to spend preparing and cooking food</a:t>
                      </a:r>
                    </a:p>
                  </a:txBody>
                  <a:tcPr anchor="b" horzOverflow="overflow">
                    <a:lnL cap="flat">
                      <a:noFill/>
                    </a:lnL>
                    <a:lnR cap="flat">
                      <a:noFill/>
                    </a:lnR>
                    <a:lnT>
                      <a:noFill/>
                    </a:lnT>
                    <a:lnB>
                      <a:noFill/>
                    </a:lnB>
                    <a:lnTlToBr>
                      <a:noFill/>
                    </a:lnTlToBr>
                    <a:lnBlToTr>
                      <a:noFill/>
                    </a:lnBlToTr>
                    <a:solidFill>
                      <a:srgbClr val="FF0000"/>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am prepared to pay more for foods that don’t contain artificial additives</a:t>
                      </a:r>
                    </a:p>
                  </a:txBody>
                  <a:tcPr anchor="b" horzOverflow="overflow">
                    <a:lnL cap="flat">
                      <a:noFill/>
                    </a:lnL>
                    <a:lnR cap="flat">
                      <a:noFill/>
                    </a:lnR>
                    <a:lnT>
                      <a:noFill/>
                    </a:lnT>
                    <a:lnB>
                      <a:noFill/>
                    </a:lnB>
                    <a:lnTlToBr>
                      <a:noFill/>
                    </a:lnTlToBr>
                    <a:lnBlToTr>
                      <a:noFill/>
                    </a:lnBlToTr>
                    <a:solidFill>
                      <a:srgbClr val="0000FF"/>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People come to me for advice before buying new things</a:t>
                      </a:r>
                    </a:p>
                  </a:txBody>
                  <a:tcPr anchor="b" horzOverflow="overflow">
                    <a:lnL cap="flat">
                      <a:noFill/>
                    </a:lnL>
                    <a:lnR cap="flat">
                      <a:noFill/>
                    </a:lnR>
                    <a:lnT>
                      <a:noFill/>
                    </a:lnT>
                    <a:lnB>
                      <a:noFill/>
                    </a:lnB>
                    <a:lnTlToBr>
                      <a:noFill/>
                    </a:lnTlToBr>
                    <a:lnBlToTr>
                      <a:noFill/>
                    </a:lnBlToTr>
                    <a:solidFill>
                      <a:srgbClr val="0000FF"/>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Once I find a brand I like I tend to stick to it</a:t>
                      </a:r>
                    </a:p>
                  </a:txBody>
                  <a:tcPr anchor="b" horzOverflow="overflow">
                    <a:lnL cap="flat">
                      <a:noFill/>
                    </a:lnL>
                    <a:lnR cap="flat">
                      <a:noFill/>
                    </a:lnR>
                    <a:lnT>
                      <a:noFill/>
                    </a:lnT>
                    <a:lnB>
                      <a:noFill/>
                    </a:lnB>
                    <a:lnTlToBr>
                      <a:noFill/>
                    </a:lnTlToBr>
                    <a:lnBlToTr>
                      <a:noFill/>
                    </a:lnBlToTr>
                    <a:solidFill>
                      <a:srgbClr val="0000FF"/>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always check the nutritional content of food</a:t>
                      </a:r>
                    </a:p>
                  </a:txBody>
                  <a:tcPr anchor="b" horzOverflow="overflow">
                    <a:lnL cap="flat">
                      <a:noFill/>
                    </a:lnL>
                    <a:lnR cap="flat">
                      <a:noFill/>
                    </a:lnR>
                    <a:lnT>
                      <a:noFill/>
                    </a:lnT>
                    <a:lnB>
                      <a:noFill/>
                    </a:lnB>
                    <a:lnTlToBr>
                      <a:noFill/>
                    </a:lnTlToBr>
                    <a:lnBlToTr>
                      <a:noFill/>
                    </a:lnBlToTr>
                    <a:solidFill>
                      <a:srgbClr val="0000FF"/>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am careful about what I eat</a:t>
                      </a:r>
                    </a:p>
                  </a:txBody>
                  <a:tcPr anchor="b" horzOverflow="overflow">
                    <a:lnL cap="flat">
                      <a:noFill/>
                    </a:lnL>
                    <a:lnR cap="flat">
                      <a:noFill/>
                    </a:lnR>
                    <a:lnT>
                      <a:noFill/>
                    </a:lnT>
                    <a:lnB>
                      <a:noFill/>
                    </a:lnB>
                    <a:lnTlToBr>
                      <a:noFill/>
                    </a:lnTlToBr>
                    <a:lnBlToTr>
                      <a:noFill/>
                    </a:lnBlToTr>
                    <a:solidFill>
                      <a:srgbClr val="0000FF"/>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read the labels on food to see what additives are in it</a:t>
                      </a:r>
                    </a:p>
                  </a:txBody>
                  <a:tcPr anchor="b" horzOverflow="overflow">
                    <a:lnL cap="flat">
                      <a:noFill/>
                    </a:lnL>
                    <a:lnR cap="flat">
                      <a:noFill/>
                    </a:lnR>
                    <a:lnT>
                      <a:noFill/>
                    </a:lnT>
                    <a:lnB>
                      <a:noFill/>
                    </a:lnB>
                    <a:lnTlToBr>
                      <a:noFill/>
                    </a:lnTlToBr>
                    <a:lnBlToTr>
                      <a:noFill/>
                    </a:lnBlToTr>
                    <a:solidFill>
                      <a:srgbClr val="0000FF"/>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consider my diet to be very healthy</a:t>
                      </a:r>
                    </a:p>
                  </a:txBody>
                  <a:tcPr anchor="b" horzOverflow="overflow">
                    <a:lnL cap="flat">
                      <a:noFill/>
                    </a:lnL>
                    <a:lnR cap="flat">
                      <a:noFill/>
                    </a:lnR>
                    <a:lnT>
                      <a:noFill/>
                    </a:lnT>
                    <a:lnB>
                      <a:noFill/>
                    </a:lnB>
                    <a:lnTlToBr>
                      <a:noFill/>
                    </a:lnTlToBr>
                    <a:lnBlToTr>
                      <a:noFill/>
                    </a:lnBlToTr>
                    <a:solidFill>
                      <a:srgbClr val="0000FF"/>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ask peoples advice before buying new things</a:t>
                      </a:r>
                    </a:p>
                  </a:txBody>
                  <a:tcPr anchor="b" horzOverflow="overflow">
                    <a:lnL cap="flat">
                      <a:noFill/>
                    </a:lnL>
                    <a:lnR cap="flat">
                      <a:noFill/>
                    </a:lnR>
                    <a:lnT>
                      <a:noFill/>
                    </a:lnT>
                    <a:lnB>
                      <a:noFill/>
                    </a:lnB>
                    <a:lnTlToBr>
                      <a:noFill/>
                    </a:lnTlToBr>
                    <a:lnBlToTr>
                      <a:noFill/>
                    </a:lnBlToTr>
                    <a:solidFill>
                      <a:srgbClr val="0000FF"/>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try to include plenty of fiber in my diet these days</a:t>
                      </a:r>
                    </a:p>
                  </a:txBody>
                  <a:tcPr anchor="b" horzOverflow="overflow">
                    <a:lnL cap="flat">
                      <a:noFill/>
                    </a:lnL>
                    <a:lnR cap="flat">
                      <a:noFill/>
                    </a:lnR>
                    <a:lnT>
                      <a:noFill/>
                    </a:lnT>
                    <a:lnB cap="flat">
                      <a:noFill/>
                    </a:lnB>
                    <a:lnTlToBr>
                      <a:noFill/>
                    </a:lnTlToBr>
                    <a:lnBlToTr>
                      <a:noFill/>
                    </a:lnBlToTr>
                    <a:solidFill>
                      <a:srgbClr val="0000FF"/>
                    </a:solidFill>
                  </a:tcPr>
                </a:tc>
              </a:tr>
            </a:tbl>
          </a:graphicData>
        </a:graphic>
      </p:graphicFrame>
      <p:sp>
        <p:nvSpPr>
          <p:cNvPr id="68633" name="Text Box 25"/>
          <p:cNvSpPr txBox="1">
            <a:spLocks noChangeArrowheads="1"/>
          </p:cNvSpPr>
          <p:nvPr/>
        </p:nvSpPr>
        <p:spPr bwMode="auto">
          <a:xfrm>
            <a:off x="-36513" y="65532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
        <p:nvSpPr>
          <p:cNvPr id="68634" name="Text Box 26"/>
          <p:cNvSpPr txBox="1">
            <a:spLocks noChangeArrowheads="1"/>
          </p:cNvSpPr>
          <p:nvPr/>
        </p:nvSpPr>
        <p:spPr bwMode="auto">
          <a:xfrm>
            <a:off x="152400" y="762000"/>
            <a:ext cx="4191000" cy="336550"/>
          </a:xfrm>
          <a:prstGeom prst="rect">
            <a:avLst/>
          </a:prstGeom>
          <a:noFill/>
          <a:ln w="9525">
            <a:noFill/>
            <a:miter lim="800000"/>
            <a:headEnd/>
            <a:tailEnd/>
          </a:ln>
          <a:effectLst/>
        </p:spPr>
        <p:txBody>
          <a:bodyPr>
            <a:spAutoFit/>
          </a:bodyPr>
          <a:lstStyle/>
          <a:p>
            <a:pPr>
              <a:spcBef>
                <a:spcPct val="50000"/>
              </a:spcBef>
              <a:buFont typeface="Wingdings" pitchFamily="2" charset="2"/>
              <a:buChar char="q"/>
            </a:pPr>
            <a:r>
              <a:rPr lang="en-US" sz="1600" b="1" u="sng">
                <a:solidFill>
                  <a:srgbClr val="FF6600"/>
                </a:solidFill>
              </a:rPr>
              <a:t> Burger King Consumers, n= 1717</a:t>
            </a:r>
          </a:p>
        </p:txBody>
      </p:sp>
      <p:sp>
        <p:nvSpPr>
          <p:cNvPr id="68635" name="Text Box 27"/>
          <p:cNvSpPr txBox="1">
            <a:spLocks noChangeArrowheads="1"/>
          </p:cNvSpPr>
          <p:nvPr/>
        </p:nvSpPr>
        <p:spPr bwMode="auto">
          <a:xfrm>
            <a:off x="469900" y="1092200"/>
            <a:ext cx="3416300" cy="4133850"/>
          </a:xfrm>
          <a:prstGeom prst="rect">
            <a:avLst/>
          </a:prstGeom>
          <a:noFill/>
          <a:ln w="9525">
            <a:noFill/>
            <a:miter lim="800000"/>
            <a:headEnd/>
            <a:tailEnd/>
          </a:ln>
          <a:effectLst/>
        </p:spPr>
        <p:txBody>
          <a:bodyPr>
            <a:spAutoFit/>
          </a:bodyPr>
          <a:lstStyle/>
          <a:p>
            <a:pPr>
              <a:spcBef>
                <a:spcPct val="50000"/>
              </a:spcBef>
              <a:buFontTx/>
              <a:buChar char="•"/>
            </a:pPr>
            <a:r>
              <a:rPr lang="en-US" sz="1400" b="1"/>
              <a:t> Unhealthy, but do exercise </a:t>
            </a:r>
          </a:p>
          <a:p>
            <a:pPr>
              <a:spcBef>
                <a:spcPct val="50000"/>
              </a:spcBef>
              <a:buFontTx/>
              <a:buChar char="•"/>
            </a:pPr>
            <a:r>
              <a:rPr lang="en-US" sz="1400" b="1"/>
              <a:t> they don’t have time to prepare </a:t>
            </a:r>
          </a:p>
          <a:p>
            <a:pPr>
              <a:spcBef>
                <a:spcPct val="50000"/>
              </a:spcBef>
            </a:pPr>
            <a:r>
              <a:rPr lang="en-US" sz="1400" b="1"/>
              <a:t>  meals and rarely dine at home </a:t>
            </a:r>
          </a:p>
          <a:p>
            <a:pPr>
              <a:spcBef>
                <a:spcPct val="50000"/>
              </a:spcBef>
            </a:pPr>
            <a:r>
              <a:rPr lang="en-US" sz="1400" b="1"/>
              <a:t>  with their families.</a:t>
            </a:r>
          </a:p>
          <a:p>
            <a:pPr>
              <a:spcBef>
                <a:spcPct val="50000"/>
              </a:spcBef>
              <a:buFontTx/>
              <a:buChar char="•"/>
            </a:pPr>
            <a:r>
              <a:rPr lang="en-US" sz="1400" b="1"/>
              <a:t> they don’t care for the quality of </a:t>
            </a:r>
          </a:p>
          <a:p>
            <a:pPr>
              <a:spcBef>
                <a:spcPct val="50000"/>
              </a:spcBef>
            </a:pPr>
            <a:r>
              <a:rPr lang="en-US" sz="1400" b="1"/>
              <a:t>  food they are having.</a:t>
            </a:r>
          </a:p>
          <a:p>
            <a:pPr>
              <a:spcBef>
                <a:spcPct val="50000"/>
              </a:spcBef>
              <a:buFontTx/>
              <a:buChar char="•"/>
            </a:pPr>
            <a:r>
              <a:rPr lang="en-US" sz="1400" b="1"/>
              <a:t> Advertisements directs their choice </a:t>
            </a:r>
          </a:p>
          <a:p>
            <a:pPr>
              <a:spcBef>
                <a:spcPct val="50000"/>
              </a:spcBef>
            </a:pPr>
            <a:r>
              <a:rPr lang="en-US" sz="1400" b="1"/>
              <a:t>  of the brands they buy</a:t>
            </a:r>
          </a:p>
          <a:p>
            <a:pPr>
              <a:spcBef>
                <a:spcPct val="50000"/>
              </a:spcBef>
              <a:buFontTx/>
              <a:buChar char="•"/>
            </a:pPr>
            <a:r>
              <a:rPr lang="en-US" sz="1400" b="1"/>
              <a:t> they are influenced by the choice</a:t>
            </a:r>
          </a:p>
          <a:p>
            <a:pPr>
              <a:spcBef>
                <a:spcPct val="50000"/>
              </a:spcBef>
            </a:pPr>
            <a:r>
              <a:rPr lang="en-US" sz="1400" b="1"/>
              <a:t>  of brands of their children</a:t>
            </a:r>
          </a:p>
          <a:p>
            <a:pPr>
              <a:spcBef>
                <a:spcPct val="50000"/>
              </a:spcBef>
              <a:buFontTx/>
              <a:buChar char="•"/>
            </a:pPr>
            <a:r>
              <a:rPr lang="en-US" sz="1400" b="1"/>
              <a:t> they are not loyal to one brand</a:t>
            </a:r>
          </a:p>
          <a:p>
            <a:pPr>
              <a:spcBef>
                <a:spcPct val="50000"/>
              </a:spcBef>
              <a:buFontTx/>
              <a:buChar char="•"/>
            </a:pPr>
            <a:r>
              <a:rPr lang="en-US" sz="1400" b="1"/>
              <a:t> people’s advice is not important </a:t>
            </a:r>
          </a:p>
          <a:p>
            <a:pPr>
              <a:spcBef>
                <a:spcPct val="50000"/>
              </a:spcBef>
            </a:pPr>
            <a:r>
              <a:rPr lang="en-US" sz="1400" b="1"/>
              <a:t>  for them in their purchases</a:t>
            </a:r>
          </a:p>
        </p:txBody>
      </p:sp>
      <p:sp>
        <p:nvSpPr>
          <p:cNvPr id="50330" name="Line 154"/>
          <p:cNvSpPr>
            <a:spLocks noChangeShapeType="1"/>
          </p:cNvSpPr>
          <p:nvPr/>
        </p:nvSpPr>
        <p:spPr bwMode="auto">
          <a:xfrm>
            <a:off x="3810000" y="927100"/>
            <a:ext cx="0" cy="4495800"/>
          </a:xfrm>
          <a:prstGeom prst="line">
            <a:avLst/>
          </a:prstGeom>
          <a:noFill/>
          <a:ln w="57150">
            <a:solidFill>
              <a:schemeClr val="tx1"/>
            </a:solidFill>
            <a:round/>
            <a:headEnd type="triangle" w="med" len="med"/>
            <a:tailEnd type="triangle" w="med" len="med"/>
          </a:ln>
          <a:effectLst/>
        </p:spPr>
        <p:txBody>
          <a:bodyPr>
            <a:spAutoFit/>
          </a:bodyPr>
          <a:lstStyle/>
          <a:p>
            <a:pPr>
              <a:spcBef>
                <a:spcPct val="50000"/>
              </a:spcBef>
              <a:defRPr/>
            </a:pPr>
            <a:endParaRPr lang="en-US" sz="2200" i="1">
              <a:effectLst>
                <a:outerShdw blurRad="38100" dist="38100" dir="2700000" algn="tl">
                  <a:srgbClr val="000000">
                    <a:alpha val="43137"/>
                  </a:srgbClr>
                </a:outerShdw>
              </a:effectLst>
              <a:ea typeface="Times New Roman (Arabic)"/>
              <a:cs typeface="Times New Roman (Arabic)"/>
            </a:endParaRPr>
          </a:p>
        </p:txBody>
      </p:sp>
      <p:sp>
        <p:nvSpPr>
          <p:cNvPr id="50335" name="AutoShape 159"/>
          <p:cNvSpPr>
            <a:spLocks noChangeArrowheads="1"/>
          </p:cNvSpPr>
          <p:nvPr/>
        </p:nvSpPr>
        <p:spPr bwMode="auto">
          <a:xfrm rot="10800000">
            <a:off x="4000500" y="5575300"/>
            <a:ext cx="5029200" cy="762000"/>
          </a:xfrm>
          <a:prstGeom prst="wedgeRoundRectCallout">
            <a:avLst>
              <a:gd name="adj1" fmla="val -15532"/>
              <a:gd name="adj2" fmla="val 66037"/>
              <a:gd name="adj3" fmla="val 16667"/>
            </a:avLst>
          </a:prstGeom>
          <a:gradFill rotWithShape="1">
            <a:gsLst>
              <a:gs pos="0">
                <a:srgbClr val="0000FF"/>
              </a:gs>
              <a:gs pos="100000">
                <a:srgbClr val="FF3300"/>
              </a:gs>
            </a:gsLst>
            <a:lin ang="5400000" scaled="1"/>
          </a:gradFill>
          <a:ln w="9525" algn="ctr">
            <a:noFill/>
            <a:miter lim="800000"/>
            <a:headEnd/>
            <a:tailEnd/>
          </a:ln>
        </p:spPr>
        <p:txBody>
          <a:bodyPr rot="10800000" bIns="365760" anchor="ctr"/>
          <a:lstStyle/>
          <a:p>
            <a:pPr algn="ctr">
              <a:spcBef>
                <a:spcPct val="50000"/>
              </a:spcBef>
              <a:buFont typeface="Wingdings" pitchFamily="2" charset="2"/>
              <a:buChar char="v"/>
            </a:pPr>
            <a:r>
              <a:rPr lang="en-US" sz="1200" b="1" i="1">
                <a:solidFill>
                  <a:schemeClr val="bg1"/>
                </a:solidFill>
                <a:effectLst>
                  <a:outerShdw blurRad="38100" dist="38100" dir="2700000" algn="tl">
                    <a:srgbClr val="000000"/>
                  </a:outerShdw>
                </a:effectLst>
                <a:ea typeface="Times New Roman (Arabic)"/>
                <a:cs typeface="Times New Roman (Arabic)"/>
              </a:rPr>
              <a:t> the darker the red color the more the positive correlation</a:t>
            </a:r>
          </a:p>
          <a:p>
            <a:pPr algn="ctr">
              <a:spcBef>
                <a:spcPct val="50000"/>
              </a:spcBef>
              <a:buFont typeface="Wingdings" pitchFamily="2" charset="2"/>
              <a:buChar char="v"/>
            </a:pPr>
            <a:r>
              <a:rPr lang="en-US" sz="1200" b="1" i="1">
                <a:solidFill>
                  <a:schemeClr val="bg1"/>
                </a:solidFill>
                <a:effectLst>
                  <a:outerShdw blurRad="38100" dist="38100" dir="2700000" algn="tl">
                    <a:srgbClr val="000000"/>
                  </a:outerShdw>
                </a:effectLst>
                <a:ea typeface="Times New Roman (Arabic)"/>
                <a:cs typeface="Times New Roman (Arabic)"/>
              </a:rPr>
              <a:t> the darker the blue color the more the negative correlation</a:t>
            </a:r>
          </a:p>
          <a:p>
            <a:pPr algn="ctr">
              <a:spcBef>
                <a:spcPct val="50000"/>
              </a:spcBef>
              <a:buFont typeface="Wingdings" pitchFamily="2" charset="2"/>
              <a:buChar char="v"/>
            </a:pPr>
            <a:r>
              <a:rPr lang="en-US" sz="1200" b="1" i="1">
                <a:solidFill>
                  <a:schemeClr val="bg1"/>
                </a:solidFill>
                <a:effectLst>
                  <a:outerShdw blurRad="38100" dist="38100" dir="2700000" algn="tl">
                    <a:srgbClr val="000000"/>
                  </a:outerShdw>
                </a:effectLst>
                <a:ea typeface="Times New Roman (Arabic)"/>
                <a:cs typeface="Times New Roman (Arabic)"/>
              </a:rPr>
              <a:t> white color indicates no correlation</a:t>
            </a:r>
          </a:p>
          <a:p>
            <a:pPr algn="ctr">
              <a:spcBef>
                <a:spcPct val="50000"/>
              </a:spcBef>
              <a:buFont typeface="Wingdings" pitchFamily="2" charset="2"/>
              <a:buChar char="v"/>
            </a:pPr>
            <a:endParaRPr lang="en-US" sz="1200" b="1" i="1">
              <a:solidFill>
                <a:schemeClr val="bg1"/>
              </a:solidFill>
              <a:effectLst>
                <a:outerShdw blurRad="38100" dist="38100" dir="2700000" algn="tl">
                  <a:srgbClr val="000000"/>
                </a:outerShdw>
              </a:effectLst>
              <a:ea typeface="Times New Roman (Arabic)"/>
              <a:cs typeface="Times New Roman (Arabic)"/>
            </a:endParaRPr>
          </a:p>
        </p:txBody>
      </p:sp>
      <p:sp>
        <p:nvSpPr>
          <p:cNvPr id="68638" name="Text Box 30"/>
          <p:cNvSpPr txBox="1">
            <a:spLocks noChangeArrowheads="1"/>
          </p:cNvSpPr>
          <p:nvPr/>
        </p:nvSpPr>
        <p:spPr bwMode="auto">
          <a:xfrm>
            <a:off x="4572000" y="596900"/>
            <a:ext cx="3810000" cy="366713"/>
          </a:xfrm>
          <a:prstGeom prst="rect">
            <a:avLst/>
          </a:prstGeom>
          <a:noFill/>
          <a:ln w="9525">
            <a:noFill/>
            <a:miter lim="800000"/>
            <a:headEnd/>
            <a:tailEnd/>
          </a:ln>
          <a:effectLst/>
        </p:spPr>
        <p:txBody>
          <a:bodyPr>
            <a:spAutoFit/>
          </a:bodyPr>
          <a:lstStyle/>
          <a:p>
            <a:pPr>
              <a:spcBef>
                <a:spcPct val="50000"/>
              </a:spcBef>
            </a:pPr>
            <a:r>
              <a:rPr lang="en-US" u="sng"/>
              <a:t>statements with high correlation</a:t>
            </a:r>
          </a:p>
        </p:txBody>
      </p:sp>
      <p:sp>
        <p:nvSpPr>
          <p:cNvPr id="68639" name="Text Box 31"/>
          <p:cNvSpPr txBox="1">
            <a:spLocks noChangeArrowheads="1"/>
          </p:cNvSpPr>
          <p:nvPr/>
        </p:nvSpPr>
        <p:spPr bwMode="auto">
          <a:xfrm>
            <a:off x="3657600" y="622300"/>
            <a:ext cx="381000" cy="366713"/>
          </a:xfrm>
          <a:prstGeom prst="rect">
            <a:avLst/>
          </a:prstGeom>
          <a:noFill/>
          <a:ln w="9525">
            <a:noFill/>
            <a:miter lim="800000"/>
            <a:headEnd/>
            <a:tailEnd/>
          </a:ln>
          <a:effectLst/>
        </p:spPr>
        <p:txBody>
          <a:bodyPr>
            <a:spAutoFit/>
          </a:bodyPr>
          <a:lstStyle/>
          <a:p>
            <a:pPr>
              <a:spcBef>
                <a:spcPct val="50000"/>
              </a:spcBef>
            </a:pPr>
            <a:r>
              <a:rPr lang="en-US">
                <a:solidFill>
                  <a:srgbClr val="FF0000"/>
                </a:solidFill>
              </a:rPr>
              <a:t>+</a:t>
            </a:r>
          </a:p>
        </p:txBody>
      </p:sp>
      <p:sp>
        <p:nvSpPr>
          <p:cNvPr id="68640" name="Text Box 32"/>
          <p:cNvSpPr txBox="1">
            <a:spLocks noChangeArrowheads="1"/>
          </p:cNvSpPr>
          <p:nvPr/>
        </p:nvSpPr>
        <p:spPr bwMode="auto">
          <a:xfrm>
            <a:off x="3657600" y="5208588"/>
            <a:ext cx="381000" cy="396875"/>
          </a:xfrm>
          <a:prstGeom prst="rect">
            <a:avLst/>
          </a:prstGeom>
          <a:noFill/>
          <a:ln w="9525">
            <a:noFill/>
            <a:miter lim="800000"/>
            <a:headEnd/>
            <a:tailEnd/>
          </a:ln>
          <a:effectLst/>
        </p:spPr>
        <p:txBody>
          <a:bodyPr>
            <a:spAutoFit/>
          </a:bodyPr>
          <a:lstStyle/>
          <a:p>
            <a:pPr>
              <a:spcBef>
                <a:spcPct val="50000"/>
              </a:spcBef>
            </a:pPr>
            <a:r>
              <a:rPr lang="en-US" sz="2000">
                <a:solidFill>
                  <a:srgbClr val="000099"/>
                </a:solidFill>
              </a:rPr>
              <a:t>_</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ext Box 2"/>
          <p:cNvSpPr txBox="1">
            <a:spLocks noChangeArrowheads="1"/>
          </p:cNvSpPr>
          <p:nvPr/>
        </p:nvSpPr>
        <p:spPr bwMode="auto">
          <a:xfrm>
            <a:off x="381000" y="228600"/>
            <a:ext cx="2743200" cy="366713"/>
          </a:xfrm>
          <a:prstGeom prst="rect">
            <a:avLst/>
          </a:prstGeom>
          <a:noFill/>
          <a:ln w="9525">
            <a:noFill/>
            <a:miter lim="800000"/>
            <a:headEnd/>
            <a:tailEnd/>
          </a:ln>
          <a:effectLst/>
        </p:spPr>
        <p:txBody>
          <a:bodyPr>
            <a:spAutoFit/>
          </a:bodyPr>
          <a:lstStyle/>
          <a:p>
            <a:pPr>
              <a:spcBef>
                <a:spcPct val="50000"/>
              </a:spcBef>
            </a:pPr>
            <a:r>
              <a:rPr lang="en-US" b="1"/>
              <a:t>Psychographic Profiles</a:t>
            </a:r>
          </a:p>
        </p:txBody>
      </p:sp>
      <p:graphicFrame>
        <p:nvGraphicFramePr>
          <p:cNvPr id="69680" name="Group 48"/>
          <p:cNvGraphicFramePr>
            <a:graphicFrameLocks noGrp="1"/>
          </p:cNvGraphicFramePr>
          <p:nvPr/>
        </p:nvGraphicFramePr>
        <p:xfrm>
          <a:off x="3949700" y="1003300"/>
          <a:ext cx="5030788" cy="4663440"/>
        </p:xfrm>
        <a:graphic>
          <a:graphicData uri="http://schemas.openxmlformats.org/drawingml/2006/table">
            <a:tbl>
              <a:tblPr/>
              <a:tblGrid>
                <a:gridCol w="5030788"/>
              </a:tblGrid>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don’t have time to spend preparing and cooking food</a:t>
                      </a:r>
                    </a:p>
                  </a:txBody>
                  <a:tcPr anchor="b" horzOverflow="overflow">
                    <a:lnL cap="flat">
                      <a:noFill/>
                    </a:lnL>
                    <a:lnR cap="flat">
                      <a:noFill/>
                    </a:lnR>
                    <a:lnT cap="flat">
                      <a:noFill/>
                    </a:lnT>
                    <a:lnB>
                      <a:noFill/>
                    </a:lnB>
                    <a:lnTlToBr>
                      <a:noFill/>
                    </a:lnTlToBr>
                    <a:lnBlToTr>
                      <a:noFill/>
                    </a:lnBlToTr>
                    <a:solidFill>
                      <a:srgbClr val="FF0000"/>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think fast food is all junk</a:t>
                      </a:r>
                    </a:p>
                  </a:txBody>
                  <a:tcPr anchor="b" horzOverflow="overflow">
                    <a:lnL cap="flat">
                      <a:noFill/>
                    </a:lnL>
                    <a:lnR cap="flat">
                      <a:noFill/>
                    </a:lnR>
                    <a:lnT>
                      <a:noFill/>
                    </a:lnT>
                    <a:lnB>
                      <a:noFill/>
                    </a:lnB>
                    <a:lnTlToBr>
                      <a:noFill/>
                    </a:lnTlToBr>
                    <a:lnBlToTr>
                      <a:noFill/>
                    </a:lnBlToTr>
                    <a:solidFill>
                      <a:srgbClr val="FF0000"/>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I’m tempted to buy products I’ve seen advertised</a:t>
                      </a:r>
                    </a:p>
                  </a:txBody>
                  <a:tcPr anchor="b" horzOverflow="overflow">
                    <a:lnL cap="flat">
                      <a:noFill/>
                    </a:lnL>
                    <a:lnR cap="flat">
                      <a:noFill/>
                    </a:lnR>
                    <a:lnT>
                      <a:noFill/>
                    </a:lnT>
                    <a:lnB>
                      <a:noFill/>
                    </a:lnB>
                    <a:lnTlToBr>
                      <a:noFill/>
                    </a:lnTlToBr>
                    <a:lnBlToTr>
                      <a:noFill/>
                    </a:lnBlToTr>
                    <a:solidFill>
                      <a:srgbClr val="FF0000"/>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We rarely sit down to a meal together at home</a:t>
                      </a:r>
                    </a:p>
                  </a:txBody>
                  <a:tcPr anchor="b" horzOverflow="overflow">
                    <a:lnL cap="flat">
                      <a:noFill/>
                    </a:lnL>
                    <a:lnR cap="flat">
                      <a:noFill/>
                    </a:lnR>
                    <a:lnT>
                      <a:noFill/>
                    </a:lnT>
                    <a:lnB>
                      <a:noFill/>
                    </a:lnB>
                    <a:lnTlToBr>
                      <a:noFill/>
                    </a:lnTlToBr>
                    <a:lnBlToTr>
                      <a:noFill/>
                    </a:lnBlToTr>
                    <a:solidFill>
                      <a:srgbClr val="FF0000"/>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In most cases all brands are the same quality. </a:t>
                      </a:r>
                    </a:p>
                  </a:txBody>
                  <a:tcPr anchor="b" horzOverflow="overflow">
                    <a:lnL cap="flat">
                      <a:noFill/>
                    </a:lnL>
                    <a:lnR cap="flat">
                      <a:noFill/>
                    </a:lnR>
                    <a:lnT>
                      <a:noFill/>
                    </a:lnT>
                    <a:lnB>
                      <a:noFill/>
                    </a:lnB>
                    <a:lnTlToBr>
                      <a:noFill/>
                    </a:lnTlToBr>
                    <a:lnBlToTr>
                      <a:noFill/>
                    </a:lnBlToTr>
                    <a:solidFill>
                      <a:srgbClr val="FF0000"/>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make sure I take regular exercise</a:t>
                      </a:r>
                    </a:p>
                  </a:txBody>
                  <a:tcPr anchor="b" horzOverflow="overflow">
                    <a:lnL cap="flat">
                      <a:noFill/>
                    </a:lnL>
                    <a:lnR cap="flat">
                      <a:noFill/>
                    </a:lnR>
                    <a:lnT>
                      <a:noFill/>
                    </a:lnT>
                    <a:lnB>
                      <a:noFill/>
                    </a:lnB>
                    <a:lnTlToBr>
                      <a:noFill/>
                    </a:lnTlToBr>
                    <a:lnBlToTr>
                      <a:noFill/>
                    </a:lnBlToTr>
                    <a:solidFill>
                      <a:srgbClr val="FF0000"/>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always think of the calories in what I eat</a:t>
                      </a:r>
                    </a:p>
                  </a:txBody>
                  <a:tcPr anchor="b" horzOverflow="overflow">
                    <a:lnL cap="flat">
                      <a:noFill/>
                    </a:lnL>
                    <a:lnR cap="flat">
                      <a:noFill/>
                    </a:lnR>
                    <a:lnT>
                      <a:noFill/>
                    </a:lnT>
                    <a:lnB>
                      <a:noFill/>
                    </a:lnB>
                    <a:lnTlToBr>
                      <a:noFill/>
                    </a:lnTlToBr>
                    <a:lnBlToTr>
                      <a:noFill/>
                    </a:lnBlToTr>
                    <a:solidFill>
                      <a:srgbClr val="FF0000"/>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Junk food is part of my lifestyle</a:t>
                      </a:r>
                    </a:p>
                  </a:txBody>
                  <a:tcPr anchor="b" horzOverflow="overflow">
                    <a:lnL cap="flat">
                      <a:noFill/>
                    </a:lnL>
                    <a:lnR cap="flat">
                      <a:noFill/>
                    </a:lnR>
                    <a:lnT>
                      <a:noFill/>
                    </a:lnT>
                    <a:lnB>
                      <a:noFill/>
                    </a:lnB>
                    <a:lnTlToBr>
                      <a:noFill/>
                    </a:lnTlToBr>
                    <a:lnBlToTr>
                      <a:noFill/>
                    </a:lnBlToTr>
                    <a:solidFill>
                      <a:srgbClr val="FF0000"/>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would not let children influence what I buy</a:t>
                      </a:r>
                    </a:p>
                  </a:txBody>
                  <a:tcPr anchor="b" horzOverflow="overflow">
                    <a:lnL cap="flat">
                      <a:noFill/>
                    </a:lnL>
                    <a:lnR cap="flat">
                      <a:noFill/>
                    </a:lnR>
                    <a:lnT>
                      <a:noFill/>
                    </a:lnT>
                    <a:lnB>
                      <a:noFill/>
                    </a:lnB>
                    <a:lnTlToBr>
                      <a:noFill/>
                    </a:lnTlToBr>
                    <a:lnBlToTr>
                      <a:noFill/>
                    </a:lnBlToTr>
                    <a:solidFill>
                      <a:srgbClr val="0000FF"/>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use diet food and drink products</a:t>
                      </a:r>
                    </a:p>
                  </a:txBody>
                  <a:tcPr anchor="b" horzOverflow="overflow">
                    <a:lnL cap="flat">
                      <a:noFill/>
                    </a:lnL>
                    <a:lnR cap="flat">
                      <a:noFill/>
                    </a:lnR>
                    <a:lnT>
                      <a:noFill/>
                    </a:lnT>
                    <a:lnB>
                      <a:noFill/>
                    </a:lnB>
                    <a:lnTlToBr>
                      <a:noFill/>
                    </a:lnTlToBr>
                    <a:lnBlToTr>
                      <a:noFill/>
                    </a:lnBlToTr>
                    <a:solidFill>
                      <a:srgbClr val="0000FF"/>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read the labels on food to see what additives are in it</a:t>
                      </a:r>
                    </a:p>
                  </a:txBody>
                  <a:tcPr anchor="b" horzOverflow="overflow">
                    <a:lnL cap="flat">
                      <a:noFill/>
                    </a:lnL>
                    <a:lnR cap="flat">
                      <a:noFill/>
                    </a:lnR>
                    <a:lnT>
                      <a:noFill/>
                    </a:lnT>
                    <a:lnB>
                      <a:noFill/>
                    </a:lnB>
                    <a:lnTlToBr>
                      <a:noFill/>
                    </a:lnTlToBr>
                    <a:lnBlToTr>
                      <a:noFill/>
                    </a:lnBlToTr>
                    <a:solidFill>
                      <a:srgbClr val="0000FF"/>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My diet is mainly vegetarian</a:t>
                      </a:r>
                    </a:p>
                  </a:txBody>
                  <a:tcPr anchor="b" horzOverflow="overflow">
                    <a:lnL cap="flat">
                      <a:noFill/>
                    </a:lnL>
                    <a:lnR cap="flat">
                      <a:noFill/>
                    </a:lnR>
                    <a:lnT>
                      <a:noFill/>
                    </a:lnT>
                    <a:lnB>
                      <a:noFill/>
                    </a:lnB>
                    <a:lnTlToBr>
                      <a:noFill/>
                    </a:lnTlToBr>
                    <a:lnBlToTr>
                      <a:noFill/>
                    </a:lnBlToTr>
                    <a:solidFill>
                      <a:srgbClr val="0000FF"/>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always check the nutritional content of food</a:t>
                      </a:r>
                    </a:p>
                  </a:txBody>
                  <a:tcPr anchor="b" horzOverflow="overflow">
                    <a:lnL cap="flat">
                      <a:noFill/>
                    </a:lnL>
                    <a:lnR cap="flat">
                      <a:noFill/>
                    </a:lnR>
                    <a:lnT>
                      <a:noFill/>
                    </a:lnT>
                    <a:lnB>
                      <a:noFill/>
                    </a:lnB>
                    <a:lnTlToBr>
                      <a:noFill/>
                    </a:lnTlToBr>
                    <a:lnBlToTr>
                      <a:noFill/>
                    </a:lnBlToTr>
                    <a:solidFill>
                      <a:srgbClr val="0000FF"/>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Once I find a brand I like I tend to stick to it</a:t>
                      </a:r>
                    </a:p>
                  </a:txBody>
                  <a:tcPr anchor="b" horzOverflow="overflow">
                    <a:lnL cap="flat">
                      <a:noFill/>
                    </a:lnL>
                    <a:lnR cap="flat">
                      <a:noFill/>
                    </a:lnR>
                    <a:lnT>
                      <a:noFill/>
                    </a:lnT>
                    <a:lnB>
                      <a:noFill/>
                    </a:lnB>
                    <a:lnTlToBr>
                      <a:noFill/>
                    </a:lnTlToBr>
                    <a:lnBlToTr>
                      <a:noFill/>
                    </a:lnBlToTr>
                    <a:solidFill>
                      <a:srgbClr val="0000FF"/>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like to eat take-away meals</a:t>
                      </a:r>
                    </a:p>
                  </a:txBody>
                  <a:tcPr anchor="b" horzOverflow="overflow">
                    <a:lnL cap="flat">
                      <a:noFill/>
                    </a:lnL>
                    <a:lnR cap="flat">
                      <a:noFill/>
                    </a:lnR>
                    <a:lnT>
                      <a:noFill/>
                    </a:lnT>
                    <a:lnB>
                      <a:noFill/>
                    </a:lnB>
                    <a:lnTlToBr>
                      <a:noFill/>
                    </a:lnTlToBr>
                    <a:lnBlToTr>
                      <a:noFill/>
                    </a:lnBlToTr>
                    <a:solidFill>
                      <a:srgbClr val="0000FF"/>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am prepared to pay more for foods that don’t contain artificial additives</a:t>
                      </a:r>
                    </a:p>
                  </a:txBody>
                  <a:tcPr anchor="b" horzOverflow="overflow">
                    <a:lnL cap="flat">
                      <a:noFill/>
                    </a:lnL>
                    <a:lnR cap="flat">
                      <a:noFill/>
                    </a:lnR>
                    <a:lnT>
                      <a:noFill/>
                    </a:lnT>
                    <a:lnB>
                      <a:noFill/>
                    </a:lnB>
                    <a:lnTlToBr>
                      <a:noFill/>
                    </a:lnTlToBr>
                    <a:lnBlToTr>
                      <a:noFill/>
                    </a:lnBlToTr>
                    <a:solidFill>
                      <a:srgbClr val="0000FF"/>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like to try out new food products</a:t>
                      </a:r>
                    </a:p>
                  </a:txBody>
                  <a:tcPr anchor="b" horzOverflow="overflow">
                    <a:lnL cap="flat">
                      <a:noFill/>
                    </a:lnL>
                    <a:lnR cap="flat">
                      <a:noFill/>
                    </a:lnR>
                    <a:lnT>
                      <a:noFill/>
                    </a:lnT>
                    <a:lnB>
                      <a:noFill/>
                    </a:lnB>
                    <a:lnTlToBr>
                      <a:noFill/>
                    </a:lnTlToBr>
                    <a:lnBlToTr>
                      <a:noFill/>
                    </a:lnBlToTr>
                    <a:solidFill>
                      <a:srgbClr val="0000FF"/>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regularly buy organic food</a:t>
                      </a:r>
                    </a:p>
                  </a:txBody>
                  <a:tcPr anchor="b" horzOverflow="overflow">
                    <a:lnL cap="flat">
                      <a:noFill/>
                    </a:lnL>
                    <a:lnR cap="flat">
                      <a:noFill/>
                    </a:lnR>
                    <a:lnT>
                      <a:noFill/>
                    </a:lnT>
                    <a:lnB cap="flat">
                      <a:noFill/>
                    </a:lnB>
                    <a:lnTlToBr>
                      <a:noFill/>
                    </a:lnTlToBr>
                    <a:lnBlToTr>
                      <a:noFill/>
                    </a:lnBlToTr>
                    <a:solidFill>
                      <a:srgbClr val="0000FF"/>
                    </a:solidFill>
                  </a:tcPr>
                </a:tc>
              </a:tr>
            </a:tbl>
          </a:graphicData>
        </a:graphic>
      </p:graphicFrame>
      <p:sp>
        <p:nvSpPr>
          <p:cNvPr id="69657" name="Text Box 25"/>
          <p:cNvSpPr txBox="1">
            <a:spLocks noChangeArrowheads="1"/>
          </p:cNvSpPr>
          <p:nvPr/>
        </p:nvSpPr>
        <p:spPr bwMode="auto">
          <a:xfrm>
            <a:off x="-36513" y="65532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
        <p:nvSpPr>
          <p:cNvPr id="69658" name="Text Box 26"/>
          <p:cNvSpPr txBox="1">
            <a:spLocks noChangeArrowheads="1"/>
          </p:cNvSpPr>
          <p:nvPr/>
        </p:nvSpPr>
        <p:spPr bwMode="auto">
          <a:xfrm>
            <a:off x="152400" y="857250"/>
            <a:ext cx="3429000" cy="336550"/>
          </a:xfrm>
          <a:prstGeom prst="rect">
            <a:avLst/>
          </a:prstGeom>
          <a:noFill/>
          <a:ln w="9525">
            <a:noFill/>
            <a:miter lim="800000"/>
            <a:headEnd/>
            <a:tailEnd/>
          </a:ln>
          <a:effectLst/>
        </p:spPr>
        <p:txBody>
          <a:bodyPr>
            <a:spAutoFit/>
          </a:bodyPr>
          <a:lstStyle/>
          <a:p>
            <a:pPr>
              <a:spcBef>
                <a:spcPct val="50000"/>
              </a:spcBef>
              <a:buFont typeface="Wingdings" pitchFamily="2" charset="2"/>
              <a:buChar char="q"/>
            </a:pPr>
            <a:r>
              <a:rPr lang="en-US" sz="1600" b="1" u="sng">
                <a:solidFill>
                  <a:srgbClr val="FF6600"/>
                </a:solidFill>
              </a:rPr>
              <a:t> Hardees Consumers, n= 1705</a:t>
            </a:r>
          </a:p>
        </p:txBody>
      </p:sp>
      <p:sp>
        <p:nvSpPr>
          <p:cNvPr id="69659" name="Text Box 27"/>
          <p:cNvSpPr txBox="1">
            <a:spLocks noChangeArrowheads="1"/>
          </p:cNvSpPr>
          <p:nvPr/>
        </p:nvSpPr>
        <p:spPr bwMode="auto">
          <a:xfrm>
            <a:off x="152400" y="1171575"/>
            <a:ext cx="3568700" cy="4772025"/>
          </a:xfrm>
          <a:prstGeom prst="rect">
            <a:avLst/>
          </a:prstGeom>
          <a:noFill/>
          <a:ln w="9525">
            <a:noFill/>
            <a:miter lim="800000"/>
            <a:headEnd/>
            <a:tailEnd/>
          </a:ln>
          <a:effectLst/>
        </p:spPr>
        <p:txBody>
          <a:bodyPr>
            <a:spAutoFit/>
          </a:bodyPr>
          <a:lstStyle/>
          <a:p>
            <a:pPr>
              <a:spcBef>
                <a:spcPct val="50000"/>
              </a:spcBef>
              <a:buFontTx/>
              <a:buChar char="•"/>
            </a:pPr>
            <a:r>
              <a:rPr lang="en-US" sz="1400" b="1"/>
              <a:t> Unhealthy but athletic</a:t>
            </a:r>
          </a:p>
          <a:p>
            <a:pPr>
              <a:spcBef>
                <a:spcPct val="50000"/>
              </a:spcBef>
              <a:buFontTx/>
              <a:buChar char="•"/>
            </a:pPr>
            <a:r>
              <a:rPr lang="en-US" sz="1400" b="1"/>
              <a:t> despite paying attention to their</a:t>
            </a:r>
          </a:p>
          <a:p>
            <a:pPr>
              <a:spcBef>
                <a:spcPct val="50000"/>
              </a:spcBef>
            </a:pPr>
            <a:r>
              <a:rPr lang="en-US" sz="1400" b="1"/>
              <a:t>  calories intake and considering all fast</a:t>
            </a:r>
          </a:p>
          <a:p>
            <a:pPr>
              <a:spcBef>
                <a:spcPct val="50000"/>
              </a:spcBef>
            </a:pPr>
            <a:r>
              <a:rPr lang="en-US" sz="1400" b="1"/>
              <a:t>  food to be junk, they are not careful</a:t>
            </a:r>
          </a:p>
          <a:p>
            <a:pPr>
              <a:spcBef>
                <a:spcPct val="50000"/>
              </a:spcBef>
            </a:pPr>
            <a:r>
              <a:rPr lang="en-US" sz="1400" b="1"/>
              <a:t>  about what they eat and not willing to </a:t>
            </a:r>
          </a:p>
          <a:p>
            <a:pPr>
              <a:spcBef>
                <a:spcPct val="50000"/>
              </a:spcBef>
            </a:pPr>
            <a:r>
              <a:rPr lang="en-US" sz="1400" b="1"/>
              <a:t>  pay for healthy food </a:t>
            </a:r>
          </a:p>
          <a:p>
            <a:pPr>
              <a:spcBef>
                <a:spcPct val="50000"/>
              </a:spcBef>
              <a:buFontTx/>
              <a:buChar char="•"/>
            </a:pPr>
            <a:r>
              <a:rPr lang="en-US" sz="1400" b="1"/>
              <a:t> they rarely dine at home but don’t like</a:t>
            </a:r>
          </a:p>
          <a:p>
            <a:pPr>
              <a:spcBef>
                <a:spcPct val="50000"/>
              </a:spcBef>
            </a:pPr>
            <a:r>
              <a:rPr lang="en-US" sz="1400" b="1"/>
              <a:t>  take away meals which means they </a:t>
            </a:r>
          </a:p>
          <a:p>
            <a:pPr>
              <a:spcBef>
                <a:spcPct val="50000"/>
              </a:spcBef>
            </a:pPr>
            <a:r>
              <a:rPr lang="en-US" sz="1400" b="1"/>
              <a:t>  prefer to dine in restaurants</a:t>
            </a:r>
          </a:p>
          <a:p>
            <a:pPr>
              <a:spcBef>
                <a:spcPct val="50000"/>
              </a:spcBef>
              <a:buFontTx/>
              <a:buChar char="•"/>
            </a:pPr>
            <a:r>
              <a:rPr lang="en-US" sz="1400" b="1"/>
              <a:t> they have no distinction between </a:t>
            </a:r>
          </a:p>
          <a:p>
            <a:pPr>
              <a:spcBef>
                <a:spcPct val="50000"/>
              </a:spcBef>
            </a:pPr>
            <a:r>
              <a:rPr lang="en-US" sz="1400" b="1"/>
              <a:t>  the quality of brands</a:t>
            </a:r>
          </a:p>
          <a:p>
            <a:pPr>
              <a:spcBef>
                <a:spcPct val="50000"/>
              </a:spcBef>
              <a:buFontTx/>
              <a:buChar char="•"/>
            </a:pPr>
            <a:r>
              <a:rPr lang="en-US" sz="1400" b="1"/>
              <a:t> they are not loyal to one brand</a:t>
            </a:r>
          </a:p>
          <a:p>
            <a:pPr>
              <a:spcBef>
                <a:spcPct val="50000"/>
              </a:spcBef>
              <a:buFontTx/>
              <a:buChar char="•"/>
            </a:pPr>
            <a:r>
              <a:rPr lang="en-US" sz="1400" b="1"/>
              <a:t> their children don’t affect their </a:t>
            </a:r>
          </a:p>
          <a:p>
            <a:pPr>
              <a:spcBef>
                <a:spcPct val="50000"/>
              </a:spcBef>
            </a:pPr>
            <a:r>
              <a:rPr lang="en-US" sz="1400" b="1"/>
              <a:t>  purchase choices but are ad sensitive</a:t>
            </a:r>
          </a:p>
          <a:p>
            <a:pPr>
              <a:spcBef>
                <a:spcPct val="50000"/>
              </a:spcBef>
            </a:pPr>
            <a:r>
              <a:rPr lang="en-US" sz="1400" b="1"/>
              <a:t>  driven to buy products advertised </a:t>
            </a:r>
          </a:p>
        </p:txBody>
      </p:sp>
      <p:sp>
        <p:nvSpPr>
          <p:cNvPr id="50330" name="Line 154"/>
          <p:cNvSpPr>
            <a:spLocks noChangeShapeType="1"/>
          </p:cNvSpPr>
          <p:nvPr/>
        </p:nvSpPr>
        <p:spPr bwMode="auto">
          <a:xfrm>
            <a:off x="3810000" y="927100"/>
            <a:ext cx="0" cy="4787900"/>
          </a:xfrm>
          <a:prstGeom prst="line">
            <a:avLst/>
          </a:prstGeom>
          <a:noFill/>
          <a:ln w="57150">
            <a:solidFill>
              <a:schemeClr val="tx1"/>
            </a:solidFill>
            <a:round/>
            <a:headEnd type="triangle" w="med" len="med"/>
            <a:tailEnd type="triangle" w="med" len="med"/>
          </a:ln>
          <a:effectLst/>
        </p:spPr>
        <p:txBody>
          <a:bodyPr>
            <a:spAutoFit/>
          </a:bodyPr>
          <a:lstStyle/>
          <a:p>
            <a:pPr>
              <a:spcBef>
                <a:spcPct val="50000"/>
              </a:spcBef>
              <a:defRPr/>
            </a:pPr>
            <a:endParaRPr lang="en-US" sz="2200" i="1">
              <a:effectLst>
                <a:outerShdw blurRad="38100" dist="38100" dir="2700000" algn="tl">
                  <a:srgbClr val="000000">
                    <a:alpha val="43137"/>
                  </a:srgbClr>
                </a:outerShdw>
              </a:effectLst>
              <a:ea typeface="Times New Roman (Arabic)"/>
              <a:cs typeface="Times New Roman (Arabic)"/>
            </a:endParaRPr>
          </a:p>
        </p:txBody>
      </p:sp>
      <p:sp>
        <p:nvSpPr>
          <p:cNvPr id="50335" name="AutoShape 159"/>
          <p:cNvSpPr>
            <a:spLocks noChangeArrowheads="1"/>
          </p:cNvSpPr>
          <p:nvPr/>
        </p:nvSpPr>
        <p:spPr bwMode="auto">
          <a:xfrm rot="10800000">
            <a:off x="4000500" y="5791200"/>
            <a:ext cx="5029200" cy="762000"/>
          </a:xfrm>
          <a:prstGeom prst="wedgeRoundRectCallout">
            <a:avLst>
              <a:gd name="adj1" fmla="val -15532"/>
              <a:gd name="adj2" fmla="val 66037"/>
              <a:gd name="adj3" fmla="val 16667"/>
            </a:avLst>
          </a:prstGeom>
          <a:gradFill rotWithShape="1">
            <a:gsLst>
              <a:gs pos="0">
                <a:srgbClr val="0000FF"/>
              </a:gs>
              <a:gs pos="100000">
                <a:srgbClr val="FF3300"/>
              </a:gs>
            </a:gsLst>
            <a:lin ang="5400000" scaled="1"/>
          </a:gradFill>
          <a:ln w="9525" algn="ctr">
            <a:noFill/>
            <a:miter lim="800000"/>
            <a:headEnd/>
            <a:tailEnd/>
          </a:ln>
        </p:spPr>
        <p:txBody>
          <a:bodyPr rot="10800000" bIns="365760" anchor="ctr"/>
          <a:lstStyle/>
          <a:p>
            <a:pPr algn="ctr">
              <a:spcBef>
                <a:spcPct val="50000"/>
              </a:spcBef>
              <a:buFont typeface="Wingdings" pitchFamily="2" charset="2"/>
              <a:buChar char="v"/>
            </a:pPr>
            <a:r>
              <a:rPr lang="en-US" sz="1200" b="1" i="1">
                <a:solidFill>
                  <a:schemeClr val="bg1"/>
                </a:solidFill>
                <a:effectLst>
                  <a:outerShdw blurRad="38100" dist="38100" dir="2700000" algn="tl">
                    <a:srgbClr val="000000"/>
                  </a:outerShdw>
                </a:effectLst>
                <a:ea typeface="Times New Roman (Arabic)"/>
                <a:cs typeface="Times New Roman (Arabic)"/>
              </a:rPr>
              <a:t> the darker the red color the more the positive correlation</a:t>
            </a:r>
          </a:p>
          <a:p>
            <a:pPr algn="ctr">
              <a:spcBef>
                <a:spcPct val="50000"/>
              </a:spcBef>
              <a:buFont typeface="Wingdings" pitchFamily="2" charset="2"/>
              <a:buChar char="v"/>
            </a:pPr>
            <a:r>
              <a:rPr lang="en-US" sz="1200" b="1" i="1">
                <a:solidFill>
                  <a:schemeClr val="bg1"/>
                </a:solidFill>
                <a:effectLst>
                  <a:outerShdw blurRad="38100" dist="38100" dir="2700000" algn="tl">
                    <a:srgbClr val="000000"/>
                  </a:outerShdw>
                </a:effectLst>
                <a:ea typeface="Times New Roman (Arabic)"/>
                <a:cs typeface="Times New Roman (Arabic)"/>
              </a:rPr>
              <a:t> the darker the blue color the more the negative correlation</a:t>
            </a:r>
          </a:p>
          <a:p>
            <a:pPr algn="ctr">
              <a:spcBef>
                <a:spcPct val="50000"/>
              </a:spcBef>
              <a:buFont typeface="Wingdings" pitchFamily="2" charset="2"/>
              <a:buChar char="v"/>
            </a:pPr>
            <a:r>
              <a:rPr lang="en-US" sz="1200" b="1" i="1">
                <a:solidFill>
                  <a:schemeClr val="bg1"/>
                </a:solidFill>
                <a:effectLst>
                  <a:outerShdw blurRad="38100" dist="38100" dir="2700000" algn="tl">
                    <a:srgbClr val="000000"/>
                  </a:outerShdw>
                </a:effectLst>
                <a:ea typeface="Times New Roman (Arabic)"/>
                <a:cs typeface="Times New Roman (Arabic)"/>
              </a:rPr>
              <a:t> white color indicates no correlation</a:t>
            </a:r>
          </a:p>
          <a:p>
            <a:pPr algn="ctr">
              <a:spcBef>
                <a:spcPct val="50000"/>
              </a:spcBef>
              <a:buFont typeface="Wingdings" pitchFamily="2" charset="2"/>
              <a:buChar char="v"/>
            </a:pPr>
            <a:endParaRPr lang="en-US" sz="1200" b="1" i="1">
              <a:solidFill>
                <a:schemeClr val="bg1"/>
              </a:solidFill>
              <a:effectLst>
                <a:outerShdw blurRad="38100" dist="38100" dir="2700000" algn="tl">
                  <a:srgbClr val="000000"/>
                </a:outerShdw>
              </a:effectLst>
              <a:ea typeface="Times New Roman (Arabic)"/>
              <a:cs typeface="Times New Roman (Arabic)"/>
            </a:endParaRPr>
          </a:p>
        </p:txBody>
      </p:sp>
      <p:sp>
        <p:nvSpPr>
          <p:cNvPr id="69662" name="Text Box 30"/>
          <p:cNvSpPr txBox="1">
            <a:spLocks noChangeArrowheads="1"/>
          </p:cNvSpPr>
          <p:nvPr/>
        </p:nvSpPr>
        <p:spPr bwMode="auto">
          <a:xfrm>
            <a:off x="4572000" y="596900"/>
            <a:ext cx="3810000" cy="366713"/>
          </a:xfrm>
          <a:prstGeom prst="rect">
            <a:avLst/>
          </a:prstGeom>
          <a:noFill/>
          <a:ln w="9525">
            <a:noFill/>
            <a:miter lim="800000"/>
            <a:headEnd/>
            <a:tailEnd/>
          </a:ln>
          <a:effectLst/>
        </p:spPr>
        <p:txBody>
          <a:bodyPr>
            <a:spAutoFit/>
          </a:bodyPr>
          <a:lstStyle/>
          <a:p>
            <a:pPr>
              <a:spcBef>
                <a:spcPct val="50000"/>
              </a:spcBef>
            </a:pPr>
            <a:r>
              <a:rPr lang="en-US" u="sng"/>
              <a:t>statements with high correlation</a:t>
            </a:r>
          </a:p>
        </p:txBody>
      </p:sp>
      <p:sp>
        <p:nvSpPr>
          <p:cNvPr id="69663" name="Text Box 31"/>
          <p:cNvSpPr txBox="1">
            <a:spLocks noChangeArrowheads="1"/>
          </p:cNvSpPr>
          <p:nvPr/>
        </p:nvSpPr>
        <p:spPr bwMode="auto">
          <a:xfrm>
            <a:off x="3657600" y="622300"/>
            <a:ext cx="381000" cy="366713"/>
          </a:xfrm>
          <a:prstGeom prst="rect">
            <a:avLst/>
          </a:prstGeom>
          <a:noFill/>
          <a:ln w="9525">
            <a:noFill/>
            <a:miter lim="800000"/>
            <a:headEnd/>
            <a:tailEnd/>
          </a:ln>
          <a:effectLst/>
        </p:spPr>
        <p:txBody>
          <a:bodyPr>
            <a:spAutoFit/>
          </a:bodyPr>
          <a:lstStyle/>
          <a:p>
            <a:pPr>
              <a:spcBef>
                <a:spcPct val="50000"/>
              </a:spcBef>
            </a:pPr>
            <a:r>
              <a:rPr lang="en-US">
                <a:solidFill>
                  <a:srgbClr val="FF0000"/>
                </a:solidFill>
              </a:rPr>
              <a:t>+</a:t>
            </a:r>
          </a:p>
        </p:txBody>
      </p:sp>
      <p:sp>
        <p:nvSpPr>
          <p:cNvPr id="69664" name="Text Box 32"/>
          <p:cNvSpPr txBox="1">
            <a:spLocks noChangeArrowheads="1"/>
          </p:cNvSpPr>
          <p:nvPr/>
        </p:nvSpPr>
        <p:spPr bwMode="auto">
          <a:xfrm>
            <a:off x="3657600" y="5538788"/>
            <a:ext cx="381000" cy="396875"/>
          </a:xfrm>
          <a:prstGeom prst="rect">
            <a:avLst/>
          </a:prstGeom>
          <a:noFill/>
          <a:ln w="9525">
            <a:noFill/>
            <a:miter lim="800000"/>
            <a:headEnd/>
            <a:tailEnd/>
          </a:ln>
          <a:effectLst/>
        </p:spPr>
        <p:txBody>
          <a:bodyPr>
            <a:spAutoFit/>
          </a:bodyPr>
          <a:lstStyle/>
          <a:p>
            <a:pPr>
              <a:spcBef>
                <a:spcPct val="50000"/>
              </a:spcBef>
            </a:pPr>
            <a:r>
              <a:rPr lang="en-US" sz="2000">
                <a:solidFill>
                  <a:srgbClr val="000099"/>
                </a:solidFill>
              </a:rPr>
              <a:t>_</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ph type="body" idx="1"/>
          </p:nvPr>
        </p:nvSpPr>
        <p:spPr bwMode="auto">
          <a:xfrm>
            <a:off x="1906588" y="2438400"/>
            <a:ext cx="5718175" cy="1984375"/>
          </a:xfrm>
          <a:noFill/>
          <a:ln>
            <a:miter lim="800000"/>
            <a:headEnd/>
            <a:tailEnd/>
          </a:ln>
        </p:spPr>
        <p:txBody>
          <a:bodyPr vert="horz" wrap="square" lIns="91440" tIns="45720" rIns="91440" bIns="45720" numCol="1" anchor="t" anchorCtr="0" compatLnSpc="1">
            <a:prstTxWarp prst="textNoShape">
              <a:avLst/>
            </a:prstTxWarp>
          </a:bodyPr>
          <a:lstStyle/>
          <a:p>
            <a:pPr>
              <a:lnSpc>
                <a:spcPct val="200000"/>
              </a:lnSpc>
              <a:buSzPct val="180000"/>
              <a:buFontTx/>
              <a:buBlip>
                <a:blip r:embed="rId3"/>
              </a:buBlip>
            </a:pPr>
            <a:r>
              <a:rPr lang="en-GB" sz="2800" b="1">
                <a:solidFill>
                  <a:srgbClr val="000099"/>
                </a:solidFill>
              </a:rPr>
              <a:t> The Who</a:t>
            </a:r>
          </a:p>
          <a:p>
            <a:pPr>
              <a:lnSpc>
                <a:spcPct val="200000"/>
              </a:lnSpc>
              <a:buSzPct val="180000"/>
              <a:buFontTx/>
              <a:buNone/>
            </a:pPr>
            <a:endParaRPr lang="en-GB" sz="2800" b="1">
              <a:solidFill>
                <a:srgbClr val="000099"/>
              </a:solidFill>
            </a:endParaRPr>
          </a:p>
        </p:txBody>
      </p:sp>
      <p:sp>
        <p:nvSpPr>
          <p:cNvPr id="10243" name="Rectangle 3"/>
          <p:cNvSpPr>
            <a:spLocks noChangeArrowheads="1"/>
          </p:cNvSpPr>
          <p:nvPr/>
        </p:nvSpPr>
        <p:spPr bwMode="auto">
          <a:xfrm>
            <a:off x="1331913" y="2058988"/>
            <a:ext cx="433387" cy="3457575"/>
          </a:xfrm>
          <a:prstGeom prst="rect">
            <a:avLst/>
          </a:prstGeom>
          <a:solidFill>
            <a:schemeClr val="accent1"/>
          </a:solidFill>
          <a:ln w="9525">
            <a:noFill/>
            <a:miter lim="800000"/>
            <a:headEnd/>
            <a:tailEnd/>
          </a:ln>
          <a:effectLst/>
        </p:spPr>
        <p:txBody>
          <a:bodyPr wrap="none" anchor="ctr"/>
          <a:lstStyle/>
          <a:p>
            <a:endParaRPr lang="en-US"/>
          </a:p>
        </p:txBody>
      </p:sp>
      <p:sp>
        <p:nvSpPr>
          <p:cNvPr id="10244" name="Line 4"/>
          <p:cNvSpPr>
            <a:spLocks noChangeShapeType="1"/>
          </p:cNvSpPr>
          <p:nvPr/>
        </p:nvSpPr>
        <p:spPr bwMode="auto">
          <a:xfrm>
            <a:off x="2054225" y="5516563"/>
            <a:ext cx="5902325" cy="0"/>
          </a:xfrm>
          <a:prstGeom prst="line">
            <a:avLst/>
          </a:prstGeom>
          <a:noFill/>
          <a:ln w="25400">
            <a:solidFill>
              <a:srgbClr val="FF9900"/>
            </a:solidFill>
            <a:round/>
            <a:headEnd/>
            <a:tailEnd/>
          </a:ln>
          <a:effectLst/>
        </p:spPr>
        <p:txBody>
          <a:bodyPr/>
          <a:lstStyle/>
          <a:p>
            <a:endParaRPr lang="en-US"/>
          </a:p>
        </p:txBody>
      </p:sp>
      <p:sp>
        <p:nvSpPr>
          <p:cNvPr id="10245" name="Text Box 5"/>
          <p:cNvSpPr txBox="1">
            <a:spLocks noChangeArrowheads="1"/>
          </p:cNvSpPr>
          <p:nvPr/>
        </p:nvSpPr>
        <p:spPr bwMode="auto">
          <a:xfrm>
            <a:off x="4356100" y="6553200"/>
            <a:ext cx="503238" cy="260350"/>
          </a:xfrm>
          <a:prstGeom prst="rect">
            <a:avLst/>
          </a:prstGeom>
          <a:noFill/>
          <a:ln w="9525">
            <a:noFill/>
            <a:miter lim="800000"/>
            <a:headEnd/>
            <a:tailEnd/>
          </a:ln>
          <a:effectLst/>
        </p:spPr>
        <p:txBody>
          <a:bodyPr>
            <a:spAutoFit/>
          </a:bodyPr>
          <a:lstStyle/>
          <a:p>
            <a:pPr algn="ctr" eaLnBrk="0" hangingPunct="0">
              <a:spcBef>
                <a:spcPct val="50000"/>
              </a:spcBef>
            </a:pPr>
            <a:r>
              <a:rPr lang="en-GB" sz="1100">
                <a:solidFill>
                  <a:srgbClr val="000099"/>
                </a:solidFill>
              </a:rPr>
              <a:t>7</a:t>
            </a:r>
          </a:p>
        </p:txBody>
      </p:sp>
      <p:pic>
        <p:nvPicPr>
          <p:cNvPr id="10246" name="Picture 6" descr="PARC logo"/>
          <p:cNvPicPr>
            <a:picLocks noChangeAspect="1" noChangeArrowheads="1"/>
          </p:cNvPicPr>
          <p:nvPr/>
        </p:nvPicPr>
        <p:blipFill>
          <a:blip r:embed="rId4" cstate="print"/>
          <a:srcRect/>
          <a:stretch>
            <a:fillRect/>
          </a:stretch>
        </p:blipFill>
        <p:spPr bwMode="auto">
          <a:xfrm>
            <a:off x="8266113" y="6469063"/>
            <a:ext cx="877887" cy="365125"/>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ext Box 2"/>
          <p:cNvSpPr txBox="1">
            <a:spLocks noChangeArrowheads="1"/>
          </p:cNvSpPr>
          <p:nvPr/>
        </p:nvSpPr>
        <p:spPr bwMode="auto">
          <a:xfrm>
            <a:off x="381000" y="228600"/>
            <a:ext cx="2743200" cy="366713"/>
          </a:xfrm>
          <a:prstGeom prst="rect">
            <a:avLst/>
          </a:prstGeom>
          <a:noFill/>
          <a:ln w="9525">
            <a:noFill/>
            <a:miter lim="800000"/>
            <a:headEnd/>
            <a:tailEnd/>
          </a:ln>
          <a:effectLst/>
        </p:spPr>
        <p:txBody>
          <a:bodyPr>
            <a:spAutoFit/>
          </a:bodyPr>
          <a:lstStyle/>
          <a:p>
            <a:pPr>
              <a:spcBef>
                <a:spcPct val="50000"/>
              </a:spcBef>
            </a:pPr>
            <a:r>
              <a:rPr lang="en-US" b="1"/>
              <a:t>Psychographic Profiles</a:t>
            </a:r>
          </a:p>
        </p:txBody>
      </p:sp>
      <p:graphicFrame>
        <p:nvGraphicFramePr>
          <p:cNvPr id="70701" name="Group 45"/>
          <p:cNvGraphicFramePr>
            <a:graphicFrameLocks noGrp="1"/>
          </p:cNvGraphicFramePr>
          <p:nvPr/>
        </p:nvGraphicFramePr>
        <p:xfrm>
          <a:off x="3949700" y="1003300"/>
          <a:ext cx="5030788" cy="3886200"/>
        </p:xfrm>
        <a:graphic>
          <a:graphicData uri="http://schemas.openxmlformats.org/drawingml/2006/table">
            <a:tbl>
              <a:tblPr/>
              <a:tblGrid>
                <a:gridCol w="5030788"/>
              </a:tblGrid>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am careful about what I eat</a:t>
                      </a:r>
                    </a:p>
                  </a:txBody>
                  <a:tcPr anchor="b" horzOverflow="overflow">
                    <a:lnL cap="flat">
                      <a:noFill/>
                    </a:lnL>
                    <a:lnR cap="flat">
                      <a:noFill/>
                    </a:lnR>
                    <a:lnT cap="flat">
                      <a:noFill/>
                    </a:lnT>
                    <a:lnB>
                      <a:noFill/>
                    </a:lnB>
                    <a:lnTlToBr>
                      <a:noFill/>
                    </a:lnTlToBr>
                    <a:lnBlToTr>
                      <a:noFill/>
                    </a:lnBlToTr>
                    <a:solidFill>
                      <a:srgbClr val="FF0000"/>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People come to me for advice before buying new things</a:t>
                      </a:r>
                    </a:p>
                  </a:txBody>
                  <a:tcPr anchor="b" horzOverflow="overflow">
                    <a:lnL cap="flat">
                      <a:noFill/>
                    </a:lnL>
                    <a:lnR cap="flat">
                      <a:noFill/>
                    </a:lnR>
                    <a:lnT>
                      <a:noFill/>
                    </a:lnT>
                    <a:lnB>
                      <a:noFill/>
                    </a:lnB>
                    <a:lnTlToBr>
                      <a:noFill/>
                    </a:lnTlToBr>
                    <a:lnBlToTr>
                      <a:noFill/>
                    </a:lnBlToTr>
                    <a:solidFill>
                      <a:srgbClr val="FF0000"/>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try to include plenty of fiber in my diet these days</a:t>
                      </a:r>
                    </a:p>
                  </a:txBody>
                  <a:tcPr anchor="b" horzOverflow="overflow">
                    <a:lnL cap="flat">
                      <a:noFill/>
                    </a:lnL>
                    <a:lnR cap="flat">
                      <a:noFill/>
                    </a:lnR>
                    <a:lnT>
                      <a:noFill/>
                    </a:lnT>
                    <a:lnB>
                      <a:noFill/>
                    </a:lnB>
                    <a:lnTlToBr>
                      <a:noFill/>
                    </a:lnTlToBr>
                    <a:lnBlToTr>
                      <a:noFill/>
                    </a:lnBlToTr>
                    <a:solidFill>
                      <a:srgbClr val="FF0000"/>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ask peoples advice before buying new things</a:t>
                      </a:r>
                    </a:p>
                  </a:txBody>
                  <a:tcPr anchor="b" horzOverflow="overflow">
                    <a:lnL cap="flat">
                      <a:noFill/>
                    </a:lnL>
                    <a:lnR cap="flat">
                      <a:noFill/>
                    </a:lnR>
                    <a:lnT>
                      <a:noFill/>
                    </a:lnT>
                    <a:lnB>
                      <a:noFill/>
                    </a:lnB>
                    <a:lnTlToBr>
                      <a:noFill/>
                    </a:lnTlToBr>
                    <a:lnBlToTr>
                      <a:noFill/>
                    </a:lnBlToTr>
                    <a:solidFill>
                      <a:srgbClr val="FF0000"/>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consider my diet to be very healthy</a:t>
                      </a:r>
                    </a:p>
                  </a:txBody>
                  <a:tcPr anchor="b" horzOverflow="overflow">
                    <a:lnL cap="flat">
                      <a:noFill/>
                    </a:lnL>
                    <a:lnR cap="flat">
                      <a:noFill/>
                    </a:lnR>
                    <a:lnT>
                      <a:noFill/>
                    </a:lnT>
                    <a:lnB>
                      <a:noFill/>
                    </a:lnB>
                    <a:lnTlToBr>
                      <a:noFill/>
                    </a:lnTlToBr>
                    <a:lnBlToTr>
                      <a:noFill/>
                    </a:lnBlToTr>
                    <a:solidFill>
                      <a:srgbClr val="FF0000"/>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read the labels on food to see what additives are in it</a:t>
                      </a:r>
                    </a:p>
                  </a:txBody>
                  <a:tcPr anchor="b" horzOverflow="overflow">
                    <a:lnL cap="flat">
                      <a:noFill/>
                    </a:lnL>
                    <a:lnR cap="flat">
                      <a:noFill/>
                    </a:lnR>
                    <a:lnT>
                      <a:noFill/>
                    </a:lnT>
                    <a:lnB>
                      <a:noFill/>
                    </a:lnB>
                    <a:lnTlToBr>
                      <a:noFill/>
                    </a:lnTlToBr>
                    <a:lnBlToTr>
                      <a:noFill/>
                    </a:lnBlToTr>
                    <a:solidFill>
                      <a:srgbClr val="FF0000"/>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enjoy eating foreign food</a:t>
                      </a:r>
                    </a:p>
                  </a:txBody>
                  <a:tcPr anchor="b" horzOverflow="overflow">
                    <a:lnL cap="flat">
                      <a:noFill/>
                    </a:lnL>
                    <a:lnR cap="flat">
                      <a:noFill/>
                    </a:lnR>
                    <a:lnT>
                      <a:noFill/>
                    </a:lnT>
                    <a:lnB>
                      <a:noFill/>
                    </a:lnB>
                    <a:lnTlToBr>
                      <a:noFill/>
                    </a:lnTlToBr>
                    <a:lnBlToTr>
                      <a:noFill/>
                    </a:lnBlToTr>
                    <a:solidFill>
                      <a:srgbClr val="FF0000"/>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always check the nutritional content of food</a:t>
                      </a:r>
                    </a:p>
                  </a:txBody>
                  <a:tcPr anchor="b" horzOverflow="overflow">
                    <a:lnL cap="flat">
                      <a:noFill/>
                    </a:lnL>
                    <a:lnR cap="flat">
                      <a:noFill/>
                    </a:lnR>
                    <a:lnT>
                      <a:noFill/>
                    </a:lnT>
                    <a:lnB>
                      <a:noFill/>
                    </a:lnB>
                    <a:lnTlToBr>
                      <a:noFill/>
                    </a:lnTlToBr>
                    <a:lnBlToTr>
                      <a:noFill/>
                    </a:lnBlToTr>
                    <a:solidFill>
                      <a:srgbClr val="FF0000"/>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Once I find a brand I like I tend to stick to it</a:t>
                      </a:r>
                    </a:p>
                  </a:txBody>
                  <a:tcPr anchor="b" horzOverflow="overflow">
                    <a:lnL cap="flat">
                      <a:noFill/>
                    </a:lnL>
                    <a:lnR cap="flat">
                      <a:noFill/>
                    </a:lnR>
                    <a:lnT>
                      <a:noFill/>
                    </a:lnT>
                    <a:lnB>
                      <a:noFill/>
                    </a:lnB>
                    <a:lnTlToBr>
                      <a:noFill/>
                    </a:lnTlToBr>
                    <a:lnBlToTr>
                      <a:noFill/>
                    </a:lnBlToTr>
                    <a:solidFill>
                      <a:srgbClr val="FF0000"/>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am prepared to pay more for foods that don't contain artificial additives</a:t>
                      </a:r>
                    </a:p>
                  </a:txBody>
                  <a:tcPr anchor="b" horzOverflow="overflow">
                    <a:lnL cap="flat">
                      <a:noFill/>
                    </a:lnL>
                    <a:lnR cap="flat">
                      <a:noFill/>
                    </a:lnR>
                    <a:lnT>
                      <a:noFill/>
                    </a:lnT>
                    <a:lnB>
                      <a:noFill/>
                    </a:lnB>
                    <a:lnTlToBr>
                      <a:noFill/>
                    </a:lnTlToBr>
                    <a:lnBlToTr>
                      <a:noFill/>
                    </a:lnBlToTr>
                    <a:solidFill>
                      <a:srgbClr val="FF0000"/>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make sure I take regular exercise</a:t>
                      </a:r>
                    </a:p>
                  </a:txBody>
                  <a:tcPr anchor="b" horzOverflow="overflow">
                    <a:lnL cap="flat">
                      <a:noFill/>
                    </a:lnL>
                    <a:lnR cap="flat">
                      <a:noFill/>
                    </a:lnR>
                    <a:lnT>
                      <a:noFill/>
                    </a:lnT>
                    <a:lnB>
                      <a:noFill/>
                    </a:lnB>
                    <a:lnTlToBr>
                      <a:noFill/>
                    </a:lnTlToBr>
                    <a:lnBlToTr>
                      <a:noFill/>
                    </a:lnBlToTr>
                    <a:solidFill>
                      <a:srgbClr val="0099FF"/>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Junk food is part of my lifestyle</a:t>
                      </a:r>
                    </a:p>
                  </a:txBody>
                  <a:tcPr anchor="b" horzOverflow="overflow">
                    <a:lnL cap="flat">
                      <a:noFill/>
                    </a:lnL>
                    <a:lnR cap="flat">
                      <a:noFill/>
                    </a:lnR>
                    <a:lnT>
                      <a:noFill/>
                    </a:lnT>
                    <a:lnB>
                      <a:noFill/>
                    </a:lnB>
                    <a:lnTlToBr>
                      <a:noFill/>
                    </a:lnTlToBr>
                    <a:lnBlToTr>
                      <a:noFill/>
                    </a:lnBlToTr>
                    <a:solidFill>
                      <a:srgbClr val="0000FF"/>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like to treat myself to foods that aren't supposed to be good for you</a:t>
                      </a:r>
                    </a:p>
                  </a:txBody>
                  <a:tcPr anchor="b" horzOverflow="overflow">
                    <a:lnL cap="flat">
                      <a:noFill/>
                    </a:lnL>
                    <a:lnR cap="flat">
                      <a:noFill/>
                    </a:lnR>
                    <a:lnT>
                      <a:noFill/>
                    </a:lnT>
                    <a:lnB>
                      <a:noFill/>
                    </a:lnB>
                    <a:lnTlToBr>
                      <a:noFill/>
                    </a:lnTlToBr>
                    <a:lnBlToTr>
                      <a:noFill/>
                    </a:lnBlToTr>
                    <a:solidFill>
                      <a:srgbClr val="0000FF"/>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always buy the brands my children prefer</a:t>
                      </a:r>
                    </a:p>
                  </a:txBody>
                  <a:tcPr anchor="b" horzOverflow="overflow">
                    <a:lnL cap="flat">
                      <a:noFill/>
                    </a:lnL>
                    <a:lnR cap="flat">
                      <a:noFill/>
                    </a:lnR>
                    <a:lnT>
                      <a:noFill/>
                    </a:lnT>
                    <a:lnB>
                      <a:noFill/>
                    </a:lnB>
                    <a:lnTlToBr>
                      <a:noFill/>
                    </a:lnTlToBr>
                    <a:lnBlToTr>
                      <a:noFill/>
                    </a:lnBlToTr>
                    <a:solidFill>
                      <a:srgbClr val="0000FF"/>
                    </a:solidFill>
                  </a:tcPr>
                </a:tc>
              </a:tr>
              <a:tr h="161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Frozen foods are as good for you as fresh foods</a:t>
                      </a:r>
                    </a:p>
                  </a:txBody>
                  <a:tcPr anchor="b" horzOverflow="overflow">
                    <a:lnL cap="flat">
                      <a:noFill/>
                    </a:lnL>
                    <a:lnR cap="flat">
                      <a:noFill/>
                    </a:lnR>
                    <a:lnT>
                      <a:noFill/>
                    </a:lnT>
                    <a:lnB cap="flat">
                      <a:noFill/>
                    </a:lnB>
                    <a:lnTlToBr>
                      <a:noFill/>
                    </a:lnTlToBr>
                    <a:lnBlToTr>
                      <a:noFill/>
                    </a:lnBlToTr>
                    <a:solidFill>
                      <a:srgbClr val="0000FF"/>
                    </a:solidFill>
                  </a:tcPr>
                </a:tc>
              </a:tr>
            </a:tbl>
          </a:graphicData>
        </a:graphic>
      </p:graphicFrame>
      <p:sp>
        <p:nvSpPr>
          <p:cNvPr id="70681" name="Text Box 25"/>
          <p:cNvSpPr txBox="1">
            <a:spLocks noChangeArrowheads="1"/>
          </p:cNvSpPr>
          <p:nvPr/>
        </p:nvSpPr>
        <p:spPr bwMode="auto">
          <a:xfrm>
            <a:off x="-36513" y="65532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
        <p:nvSpPr>
          <p:cNvPr id="70682" name="Text Box 26"/>
          <p:cNvSpPr txBox="1">
            <a:spLocks noChangeArrowheads="1"/>
          </p:cNvSpPr>
          <p:nvPr/>
        </p:nvSpPr>
        <p:spPr bwMode="auto">
          <a:xfrm>
            <a:off x="165100" y="825500"/>
            <a:ext cx="3886200" cy="336550"/>
          </a:xfrm>
          <a:prstGeom prst="rect">
            <a:avLst/>
          </a:prstGeom>
          <a:noFill/>
          <a:ln w="9525">
            <a:noFill/>
            <a:miter lim="800000"/>
            <a:headEnd/>
            <a:tailEnd/>
          </a:ln>
          <a:effectLst/>
        </p:spPr>
        <p:txBody>
          <a:bodyPr>
            <a:spAutoFit/>
          </a:bodyPr>
          <a:lstStyle/>
          <a:p>
            <a:pPr>
              <a:spcBef>
                <a:spcPct val="50000"/>
              </a:spcBef>
              <a:buFont typeface="Wingdings" pitchFamily="2" charset="2"/>
              <a:buChar char="q"/>
            </a:pPr>
            <a:r>
              <a:rPr lang="en-US" sz="1600" b="1" u="sng">
                <a:solidFill>
                  <a:srgbClr val="FF6600"/>
                </a:solidFill>
              </a:rPr>
              <a:t> Pizza Hut Consumers, n= 1816</a:t>
            </a:r>
          </a:p>
        </p:txBody>
      </p:sp>
      <p:sp>
        <p:nvSpPr>
          <p:cNvPr id="70683" name="Text Box 27"/>
          <p:cNvSpPr txBox="1">
            <a:spLocks noChangeArrowheads="1"/>
          </p:cNvSpPr>
          <p:nvPr/>
        </p:nvSpPr>
        <p:spPr bwMode="auto">
          <a:xfrm>
            <a:off x="203200" y="1138238"/>
            <a:ext cx="3568700" cy="3814762"/>
          </a:xfrm>
          <a:prstGeom prst="rect">
            <a:avLst/>
          </a:prstGeom>
          <a:noFill/>
          <a:ln w="9525">
            <a:noFill/>
            <a:miter lim="800000"/>
            <a:headEnd/>
            <a:tailEnd/>
          </a:ln>
          <a:effectLst/>
        </p:spPr>
        <p:txBody>
          <a:bodyPr>
            <a:spAutoFit/>
          </a:bodyPr>
          <a:lstStyle/>
          <a:p>
            <a:pPr>
              <a:spcBef>
                <a:spcPct val="50000"/>
              </a:spcBef>
              <a:buFontTx/>
              <a:buChar char="•"/>
            </a:pPr>
            <a:r>
              <a:rPr lang="en-US" sz="1400" b="1"/>
              <a:t> very healthy and food conscious</a:t>
            </a:r>
          </a:p>
          <a:p>
            <a:pPr>
              <a:spcBef>
                <a:spcPct val="50000"/>
              </a:spcBef>
              <a:buFontTx/>
              <a:buChar char="•"/>
            </a:pPr>
            <a:r>
              <a:rPr lang="en-US" sz="1400" b="1"/>
              <a:t> they are reliable to take their advice </a:t>
            </a:r>
          </a:p>
          <a:p>
            <a:pPr>
              <a:spcBef>
                <a:spcPct val="50000"/>
              </a:spcBef>
            </a:pPr>
            <a:r>
              <a:rPr lang="en-US" sz="1400" b="1"/>
              <a:t>  before doing any purchase</a:t>
            </a:r>
          </a:p>
          <a:p>
            <a:pPr>
              <a:spcBef>
                <a:spcPct val="50000"/>
              </a:spcBef>
              <a:buFontTx/>
              <a:buChar char="•"/>
            </a:pPr>
            <a:r>
              <a:rPr lang="en-US" sz="1400" b="1"/>
              <a:t> they inquire and check every aspect </a:t>
            </a:r>
          </a:p>
          <a:p>
            <a:pPr>
              <a:spcBef>
                <a:spcPct val="50000"/>
              </a:spcBef>
            </a:pPr>
            <a:r>
              <a:rPr lang="en-US" sz="1400" b="1"/>
              <a:t>  of the food products they buy</a:t>
            </a:r>
          </a:p>
          <a:p>
            <a:pPr>
              <a:spcBef>
                <a:spcPct val="50000"/>
              </a:spcBef>
              <a:buFontTx/>
              <a:buChar char="•"/>
            </a:pPr>
            <a:r>
              <a:rPr lang="en-US" sz="1400" b="1"/>
              <a:t> they have a tendency to be loyal to </a:t>
            </a:r>
          </a:p>
          <a:p>
            <a:pPr>
              <a:spcBef>
                <a:spcPct val="50000"/>
              </a:spcBef>
            </a:pPr>
            <a:r>
              <a:rPr lang="en-US" sz="1400" b="1"/>
              <a:t>  one brand</a:t>
            </a:r>
          </a:p>
          <a:p>
            <a:pPr>
              <a:spcBef>
                <a:spcPct val="50000"/>
              </a:spcBef>
              <a:buFontTx/>
              <a:buChar char="•"/>
            </a:pPr>
            <a:r>
              <a:rPr lang="en-US" sz="1400" b="1"/>
              <a:t> they are willing to pay for healthy food</a:t>
            </a:r>
          </a:p>
          <a:p>
            <a:pPr>
              <a:spcBef>
                <a:spcPct val="50000"/>
              </a:spcBef>
              <a:buFontTx/>
              <a:buChar char="•"/>
            </a:pPr>
            <a:r>
              <a:rPr lang="en-US" sz="1400" b="1"/>
              <a:t> they don’t let children influence their</a:t>
            </a:r>
          </a:p>
          <a:p>
            <a:pPr>
              <a:spcBef>
                <a:spcPct val="50000"/>
              </a:spcBef>
            </a:pPr>
            <a:r>
              <a:rPr lang="en-US" sz="1400" b="1"/>
              <a:t>  purchase choices</a:t>
            </a:r>
          </a:p>
          <a:p>
            <a:pPr>
              <a:spcBef>
                <a:spcPct val="50000"/>
              </a:spcBef>
              <a:buFontTx/>
              <a:buChar char="•"/>
            </a:pPr>
            <a:r>
              <a:rPr lang="en-US" sz="1400" b="1"/>
              <a:t> foreign food appeals to them</a:t>
            </a:r>
          </a:p>
          <a:p>
            <a:pPr>
              <a:spcBef>
                <a:spcPct val="50000"/>
              </a:spcBef>
            </a:pPr>
            <a:endParaRPr lang="en-US" sz="1400" b="1"/>
          </a:p>
        </p:txBody>
      </p:sp>
      <p:sp>
        <p:nvSpPr>
          <p:cNvPr id="50330" name="Line 154"/>
          <p:cNvSpPr>
            <a:spLocks noChangeShapeType="1"/>
          </p:cNvSpPr>
          <p:nvPr/>
        </p:nvSpPr>
        <p:spPr bwMode="auto">
          <a:xfrm>
            <a:off x="3810000" y="927100"/>
            <a:ext cx="0" cy="4025900"/>
          </a:xfrm>
          <a:prstGeom prst="line">
            <a:avLst/>
          </a:prstGeom>
          <a:noFill/>
          <a:ln w="57150">
            <a:solidFill>
              <a:schemeClr val="tx1"/>
            </a:solidFill>
            <a:round/>
            <a:headEnd type="triangle" w="med" len="med"/>
            <a:tailEnd type="triangle" w="med" len="med"/>
          </a:ln>
          <a:effectLst/>
        </p:spPr>
        <p:txBody>
          <a:bodyPr>
            <a:spAutoFit/>
          </a:bodyPr>
          <a:lstStyle/>
          <a:p>
            <a:pPr>
              <a:spcBef>
                <a:spcPct val="50000"/>
              </a:spcBef>
              <a:defRPr/>
            </a:pPr>
            <a:endParaRPr lang="en-US" sz="2200" i="1">
              <a:effectLst>
                <a:outerShdw blurRad="38100" dist="38100" dir="2700000" algn="tl">
                  <a:srgbClr val="000000">
                    <a:alpha val="43137"/>
                  </a:srgbClr>
                </a:outerShdw>
              </a:effectLst>
              <a:ea typeface="Times New Roman (Arabic)"/>
              <a:cs typeface="Times New Roman (Arabic)"/>
            </a:endParaRPr>
          </a:p>
        </p:txBody>
      </p:sp>
      <p:sp>
        <p:nvSpPr>
          <p:cNvPr id="50335" name="AutoShape 159"/>
          <p:cNvSpPr>
            <a:spLocks noChangeArrowheads="1"/>
          </p:cNvSpPr>
          <p:nvPr/>
        </p:nvSpPr>
        <p:spPr bwMode="auto">
          <a:xfrm rot="10800000">
            <a:off x="4000500" y="5105400"/>
            <a:ext cx="5029200" cy="762000"/>
          </a:xfrm>
          <a:prstGeom prst="wedgeRoundRectCallout">
            <a:avLst>
              <a:gd name="adj1" fmla="val -15532"/>
              <a:gd name="adj2" fmla="val 66037"/>
              <a:gd name="adj3" fmla="val 16667"/>
            </a:avLst>
          </a:prstGeom>
          <a:gradFill rotWithShape="1">
            <a:gsLst>
              <a:gs pos="0">
                <a:srgbClr val="0000FF"/>
              </a:gs>
              <a:gs pos="100000">
                <a:srgbClr val="FF3300"/>
              </a:gs>
            </a:gsLst>
            <a:lin ang="5400000" scaled="1"/>
          </a:gradFill>
          <a:ln w="9525" algn="ctr">
            <a:noFill/>
            <a:miter lim="800000"/>
            <a:headEnd/>
            <a:tailEnd/>
          </a:ln>
        </p:spPr>
        <p:txBody>
          <a:bodyPr rot="10800000" bIns="365760" anchor="ctr"/>
          <a:lstStyle/>
          <a:p>
            <a:pPr algn="ctr">
              <a:spcBef>
                <a:spcPct val="50000"/>
              </a:spcBef>
              <a:buFont typeface="Wingdings" pitchFamily="2" charset="2"/>
              <a:buChar char="v"/>
            </a:pPr>
            <a:r>
              <a:rPr lang="en-US" sz="1200" b="1" i="1">
                <a:solidFill>
                  <a:schemeClr val="bg1"/>
                </a:solidFill>
                <a:effectLst>
                  <a:outerShdw blurRad="38100" dist="38100" dir="2700000" algn="tl">
                    <a:srgbClr val="000000"/>
                  </a:outerShdw>
                </a:effectLst>
                <a:ea typeface="Times New Roman (Arabic)"/>
                <a:cs typeface="Times New Roman (Arabic)"/>
              </a:rPr>
              <a:t> the darker the red color the more the positive correlation</a:t>
            </a:r>
          </a:p>
          <a:p>
            <a:pPr algn="ctr">
              <a:spcBef>
                <a:spcPct val="50000"/>
              </a:spcBef>
              <a:buFont typeface="Wingdings" pitchFamily="2" charset="2"/>
              <a:buChar char="v"/>
            </a:pPr>
            <a:r>
              <a:rPr lang="en-US" sz="1200" b="1" i="1">
                <a:solidFill>
                  <a:schemeClr val="bg1"/>
                </a:solidFill>
                <a:effectLst>
                  <a:outerShdw blurRad="38100" dist="38100" dir="2700000" algn="tl">
                    <a:srgbClr val="000000"/>
                  </a:outerShdw>
                </a:effectLst>
                <a:ea typeface="Times New Roman (Arabic)"/>
                <a:cs typeface="Times New Roman (Arabic)"/>
              </a:rPr>
              <a:t> the darker the blue color the more the negative correlation</a:t>
            </a:r>
          </a:p>
          <a:p>
            <a:pPr algn="ctr">
              <a:spcBef>
                <a:spcPct val="50000"/>
              </a:spcBef>
              <a:buFont typeface="Wingdings" pitchFamily="2" charset="2"/>
              <a:buChar char="v"/>
            </a:pPr>
            <a:r>
              <a:rPr lang="en-US" sz="1200" b="1" i="1">
                <a:solidFill>
                  <a:schemeClr val="bg1"/>
                </a:solidFill>
                <a:effectLst>
                  <a:outerShdw blurRad="38100" dist="38100" dir="2700000" algn="tl">
                    <a:srgbClr val="000000"/>
                  </a:outerShdw>
                </a:effectLst>
                <a:ea typeface="Times New Roman (Arabic)"/>
                <a:cs typeface="Times New Roman (Arabic)"/>
              </a:rPr>
              <a:t> white color indicates no correlation</a:t>
            </a:r>
          </a:p>
          <a:p>
            <a:pPr algn="ctr">
              <a:spcBef>
                <a:spcPct val="50000"/>
              </a:spcBef>
              <a:buFont typeface="Wingdings" pitchFamily="2" charset="2"/>
              <a:buChar char="v"/>
            </a:pPr>
            <a:endParaRPr lang="en-US" sz="1200" b="1" i="1">
              <a:solidFill>
                <a:schemeClr val="bg1"/>
              </a:solidFill>
              <a:effectLst>
                <a:outerShdw blurRad="38100" dist="38100" dir="2700000" algn="tl">
                  <a:srgbClr val="000000"/>
                </a:outerShdw>
              </a:effectLst>
              <a:ea typeface="Times New Roman (Arabic)"/>
              <a:cs typeface="Times New Roman (Arabic)"/>
            </a:endParaRPr>
          </a:p>
        </p:txBody>
      </p:sp>
      <p:sp>
        <p:nvSpPr>
          <p:cNvPr id="70686" name="Text Box 30"/>
          <p:cNvSpPr txBox="1">
            <a:spLocks noChangeArrowheads="1"/>
          </p:cNvSpPr>
          <p:nvPr/>
        </p:nvSpPr>
        <p:spPr bwMode="auto">
          <a:xfrm>
            <a:off x="4572000" y="596900"/>
            <a:ext cx="3810000" cy="366713"/>
          </a:xfrm>
          <a:prstGeom prst="rect">
            <a:avLst/>
          </a:prstGeom>
          <a:noFill/>
          <a:ln w="9525">
            <a:noFill/>
            <a:miter lim="800000"/>
            <a:headEnd/>
            <a:tailEnd/>
          </a:ln>
          <a:effectLst/>
        </p:spPr>
        <p:txBody>
          <a:bodyPr>
            <a:spAutoFit/>
          </a:bodyPr>
          <a:lstStyle/>
          <a:p>
            <a:pPr>
              <a:spcBef>
                <a:spcPct val="50000"/>
              </a:spcBef>
            </a:pPr>
            <a:r>
              <a:rPr lang="en-US" u="sng"/>
              <a:t>statements with high correlation</a:t>
            </a:r>
          </a:p>
        </p:txBody>
      </p:sp>
      <p:sp>
        <p:nvSpPr>
          <p:cNvPr id="70687" name="Text Box 31"/>
          <p:cNvSpPr txBox="1">
            <a:spLocks noChangeArrowheads="1"/>
          </p:cNvSpPr>
          <p:nvPr/>
        </p:nvSpPr>
        <p:spPr bwMode="auto">
          <a:xfrm>
            <a:off x="3657600" y="622300"/>
            <a:ext cx="381000" cy="366713"/>
          </a:xfrm>
          <a:prstGeom prst="rect">
            <a:avLst/>
          </a:prstGeom>
          <a:noFill/>
          <a:ln w="9525">
            <a:noFill/>
            <a:miter lim="800000"/>
            <a:headEnd/>
            <a:tailEnd/>
          </a:ln>
          <a:effectLst/>
        </p:spPr>
        <p:txBody>
          <a:bodyPr>
            <a:spAutoFit/>
          </a:bodyPr>
          <a:lstStyle/>
          <a:p>
            <a:pPr>
              <a:spcBef>
                <a:spcPct val="50000"/>
              </a:spcBef>
            </a:pPr>
            <a:r>
              <a:rPr lang="en-US">
                <a:solidFill>
                  <a:srgbClr val="FF0000"/>
                </a:solidFill>
              </a:rPr>
              <a:t>+</a:t>
            </a:r>
          </a:p>
        </p:txBody>
      </p:sp>
      <p:sp>
        <p:nvSpPr>
          <p:cNvPr id="70688" name="Text Box 32"/>
          <p:cNvSpPr txBox="1">
            <a:spLocks noChangeArrowheads="1"/>
          </p:cNvSpPr>
          <p:nvPr/>
        </p:nvSpPr>
        <p:spPr bwMode="auto">
          <a:xfrm>
            <a:off x="3632200" y="4724400"/>
            <a:ext cx="381000" cy="396875"/>
          </a:xfrm>
          <a:prstGeom prst="rect">
            <a:avLst/>
          </a:prstGeom>
          <a:noFill/>
          <a:ln w="9525">
            <a:noFill/>
            <a:miter lim="800000"/>
            <a:headEnd/>
            <a:tailEnd/>
          </a:ln>
          <a:effectLst/>
        </p:spPr>
        <p:txBody>
          <a:bodyPr>
            <a:spAutoFit/>
          </a:bodyPr>
          <a:lstStyle/>
          <a:p>
            <a:pPr>
              <a:spcBef>
                <a:spcPct val="50000"/>
              </a:spcBef>
            </a:pPr>
            <a:r>
              <a:rPr lang="en-US" sz="2000">
                <a:solidFill>
                  <a:srgbClr val="000099"/>
                </a:solidFill>
              </a:rPr>
              <a:t>_</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ChangeArrowheads="1"/>
          </p:cNvSpPr>
          <p:nvPr>
            <p:ph type="title"/>
          </p:nvPr>
        </p:nvSpPr>
        <p:spPr bwMode="auto">
          <a:xfrm>
            <a:off x="1908175" y="173038"/>
            <a:ext cx="5364163" cy="879475"/>
          </a:xfrm>
          <a:noFill/>
          <a:ln>
            <a:miter lim="800000"/>
            <a:headEnd/>
            <a:tailEnd/>
          </a:ln>
        </p:spPr>
        <p:txBody>
          <a:bodyPr vert="horz" wrap="square" lIns="91440" tIns="45720" rIns="91440" bIns="45720" numCol="1" anchor="t" anchorCtr="0" compatLnSpc="1">
            <a:prstTxWarp prst="textNoShape">
              <a:avLst/>
            </a:prstTxWarp>
          </a:bodyPr>
          <a:lstStyle/>
          <a:p>
            <a:r>
              <a:rPr lang="en-GB" sz="2000" b="1">
                <a:solidFill>
                  <a:srgbClr val="000099"/>
                </a:solidFill>
              </a:rPr>
              <a:t>Cluster analysis</a:t>
            </a:r>
          </a:p>
        </p:txBody>
      </p:sp>
      <p:sp>
        <p:nvSpPr>
          <p:cNvPr id="71683" name="Rectangle 3"/>
          <p:cNvSpPr>
            <a:spLocks noGrp="1" noChangeArrowheads="1"/>
          </p:cNvSpPr>
          <p:nvPr>
            <p:ph type="body" idx="1"/>
          </p:nvPr>
        </p:nvSpPr>
        <p:spPr bwMode="auto">
          <a:xfrm>
            <a:off x="468313" y="923925"/>
            <a:ext cx="8278812" cy="5400675"/>
          </a:xfrm>
          <a:noFill/>
          <a:ln>
            <a:miter lim="800000"/>
            <a:headEnd/>
            <a:tailEnd/>
          </a:ln>
        </p:spPr>
        <p:txBody>
          <a:bodyPr vert="horz" wrap="square" lIns="91440" tIns="45720" rIns="91440" bIns="45720" numCol="1" anchor="t" anchorCtr="0" compatLnSpc="1">
            <a:prstTxWarp prst="textNoShape">
              <a:avLst/>
            </a:prstTxWarp>
          </a:bodyPr>
          <a:lstStyle/>
          <a:p>
            <a:pPr>
              <a:lnSpc>
                <a:spcPct val="80000"/>
              </a:lnSpc>
              <a:buSzPct val="150000"/>
              <a:buFontTx/>
              <a:buBlip>
                <a:blip r:embed="rId3"/>
              </a:buBlip>
            </a:pPr>
            <a:r>
              <a:rPr lang="en-GB" sz="2000" b="1">
                <a:solidFill>
                  <a:srgbClr val="000099"/>
                </a:solidFill>
              </a:rPr>
              <a:t>Description</a:t>
            </a:r>
            <a:r>
              <a:rPr lang="en-GB" sz="1400">
                <a:solidFill>
                  <a:srgbClr val="000099"/>
                </a:solidFill>
              </a:rPr>
              <a:t>: </a:t>
            </a:r>
          </a:p>
          <a:p>
            <a:pPr>
              <a:lnSpc>
                <a:spcPct val="80000"/>
              </a:lnSpc>
              <a:buFontTx/>
              <a:buNone/>
            </a:pPr>
            <a:r>
              <a:rPr lang="en-GB" sz="1400">
                <a:solidFill>
                  <a:srgbClr val="000099"/>
                </a:solidFill>
              </a:rPr>
              <a:t>	</a:t>
            </a:r>
            <a:r>
              <a:rPr lang="en-GB" sz="1600">
                <a:solidFill>
                  <a:srgbClr val="000099"/>
                </a:solidFill>
              </a:rPr>
              <a:t>The TGI Cluster is a market segmentation tool. The typology is done from a battery of TGI lifestyle statements that best describe the Who. Clustering partitions the whole fast food market into a number  of groups which are exclusive between themselves</a:t>
            </a:r>
            <a:r>
              <a:rPr lang="en-GB" sz="1400">
                <a:solidFill>
                  <a:srgbClr val="000099"/>
                </a:solidFill>
              </a:rPr>
              <a:t>. </a:t>
            </a:r>
          </a:p>
          <a:p>
            <a:pPr>
              <a:lnSpc>
                <a:spcPct val="80000"/>
              </a:lnSpc>
              <a:spcBef>
                <a:spcPct val="50000"/>
              </a:spcBef>
              <a:buSzPct val="150000"/>
              <a:buFontTx/>
              <a:buBlip>
                <a:blip r:embed="rId3"/>
              </a:buBlip>
            </a:pPr>
            <a:r>
              <a:rPr lang="en-GB" sz="2000" b="1">
                <a:solidFill>
                  <a:srgbClr val="000099"/>
                </a:solidFill>
              </a:rPr>
              <a:t>Aim:</a:t>
            </a:r>
            <a:r>
              <a:rPr lang="en-GB" sz="1400">
                <a:solidFill>
                  <a:srgbClr val="000099"/>
                </a:solidFill>
              </a:rPr>
              <a:t>                 </a:t>
            </a:r>
          </a:p>
          <a:p>
            <a:pPr lvl="1">
              <a:lnSpc>
                <a:spcPct val="80000"/>
              </a:lnSpc>
              <a:buFont typeface="Arial" pitchFamily="34" charset="0"/>
              <a:buChar char="−"/>
            </a:pPr>
            <a:r>
              <a:rPr lang="en-GB" sz="1600">
                <a:solidFill>
                  <a:srgbClr val="000099"/>
                </a:solidFill>
              </a:rPr>
              <a:t>To understand an existing/new market.</a:t>
            </a:r>
          </a:p>
          <a:p>
            <a:pPr lvl="1">
              <a:lnSpc>
                <a:spcPct val="80000"/>
              </a:lnSpc>
              <a:buFont typeface="Arial" pitchFamily="34" charset="0"/>
              <a:buChar char="−"/>
            </a:pPr>
            <a:r>
              <a:rPr lang="en-GB" sz="1600">
                <a:solidFill>
                  <a:srgbClr val="000099"/>
                </a:solidFill>
              </a:rPr>
              <a:t>To identify a core target among the segments which have been identified as the most profitable consumers.</a:t>
            </a:r>
          </a:p>
          <a:p>
            <a:pPr lvl="1">
              <a:lnSpc>
                <a:spcPct val="80000"/>
              </a:lnSpc>
              <a:buFont typeface="Arial" pitchFamily="34" charset="0"/>
              <a:buChar char="−"/>
            </a:pPr>
            <a:r>
              <a:rPr lang="en-US" sz="1600">
                <a:solidFill>
                  <a:srgbClr val="000099"/>
                </a:solidFill>
              </a:rPr>
              <a:t>And thus to develop products which </a:t>
            </a:r>
            <a:r>
              <a:rPr lang="en-US" sz="1600">
                <a:solidFill>
                  <a:srgbClr val="000099"/>
                </a:solidFill>
                <a:cs typeface="Times New Roman" pitchFamily="18" charset="0"/>
              </a:rPr>
              <a:t>anticipate the needs</a:t>
            </a:r>
            <a:r>
              <a:rPr lang="en-US" sz="1600">
                <a:solidFill>
                  <a:srgbClr val="000099"/>
                </a:solidFill>
              </a:rPr>
              <a:t> (both actual and emotional) of more </a:t>
            </a:r>
            <a:r>
              <a:rPr lang="en-US" sz="1600">
                <a:solidFill>
                  <a:srgbClr val="000099"/>
                </a:solidFill>
                <a:cs typeface="Times New Roman" pitchFamily="18" charset="0"/>
              </a:rPr>
              <a:t>tightly targeted groups.</a:t>
            </a:r>
            <a:endParaRPr lang="en-GB" sz="1400">
              <a:solidFill>
                <a:srgbClr val="000099"/>
              </a:solidFill>
            </a:endParaRPr>
          </a:p>
          <a:p>
            <a:pPr>
              <a:lnSpc>
                <a:spcPct val="90000"/>
              </a:lnSpc>
              <a:buSzPct val="150000"/>
              <a:buFontTx/>
              <a:buBlip>
                <a:blip r:embed="rId3"/>
              </a:buBlip>
            </a:pPr>
            <a:r>
              <a:rPr lang="en-GB" sz="2000" b="1">
                <a:solidFill>
                  <a:srgbClr val="000099"/>
                </a:solidFill>
              </a:rPr>
              <a:t>Process</a:t>
            </a:r>
            <a:r>
              <a:rPr lang="en-GB" sz="2000">
                <a:solidFill>
                  <a:srgbClr val="000099"/>
                </a:solidFill>
              </a:rPr>
              <a:t>:</a:t>
            </a:r>
          </a:p>
          <a:p>
            <a:pPr>
              <a:lnSpc>
                <a:spcPct val="90000"/>
              </a:lnSpc>
              <a:buSzPct val="150000"/>
              <a:buFontTx/>
              <a:buBlip>
                <a:blip r:embed="rId3"/>
              </a:buBlip>
            </a:pPr>
            <a:endParaRPr lang="en-GB" sz="1400">
              <a:solidFill>
                <a:srgbClr val="000099"/>
              </a:solidFill>
            </a:endParaRPr>
          </a:p>
          <a:p>
            <a:pPr>
              <a:lnSpc>
                <a:spcPct val="90000"/>
              </a:lnSpc>
            </a:pPr>
            <a:endParaRPr lang="en-GB" sz="1400">
              <a:solidFill>
                <a:srgbClr val="000099"/>
              </a:solidFill>
            </a:endParaRPr>
          </a:p>
          <a:p>
            <a:pPr>
              <a:lnSpc>
                <a:spcPct val="90000"/>
              </a:lnSpc>
            </a:pPr>
            <a:endParaRPr lang="en-GB" sz="1400">
              <a:solidFill>
                <a:srgbClr val="000099"/>
              </a:solidFill>
            </a:endParaRPr>
          </a:p>
          <a:p>
            <a:pPr>
              <a:lnSpc>
                <a:spcPct val="90000"/>
              </a:lnSpc>
            </a:pPr>
            <a:endParaRPr lang="en-GB" sz="1400">
              <a:solidFill>
                <a:srgbClr val="000099"/>
              </a:solidFill>
            </a:endParaRPr>
          </a:p>
          <a:p>
            <a:pPr>
              <a:lnSpc>
                <a:spcPct val="90000"/>
              </a:lnSpc>
            </a:pPr>
            <a:endParaRPr lang="en-GB" sz="2000">
              <a:solidFill>
                <a:srgbClr val="000099"/>
              </a:solidFill>
            </a:endParaRPr>
          </a:p>
          <a:p>
            <a:pPr>
              <a:lnSpc>
                <a:spcPct val="90000"/>
              </a:lnSpc>
              <a:buSzPct val="150000"/>
              <a:buFontTx/>
              <a:buBlip>
                <a:blip r:embed="rId3"/>
              </a:buBlip>
            </a:pPr>
            <a:r>
              <a:rPr lang="en-GB" sz="2000" b="1">
                <a:solidFill>
                  <a:srgbClr val="000099"/>
                </a:solidFill>
              </a:rPr>
              <a:t>Advantages</a:t>
            </a:r>
            <a:r>
              <a:rPr lang="en-GB" sz="1400">
                <a:solidFill>
                  <a:srgbClr val="000099"/>
                </a:solidFill>
              </a:rPr>
              <a:t>: </a:t>
            </a:r>
          </a:p>
          <a:p>
            <a:pPr lvl="1">
              <a:lnSpc>
                <a:spcPct val="90000"/>
              </a:lnSpc>
              <a:buFont typeface="Arial" pitchFamily="34" charset="0"/>
              <a:buChar char="−"/>
            </a:pPr>
            <a:r>
              <a:rPr lang="en-GB" sz="1600">
                <a:solidFill>
                  <a:srgbClr val="000099"/>
                </a:solidFill>
              </a:rPr>
              <a:t>A quantification and a deep understanding of each segment belonging to a specific market.</a:t>
            </a:r>
          </a:p>
          <a:p>
            <a:pPr lvl="1">
              <a:lnSpc>
                <a:spcPct val="90000"/>
              </a:lnSpc>
              <a:buFont typeface="Arial" pitchFamily="34" charset="0"/>
              <a:buChar char="−"/>
            </a:pPr>
            <a:r>
              <a:rPr lang="en-GB" sz="1600">
                <a:solidFill>
                  <a:srgbClr val="000099"/>
                </a:solidFill>
              </a:rPr>
              <a:t>Actionable WHO profiles. </a:t>
            </a:r>
          </a:p>
          <a:p>
            <a:pPr>
              <a:lnSpc>
                <a:spcPct val="90000"/>
              </a:lnSpc>
              <a:buFontTx/>
              <a:buNone/>
            </a:pPr>
            <a:endParaRPr lang="en-GB" sz="1600">
              <a:solidFill>
                <a:srgbClr val="000099"/>
              </a:solidFill>
            </a:endParaRPr>
          </a:p>
        </p:txBody>
      </p:sp>
      <p:sp>
        <p:nvSpPr>
          <p:cNvPr id="71684" name="Rectangle 4"/>
          <p:cNvSpPr>
            <a:spLocks noChangeArrowheads="1"/>
          </p:cNvSpPr>
          <p:nvPr/>
        </p:nvSpPr>
        <p:spPr bwMode="auto">
          <a:xfrm>
            <a:off x="917575" y="3833813"/>
            <a:ext cx="1639888" cy="1009650"/>
          </a:xfrm>
          <a:prstGeom prst="rect">
            <a:avLst/>
          </a:prstGeom>
          <a:solidFill>
            <a:srgbClr val="FFEFAB"/>
          </a:solidFill>
          <a:ln w="9525">
            <a:solidFill>
              <a:schemeClr val="tx1"/>
            </a:solidFill>
            <a:miter lim="800000"/>
            <a:headEnd/>
            <a:tailEnd/>
          </a:ln>
          <a:effectLst/>
        </p:spPr>
        <p:txBody>
          <a:bodyPr anchor="ctr"/>
          <a:lstStyle/>
          <a:p>
            <a:pPr algn="ctr" eaLnBrk="0" hangingPunct="0"/>
            <a:r>
              <a:rPr lang="en-GB" sz="1200" b="1">
                <a:solidFill>
                  <a:srgbClr val="000099"/>
                </a:solidFill>
              </a:rPr>
              <a:t>Lifestyle Statement selection/</a:t>
            </a:r>
          </a:p>
          <a:p>
            <a:pPr algn="ctr" eaLnBrk="0" hangingPunct="0"/>
            <a:r>
              <a:rPr lang="en-GB" sz="1200" b="1">
                <a:solidFill>
                  <a:srgbClr val="000099"/>
                </a:solidFill>
              </a:rPr>
              <a:t>Correspondence Analysis</a:t>
            </a:r>
          </a:p>
        </p:txBody>
      </p:sp>
      <p:sp>
        <p:nvSpPr>
          <p:cNvPr id="71685" name="Rectangle 5"/>
          <p:cNvSpPr>
            <a:spLocks noChangeArrowheads="1"/>
          </p:cNvSpPr>
          <p:nvPr/>
        </p:nvSpPr>
        <p:spPr bwMode="auto">
          <a:xfrm>
            <a:off x="3078163" y="3833813"/>
            <a:ext cx="1584325" cy="1009650"/>
          </a:xfrm>
          <a:prstGeom prst="rect">
            <a:avLst/>
          </a:prstGeom>
          <a:solidFill>
            <a:srgbClr val="FFDA71"/>
          </a:solidFill>
          <a:ln w="9525">
            <a:solidFill>
              <a:schemeClr val="tx1"/>
            </a:solidFill>
            <a:miter lim="800000"/>
            <a:headEnd/>
            <a:tailEnd/>
          </a:ln>
          <a:effectLst/>
        </p:spPr>
        <p:txBody>
          <a:bodyPr anchor="ctr"/>
          <a:lstStyle/>
          <a:p>
            <a:pPr algn="ctr" eaLnBrk="0" hangingPunct="0"/>
            <a:r>
              <a:rPr lang="en-GB" sz="1200" b="1">
                <a:solidFill>
                  <a:srgbClr val="000099"/>
                </a:solidFill>
              </a:rPr>
              <a:t>Run of Cluster analysis</a:t>
            </a:r>
          </a:p>
        </p:txBody>
      </p:sp>
      <p:sp>
        <p:nvSpPr>
          <p:cNvPr id="71686" name="Rectangle 6"/>
          <p:cNvSpPr>
            <a:spLocks noChangeArrowheads="1"/>
          </p:cNvSpPr>
          <p:nvPr/>
        </p:nvSpPr>
        <p:spPr bwMode="auto">
          <a:xfrm>
            <a:off x="5167313" y="3833813"/>
            <a:ext cx="1584325" cy="1009650"/>
          </a:xfrm>
          <a:prstGeom prst="rect">
            <a:avLst/>
          </a:prstGeom>
          <a:solidFill>
            <a:srgbClr val="FACA00"/>
          </a:solidFill>
          <a:ln w="9525">
            <a:solidFill>
              <a:schemeClr val="tx1"/>
            </a:solidFill>
            <a:miter lim="800000"/>
            <a:headEnd/>
            <a:tailEnd/>
          </a:ln>
          <a:effectLst/>
        </p:spPr>
        <p:txBody>
          <a:bodyPr anchor="ctr"/>
          <a:lstStyle/>
          <a:p>
            <a:pPr algn="ctr" eaLnBrk="0" hangingPunct="0"/>
            <a:r>
              <a:rPr lang="en-GB" sz="1200" b="1">
                <a:solidFill>
                  <a:srgbClr val="000099"/>
                </a:solidFill>
              </a:rPr>
              <a:t>Profiling of the identified segments</a:t>
            </a:r>
          </a:p>
        </p:txBody>
      </p:sp>
      <p:sp>
        <p:nvSpPr>
          <p:cNvPr id="71687" name="AutoShape 7"/>
          <p:cNvSpPr>
            <a:spLocks noChangeArrowheads="1"/>
          </p:cNvSpPr>
          <p:nvPr/>
        </p:nvSpPr>
        <p:spPr bwMode="auto">
          <a:xfrm>
            <a:off x="2574925" y="4119563"/>
            <a:ext cx="503238" cy="363537"/>
          </a:xfrm>
          <a:prstGeom prst="chevron">
            <a:avLst>
              <a:gd name="adj" fmla="val 34607"/>
            </a:avLst>
          </a:prstGeom>
          <a:solidFill>
            <a:schemeClr val="folHlink"/>
          </a:solidFill>
          <a:ln w="9525">
            <a:solidFill>
              <a:schemeClr val="tx1"/>
            </a:solidFill>
            <a:miter lim="800000"/>
            <a:headEnd/>
            <a:tailEnd/>
          </a:ln>
          <a:effectLst/>
        </p:spPr>
        <p:txBody>
          <a:bodyPr wrap="none" anchor="ctr"/>
          <a:lstStyle/>
          <a:p>
            <a:endParaRPr lang="en-US"/>
          </a:p>
        </p:txBody>
      </p:sp>
      <p:sp>
        <p:nvSpPr>
          <p:cNvPr id="71688" name="AutoShape 8"/>
          <p:cNvSpPr>
            <a:spLocks noChangeArrowheads="1"/>
          </p:cNvSpPr>
          <p:nvPr/>
        </p:nvSpPr>
        <p:spPr bwMode="auto">
          <a:xfrm>
            <a:off x="4662488" y="4119563"/>
            <a:ext cx="503237" cy="363537"/>
          </a:xfrm>
          <a:prstGeom prst="chevron">
            <a:avLst>
              <a:gd name="adj" fmla="val 34607"/>
            </a:avLst>
          </a:prstGeom>
          <a:solidFill>
            <a:schemeClr val="folHlink"/>
          </a:solidFill>
          <a:ln w="9525">
            <a:solidFill>
              <a:schemeClr val="tx1"/>
            </a:solidFill>
            <a:miter lim="800000"/>
            <a:headEnd/>
            <a:tailEnd/>
          </a:ln>
          <a:effectLst/>
        </p:spPr>
        <p:txBody>
          <a:bodyPr wrap="none" anchor="ctr"/>
          <a:lstStyle/>
          <a:p>
            <a:endParaRPr lang="en-US"/>
          </a:p>
        </p:txBody>
      </p:sp>
      <p:sp>
        <p:nvSpPr>
          <p:cNvPr id="71689" name="AutoShape 9"/>
          <p:cNvSpPr>
            <a:spLocks noChangeArrowheads="1"/>
          </p:cNvSpPr>
          <p:nvPr/>
        </p:nvSpPr>
        <p:spPr bwMode="auto">
          <a:xfrm>
            <a:off x="6750050" y="4119563"/>
            <a:ext cx="503238" cy="363537"/>
          </a:xfrm>
          <a:prstGeom prst="chevron">
            <a:avLst>
              <a:gd name="adj" fmla="val 34607"/>
            </a:avLst>
          </a:prstGeom>
          <a:solidFill>
            <a:schemeClr val="folHlink"/>
          </a:solidFill>
          <a:ln w="9525">
            <a:solidFill>
              <a:schemeClr val="tx1"/>
            </a:solidFill>
            <a:miter lim="800000"/>
            <a:headEnd/>
            <a:tailEnd/>
          </a:ln>
          <a:effectLst/>
        </p:spPr>
        <p:txBody>
          <a:bodyPr wrap="none" anchor="ctr"/>
          <a:lstStyle/>
          <a:p>
            <a:endParaRPr lang="en-US"/>
          </a:p>
        </p:txBody>
      </p:sp>
      <p:grpSp>
        <p:nvGrpSpPr>
          <p:cNvPr id="71690" name="Group 10"/>
          <p:cNvGrpSpPr>
            <a:grpSpLocks/>
          </p:cNvGrpSpPr>
          <p:nvPr/>
        </p:nvGrpSpPr>
        <p:grpSpPr bwMode="auto">
          <a:xfrm>
            <a:off x="7181850" y="3530600"/>
            <a:ext cx="1657350" cy="1312863"/>
            <a:chOff x="4467" y="2286"/>
            <a:chExt cx="1044" cy="827"/>
          </a:xfrm>
        </p:grpSpPr>
        <p:sp>
          <p:nvSpPr>
            <p:cNvPr id="71691" name="Rectangle 11"/>
            <p:cNvSpPr>
              <a:spLocks noChangeArrowheads="1"/>
            </p:cNvSpPr>
            <p:nvPr/>
          </p:nvSpPr>
          <p:spPr bwMode="auto">
            <a:xfrm>
              <a:off x="4513" y="2477"/>
              <a:ext cx="998" cy="636"/>
            </a:xfrm>
            <a:prstGeom prst="rect">
              <a:avLst/>
            </a:prstGeom>
            <a:solidFill>
              <a:schemeClr val="accent1"/>
            </a:solidFill>
            <a:ln w="9525">
              <a:solidFill>
                <a:schemeClr val="tx1"/>
              </a:solidFill>
              <a:miter lim="800000"/>
              <a:headEnd/>
              <a:tailEnd/>
            </a:ln>
            <a:effectLst/>
          </p:spPr>
          <p:txBody>
            <a:bodyPr anchor="ctr"/>
            <a:lstStyle/>
            <a:p>
              <a:pPr algn="ctr" eaLnBrk="0" hangingPunct="0"/>
              <a:r>
                <a:rPr lang="en-GB" sz="1200" b="1">
                  <a:solidFill>
                    <a:schemeClr val="bg2"/>
                  </a:solidFill>
                </a:rPr>
                <a:t>Target Group selection as a core target</a:t>
              </a:r>
            </a:p>
          </p:txBody>
        </p:sp>
        <p:sp>
          <p:nvSpPr>
            <p:cNvPr id="71692" name="Text Box 12"/>
            <p:cNvSpPr txBox="1">
              <a:spLocks noChangeArrowheads="1"/>
            </p:cNvSpPr>
            <p:nvPr/>
          </p:nvSpPr>
          <p:spPr bwMode="auto">
            <a:xfrm>
              <a:off x="4467" y="2286"/>
              <a:ext cx="998" cy="192"/>
            </a:xfrm>
            <a:prstGeom prst="rect">
              <a:avLst/>
            </a:prstGeom>
            <a:noFill/>
            <a:ln w="9525">
              <a:noFill/>
              <a:miter lim="800000"/>
              <a:headEnd/>
              <a:tailEnd/>
            </a:ln>
            <a:effectLst/>
          </p:spPr>
          <p:txBody>
            <a:bodyPr>
              <a:spAutoFit/>
            </a:bodyPr>
            <a:lstStyle/>
            <a:p>
              <a:pPr algn="ctr" eaLnBrk="0" hangingPunct="0">
                <a:spcBef>
                  <a:spcPct val="50000"/>
                </a:spcBef>
              </a:pPr>
              <a:r>
                <a:rPr lang="en-GB" sz="1400" b="1">
                  <a:solidFill>
                    <a:schemeClr val="bg2"/>
                  </a:solidFill>
                </a:rPr>
                <a:t>Optional</a:t>
              </a:r>
            </a:p>
          </p:txBody>
        </p:sp>
      </p:grpSp>
      <p:sp>
        <p:nvSpPr>
          <p:cNvPr id="71693" name="Text Box 13"/>
          <p:cNvSpPr txBox="1">
            <a:spLocks noChangeArrowheads="1"/>
          </p:cNvSpPr>
          <p:nvPr/>
        </p:nvSpPr>
        <p:spPr bwMode="auto">
          <a:xfrm>
            <a:off x="4356100" y="6553200"/>
            <a:ext cx="503238" cy="260350"/>
          </a:xfrm>
          <a:prstGeom prst="rect">
            <a:avLst/>
          </a:prstGeom>
          <a:noFill/>
          <a:ln w="9525">
            <a:noFill/>
            <a:miter lim="800000"/>
            <a:headEnd/>
            <a:tailEnd/>
          </a:ln>
          <a:effectLst/>
        </p:spPr>
        <p:txBody>
          <a:bodyPr>
            <a:spAutoFit/>
          </a:bodyPr>
          <a:lstStyle/>
          <a:p>
            <a:pPr algn="ctr" eaLnBrk="0" hangingPunct="0">
              <a:spcBef>
                <a:spcPct val="50000"/>
              </a:spcBef>
            </a:pPr>
            <a:r>
              <a:rPr lang="fr-FR" sz="1100">
                <a:solidFill>
                  <a:srgbClr val="000099"/>
                </a:solidFill>
              </a:rPr>
              <a:t>32</a:t>
            </a:r>
          </a:p>
        </p:txBody>
      </p:sp>
      <p:sp>
        <p:nvSpPr>
          <p:cNvPr id="71694" name="Line 14"/>
          <p:cNvSpPr>
            <a:spLocks noChangeShapeType="1"/>
          </p:cNvSpPr>
          <p:nvPr/>
        </p:nvSpPr>
        <p:spPr bwMode="auto">
          <a:xfrm>
            <a:off x="903288" y="1219200"/>
            <a:ext cx="1800225" cy="0"/>
          </a:xfrm>
          <a:prstGeom prst="line">
            <a:avLst/>
          </a:prstGeom>
          <a:noFill/>
          <a:ln w="60325" cmpd="dbl">
            <a:solidFill>
              <a:srgbClr val="FF9900"/>
            </a:solidFill>
            <a:round/>
            <a:headEnd/>
            <a:tailEnd type="oval" w="sm" len="sm"/>
          </a:ln>
          <a:effectLst/>
        </p:spPr>
        <p:txBody>
          <a:bodyPr/>
          <a:lstStyle/>
          <a:p>
            <a:endParaRPr lang="en-US"/>
          </a:p>
        </p:txBody>
      </p:sp>
      <p:sp>
        <p:nvSpPr>
          <p:cNvPr id="71695" name="Line 15"/>
          <p:cNvSpPr>
            <a:spLocks noChangeShapeType="1"/>
          </p:cNvSpPr>
          <p:nvPr/>
        </p:nvSpPr>
        <p:spPr bwMode="auto">
          <a:xfrm>
            <a:off x="890588" y="2235200"/>
            <a:ext cx="2697162" cy="0"/>
          </a:xfrm>
          <a:prstGeom prst="line">
            <a:avLst/>
          </a:prstGeom>
          <a:noFill/>
          <a:ln w="60325" cmpd="dbl">
            <a:solidFill>
              <a:srgbClr val="FF9900"/>
            </a:solidFill>
            <a:round/>
            <a:headEnd/>
            <a:tailEnd type="oval" w="sm" len="sm"/>
          </a:ln>
          <a:effectLst/>
        </p:spPr>
        <p:txBody>
          <a:bodyPr/>
          <a:lstStyle/>
          <a:p>
            <a:endParaRPr lang="en-US"/>
          </a:p>
        </p:txBody>
      </p:sp>
      <p:sp>
        <p:nvSpPr>
          <p:cNvPr id="71696" name="Line 16"/>
          <p:cNvSpPr>
            <a:spLocks noChangeShapeType="1"/>
          </p:cNvSpPr>
          <p:nvPr/>
        </p:nvSpPr>
        <p:spPr bwMode="auto">
          <a:xfrm>
            <a:off x="904875" y="3733800"/>
            <a:ext cx="3602038" cy="0"/>
          </a:xfrm>
          <a:prstGeom prst="line">
            <a:avLst/>
          </a:prstGeom>
          <a:noFill/>
          <a:ln w="60325" cmpd="dbl">
            <a:solidFill>
              <a:srgbClr val="FF9900"/>
            </a:solidFill>
            <a:round/>
            <a:headEnd/>
            <a:tailEnd type="oval" w="sm" len="sm"/>
          </a:ln>
          <a:effectLst/>
        </p:spPr>
        <p:txBody>
          <a:bodyPr/>
          <a:lstStyle/>
          <a:p>
            <a:endParaRPr lang="en-US"/>
          </a:p>
        </p:txBody>
      </p:sp>
      <p:sp>
        <p:nvSpPr>
          <p:cNvPr id="71697" name="Line 17"/>
          <p:cNvSpPr>
            <a:spLocks noChangeShapeType="1"/>
          </p:cNvSpPr>
          <p:nvPr/>
        </p:nvSpPr>
        <p:spPr bwMode="auto">
          <a:xfrm>
            <a:off x="890588" y="5334000"/>
            <a:ext cx="4497387" cy="0"/>
          </a:xfrm>
          <a:prstGeom prst="line">
            <a:avLst/>
          </a:prstGeom>
          <a:noFill/>
          <a:ln w="60325" cmpd="dbl">
            <a:solidFill>
              <a:srgbClr val="FF9900"/>
            </a:solidFill>
            <a:round/>
            <a:headEnd/>
            <a:tailEnd type="oval" w="sm" len="sm"/>
          </a:ln>
          <a:effectLst/>
        </p:spPr>
        <p:txBody>
          <a:bodyPr/>
          <a:lstStyle/>
          <a:p>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ChangeArrowheads="1"/>
          </p:cNvSpPr>
          <p:nvPr/>
        </p:nvSpPr>
        <p:spPr bwMode="auto">
          <a:xfrm>
            <a:off x="1798638" y="-41275"/>
            <a:ext cx="5364162" cy="879475"/>
          </a:xfrm>
          <a:prstGeom prst="rect">
            <a:avLst/>
          </a:prstGeom>
          <a:noFill/>
          <a:ln w="9525">
            <a:noFill/>
            <a:miter lim="800000"/>
            <a:headEnd/>
            <a:tailEnd/>
          </a:ln>
          <a:effectLst/>
        </p:spPr>
        <p:txBody>
          <a:bodyPr anchor="ctr"/>
          <a:lstStyle/>
          <a:p>
            <a:pPr algn="ctr"/>
            <a:r>
              <a:rPr lang="en-GB" sz="2000" b="1">
                <a:solidFill>
                  <a:srgbClr val="000099"/>
                </a:solidFill>
              </a:rPr>
              <a:t>Cluster analysis</a:t>
            </a:r>
          </a:p>
        </p:txBody>
      </p:sp>
      <p:sp>
        <p:nvSpPr>
          <p:cNvPr id="54275" name="Rectangle 3"/>
          <p:cNvSpPr>
            <a:spLocks noChangeArrowheads="1"/>
          </p:cNvSpPr>
          <p:nvPr/>
        </p:nvSpPr>
        <p:spPr bwMode="auto">
          <a:xfrm>
            <a:off x="63500" y="762000"/>
            <a:ext cx="8686800" cy="939800"/>
          </a:xfrm>
          <a:prstGeom prst="rect">
            <a:avLst/>
          </a:prstGeom>
          <a:noFill/>
          <a:ln w="9525">
            <a:noFill/>
            <a:miter lim="800000"/>
            <a:headEnd/>
            <a:tailEnd/>
          </a:ln>
          <a:effectLst/>
        </p:spPr>
        <p:txBody>
          <a:bodyPr/>
          <a:lstStyle/>
          <a:p>
            <a:pPr marL="342900" indent="-342900">
              <a:spcBef>
                <a:spcPct val="20000"/>
              </a:spcBef>
              <a:buFontTx/>
              <a:buChar char="•"/>
            </a:pPr>
            <a:r>
              <a:rPr lang="en-US" sz="1400" b="1"/>
              <a:t>Base: Fast food consumers who have eaten in or out in the last 12 months, n= 3533</a:t>
            </a:r>
          </a:p>
          <a:p>
            <a:pPr marL="342900" indent="-342900">
              <a:spcBef>
                <a:spcPct val="20000"/>
              </a:spcBef>
            </a:pPr>
            <a:endParaRPr lang="en-US" sz="500" b="1"/>
          </a:p>
          <a:p>
            <a:pPr marL="342900" indent="-342900">
              <a:spcBef>
                <a:spcPct val="20000"/>
              </a:spcBef>
              <a:buFontTx/>
              <a:buChar char="•"/>
            </a:pPr>
            <a:r>
              <a:rPr lang="en-US" sz="1400" b="1"/>
              <a:t>Segmenting on the top 20 discriminating  food and health statements used in correspondence: </a:t>
            </a:r>
          </a:p>
        </p:txBody>
      </p:sp>
      <p:graphicFrame>
        <p:nvGraphicFramePr>
          <p:cNvPr id="54386" name="Group 114"/>
          <p:cNvGraphicFramePr>
            <a:graphicFrameLocks noGrp="1"/>
          </p:cNvGraphicFramePr>
          <p:nvPr/>
        </p:nvGraphicFramePr>
        <p:xfrm>
          <a:off x="508000" y="1485900"/>
          <a:ext cx="7264400" cy="5181600"/>
        </p:xfrm>
        <a:graphic>
          <a:graphicData uri="http://schemas.openxmlformats.org/drawingml/2006/table">
            <a:tbl>
              <a:tblPr/>
              <a:tblGrid>
                <a:gridCol w="7264400"/>
              </a:tblGrid>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Frozen foods are as good for you as fresh foods</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like to eat take-away meals</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like to try out new food products</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don’t have time to spend preparing and cooking food</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like to treat myself to foods that aren’t supposed to be good for you</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read the labels on food to see what additives are in it</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Junk food is part of my lifestyle</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My diet is mainly vegetarian</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am prepared to pay more for foods that don't contain artificial additives</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try to include plenty of fiber in my diet these days</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make sure I take regular exercise</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consider my diet to be very healthy</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use diet food and drink products</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always check the nutritional content of food</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always buy the brands my children prefer</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I’m tempted to buy products I’ve seen advertised</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ask peoples advice before buying new things</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People come to me for advice before buying new things</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 most cases all brands are the same quality. Other things such as price matter a whole lot more</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1619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regularly buy organic food</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bl>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idx="4294967295"/>
          </p:nvPr>
        </p:nvSpPr>
        <p:spPr bwMode="auto">
          <a:xfrm>
            <a:off x="457200" y="76200"/>
            <a:ext cx="8229600" cy="1143000"/>
          </a:xfrm>
          <a:prstGeom prst="rect">
            <a:avLst/>
          </a:prstGeom>
          <a:noFill/>
          <a:ln>
            <a:miter lim="800000"/>
            <a:headEnd/>
            <a:tailEnd/>
          </a:ln>
        </p:spPr>
        <p:txBody>
          <a:bodyPr anchor="ctr"/>
          <a:lstStyle/>
          <a:p>
            <a:r>
              <a:rPr lang="en-US" sz="2000" b="1">
                <a:solidFill>
                  <a:srgbClr val="000099"/>
                </a:solidFill>
              </a:rPr>
              <a:t>Understanding the Segments</a:t>
            </a:r>
          </a:p>
        </p:txBody>
      </p:sp>
      <p:graphicFrame>
        <p:nvGraphicFramePr>
          <p:cNvPr id="75824" name="Group 48"/>
          <p:cNvGraphicFramePr>
            <a:graphicFrameLocks noGrp="1"/>
          </p:cNvGraphicFramePr>
          <p:nvPr>
            <p:ph sz="quarter" idx="4294967295"/>
          </p:nvPr>
        </p:nvGraphicFramePr>
        <p:xfrm>
          <a:off x="698500" y="1460500"/>
          <a:ext cx="4102100" cy="1630680"/>
        </p:xfrm>
        <a:graphic>
          <a:graphicData uri="http://schemas.openxmlformats.org/drawingml/2006/table">
            <a:tbl>
              <a:tblPr/>
              <a:tblGrid>
                <a:gridCol w="3057525"/>
                <a:gridCol w="1044575"/>
              </a:tblGrid>
              <a:tr h="355600">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Fast food Consumers Segments</a:t>
                      </a:r>
                    </a:p>
                  </a:txBody>
                  <a:tcPr horzOverflow="overflow">
                    <a:lnL w="12700" cap="flat" cmpd="sng" algn="ctr">
                      <a:solidFill>
                        <a:srgbClr val="FCEC8C"/>
                      </a:solidFill>
                      <a:prstDash val="solid"/>
                      <a:round/>
                      <a:headEnd type="none" w="med" len="med"/>
                      <a:tailEnd type="none" w="med" len="med"/>
                    </a:lnL>
                    <a:lnR w="12700" cap="flat" cmpd="sng" algn="ctr">
                      <a:solidFill>
                        <a:srgbClr val="FCEC8C"/>
                      </a:solidFill>
                      <a:prstDash val="solid"/>
                      <a:round/>
                      <a:headEnd type="none" w="med" len="med"/>
                      <a:tailEnd type="none" w="med" len="med"/>
                    </a:lnR>
                    <a:lnT>
                      <a:noFill/>
                    </a:lnT>
                    <a:lnB w="12700" cap="flat" cmpd="sng" algn="ctr">
                      <a:solidFill>
                        <a:srgbClr val="FCEC8C"/>
                      </a:solidFill>
                      <a:prstDash val="solid"/>
                      <a:round/>
                      <a:headEnd type="none" w="med" len="med"/>
                      <a:tailEnd type="none" w="med" len="med"/>
                    </a:lnB>
                    <a:lnTlToBr>
                      <a:noFill/>
                    </a:lnTlToBr>
                    <a:lnBlToTr>
                      <a:noFill/>
                    </a:lnBlToTr>
                    <a:solidFill>
                      <a:srgbClr val="FF6600"/>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n = 3533</a:t>
                      </a:r>
                    </a:p>
                  </a:txBody>
                  <a:tcPr horzOverflow="overflow">
                    <a:lnL w="12700" cap="flat" cmpd="sng" algn="ctr">
                      <a:solidFill>
                        <a:srgbClr val="FCEC8C"/>
                      </a:solidFill>
                      <a:prstDash val="solid"/>
                      <a:round/>
                      <a:headEnd type="none" w="med" len="med"/>
                      <a:tailEnd type="none" w="med" len="med"/>
                    </a:lnL>
                    <a:lnR w="12700" cap="flat" cmpd="sng" algn="ctr">
                      <a:solidFill>
                        <a:srgbClr val="FCEC8C"/>
                      </a:solidFill>
                      <a:prstDash val="solid"/>
                      <a:round/>
                      <a:headEnd type="none" w="med" len="med"/>
                      <a:tailEnd type="none" w="med" len="med"/>
                    </a:lnR>
                    <a:lnT>
                      <a:noFill/>
                    </a:lnT>
                    <a:lnB w="12700" cap="flat" cmpd="sng" algn="ctr">
                      <a:solidFill>
                        <a:srgbClr val="FCEC8C"/>
                      </a:solidFill>
                      <a:prstDash val="solid"/>
                      <a:round/>
                      <a:headEnd type="none" w="med" len="med"/>
                      <a:tailEnd type="none" w="med" len="med"/>
                    </a:lnB>
                    <a:lnTlToBr>
                      <a:noFill/>
                    </a:lnTlToBr>
                    <a:lnBlToTr>
                      <a:noFill/>
                    </a:lnBlToTr>
                    <a:solidFill>
                      <a:srgbClr val="FF6600"/>
                    </a:solidFill>
                  </a:tcPr>
                </a:tc>
              </a:tr>
              <a:tr h="3032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Group 1: Health Conscious</a:t>
                      </a:r>
                    </a:p>
                  </a:txBody>
                  <a:tcPr horzOverflow="overflow">
                    <a:lnL w="12700" cap="flat" cmpd="sng" algn="ctr">
                      <a:solidFill>
                        <a:srgbClr val="FCEC8C"/>
                      </a:solidFill>
                      <a:prstDash val="solid"/>
                      <a:round/>
                      <a:headEnd type="none" w="med" len="med"/>
                      <a:tailEnd type="none" w="med" len="med"/>
                    </a:lnL>
                    <a:lnR w="12700" cap="flat" cmpd="sng" algn="ctr">
                      <a:solidFill>
                        <a:srgbClr val="FCEC8C"/>
                      </a:solidFill>
                      <a:prstDash val="solid"/>
                      <a:round/>
                      <a:headEnd type="none" w="med" len="med"/>
                      <a:tailEnd type="none" w="med" len="med"/>
                    </a:lnR>
                    <a:lnT w="12700" cap="flat" cmpd="sng" algn="ctr">
                      <a:solidFill>
                        <a:srgbClr val="FCEC8C"/>
                      </a:solidFill>
                      <a:prstDash val="solid"/>
                      <a:round/>
                      <a:headEnd type="none" w="med" len="med"/>
                      <a:tailEnd type="none" w="med" len="med"/>
                    </a:lnT>
                    <a:lnB w="12700" cap="flat" cmpd="sng" algn="ctr">
                      <a:solidFill>
                        <a:srgbClr val="FCEC8C"/>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n = 757</a:t>
                      </a:r>
                    </a:p>
                  </a:txBody>
                  <a:tcPr horzOverflow="overflow">
                    <a:lnL w="12700" cap="flat" cmpd="sng" algn="ctr">
                      <a:solidFill>
                        <a:srgbClr val="FCEC8C"/>
                      </a:solidFill>
                      <a:prstDash val="solid"/>
                      <a:round/>
                      <a:headEnd type="none" w="med" len="med"/>
                      <a:tailEnd type="none" w="med" len="med"/>
                    </a:lnL>
                    <a:lnR w="12700" cap="flat" cmpd="sng" algn="ctr">
                      <a:solidFill>
                        <a:srgbClr val="FCEC8C"/>
                      </a:solidFill>
                      <a:prstDash val="solid"/>
                      <a:round/>
                      <a:headEnd type="none" w="med" len="med"/>
                      <a:tailEnd type="none" w="med" len="med"/>
                    </a:lnR>
                    <a:lnT w="12700" cap="flat" cmpd="sng" algn="ctr">
                      <a:solidFill>
                        <a:srgbClr val="FCEC8C"/>
                      </a:solidFill>
                      <a:prstDash val="solid"/>
                      <a:round/>
                      <a:headEnd type="none" w="med" len="med"/>
                      <a:tailEnd type="none" w="med" len="med"/>
                    </a:lnT>
                    <a:lnB w="12700" cap="flat" cmpd="sng" algn="ctr">
                      <a:solidFill>
                        <a:srgbClr val="FCEC8C"/>
                      </a:solidFill>
                      <a:prstDash val="solid"/>
                      <a:round/>
                      <a:headEnd type="none" w="med" len="med"/>
                      <a:tailEnd type="none" w="med" len="med"/>
                    </a:lnB>
                    <a:lnTlToBr>
                      <a:noFill/>
                    </a:lnTlToBr>
                    <a:lnBlToTr>
                      <a:noFill/>
                    </a:lnBlToTr>
                    <a:solidFill>
                      <a:srgbClr val="FFFFFF"/>
                    </a:solidFill>
                  </a:tcPr>
                </a:tc>
              </a:tr>
              <a:tr h="2698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Group 2: Indulgent Seekers</a:t>
                      </a:r>
                    </a:p>
                  </a:txBody>
                  <a:tcPr horzOverflow="overflow">
                    <a:lnL w="12700" cap="flat" cmpd="sng" algn="ctr">
                      <a:solidFill>
                        <a:srgbClr val="FCEC8C"/>
                      </a:solidFill>
                      <a:prstDash val="solid"/>
                      <a:round/>
                      <a:headEnd type="none" w="med" len="med"/>
                      <a:tailEnd type="none" w="med" len="med"/>
                    </a:lnL>
                    <a:lnR w="12700" cap="flat" cmpd="sng" algn="ctr">
                      <a:solidFill>
                        <a:srgbClr val="FCEC8C"/>
                      </a:solidFill>
                      <a:prstDash val="solid"/>
                      <a:round/>
                      <a:headEnd type="none" w="med" len="med"/>
                      <a:tailEnd type="none" w="med" len="med"/>
                    </a:lnR>
                    <a:lnT w="12700" cap="flat" cmpd="sng" algn="ctr">
                      <a:solidFill>
                        <a:srgbClr val="FCEC8C"/>
                      </a:solidFill>
                      <a:prstDash val="solid"/>
                      <a:round/>
                      <a:headEnd type="none" w="med" len="med"/>
                      <a:tailEnd type="none" w="med" len="med"/>
                    </a:lnT>
                    <a:lnB w="12700" cap="flat" cmpd="sng" algn="ctr">
                      <a:solidFill>
                        <a:srgbClr val="FCEC8C"/>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n = 859</a:t>
                      </a:r>
                    </a:p>
                  </a:txBody>
                  <a:tcPr horzOverflow="overflow">
                    <a:lnL w="12700" cap="flat" cmpd="sng" algn="ctr">
                      <a:solidFill>
                        <a:srgbClr val="FCEC8C"/>
                      </a:solidFill>
                      <a:prstDash val="solid"/>
                      <a:round/>
                      <a:headEnd type="none" w="med" len="med"/>
                      <a:tailEnd type="none" w="med" len="med"/>
                    </a:lnL>
                    <a:lnR w="12700" cap="flat" cmpd="sng" algn="ctr">
                      <a:solidFill>
                        <a:srgbClr val="FCEC8C"/>
                      </a:solidFill>
                      <a:prstDash val="solid"/>
                      <a:round/>
                      <a:headEnd type="none" w="med" len="med"/>
                      <a:tailEnd type="none" w="med" len="med"/>
                    </a:lnR>
                    <a:lnT w="12700" cap="flat" cmpd="sng" algn="ctr">
                      <a:solidFill>
                        <a:srgbClr val="FCEC8C"/>
                      </a:solidFill>
                      <a:prstDash val="solid"/>
                      <a:round/>
                      <a:headEnd type="none" w="med" len="med"/>
                      <a:tailEnd type="none" w="med" len="med"/>
                    </a:lnT>
                    <a:lnB w="12700" cap="flat" cmpd="sng" algn="ctr">
                      <a:solidFill>
                        <a:srgbClr val="FCEC8C"/>
                      </a:solidFill>
                      <a:prstDash val="solid"/>
                      <a:round/>
                      <a:headEnd type="none" w="med" len="med"/>
                      <a:tailEnd type="none" w="med" len="med"/>
                    </a:lnB>
                    <a:lnTlToBr>
                      <a:noFill/>
                    </a:lnTlToBr>
                    <a:lnBlToTr>
                      <a:noFill/>
                    </a:lnBlToTr>
                    <a:solidFill>
                      <a:srgbClr val="FFFFFF"/>
                    </a:solidFill>
                  </a:tcPr>
                </a:tc>
              </a:tr>
              <a:tr h="3032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Group 3: Adventurous Epicures</a:t>
                      </a:r>
                    </a:p>
                  </a:txBody>
                  <a:tcPr horzOverflow="overflow">
                    <a:lnL w="12700" cap="flat" cmpd="sng" algn="ctr">
                      <a:solidFill>
                        <a:srgbClr val="FCEC8C"/>
                      </a:solidFill>
                      <a:prstDash val="solid"/>
                      <a:round/>
                      <a:headEnd type="none" w="med" len="med"/>
                      <a:tailEnd type="none" w="med" len="med"/>
                    </a:lnL>
                    <a:lnR w="12700" cap="flat" cmpd="sng" algn="ctr">
                      <a:solidFill>
                        <a:srgbClr val="FCEC8C"/>
                      </a:solidFill>
                      <a:prstDash val="solid"/>
                      <a:round/>
                      <a:headEnd type="none" w="med" len="med"/>
                      <a:tailEnd type="none" w="med" len="med"/>
                    </a:lnR>
                    <a:lnT w="12700" cap="flat" cmpd="sng" algn="ctr">
                      <a:solidFill>
                        <a:srgbClr val="FCEC8C"/>
                      </a:solidFill>
                      <a:prstDash val="solid"/>
                      <a:round/>
                      <a:headEnd type="none" w="med" len="med"/>
                      <a:tailEnd type="none" w="med" len="med"/>
                    </a:lnT>
                    <a:lnB w="12700" cap="flat" cmpd="sng" algn="ctr">
                      <a:solidFill>
                        <a:srgbClr val="FCEC8C"/>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n = 1385</a:t>
                      </a:r>
                    </a:p>
                  </a:txBody>
                  <a:tcPr horzOverflow="overflow">
                    <a:lnL w="12700" cap="flat" cmpd="sng" algn="ctr">
                      <a:solidFill>
                        <a:srgbClr val="FCEC8C"/>
                      </a:solidFill>
                      <a:prstDash val="solid"/>
                      <a:round/>
                      <a:headEnd type="none" w="med" len="med"/>
                      <a:tailEnd type="none" w="med" len="med"/>
                    </a:lnL>
                    <a:lnR w="12700" cap="flat" cmpd="sng" algn="ctr">
                      <a:solidFill>
                        <a:srgbClr val="FCEC8C"/>
                      </a:solidFill>
                      <a:prstDash val="solid"/>
                      <a:round/>
                      <a:headEnd type="none" w="med" len="med"/>
                      <a:tailEnd type="none" w="med" len="med"/>
                    </a:lnR>
                    <a:lnT w="12700" cap="flat" cmpd="sng" algn="ctr">
                      <a:solidFill>
                        <a:srgbClr val="FCEC8C"/>
                      </a:solidFill>
                      <a:prstDash val="solid"/>
                      <a:round/>
                      <a:headEnd type="none" w="med" len="med"/>
                      <a:tailEnd type="none" w="med" len="med"/>
                    </a:lnT>
                    <a:lnB w="12700" cap="flat" cmpd="sng" algn="ctr">
                      <a:solidFill>
                        <a:srgbClr val="FCEC8C"/>
                      </a:solidFill>
                      <a:prstDash val="solid"/>
                      <a:round/>
                      <a:headEnd type="none" w="med" len="med"/>
                      <a:tailEnd type="none" w="med" len="med"/>
                    </a:lnB>
                    <a:lnTlToBr>
                      <a:noFill/>
                    </a:lnTlToBr>
                    <a:lnBlToTr>
                      <a:noFill/>
                    </a:lnBlToTr>
                    <a:solidFill>
                      <a:srgbClr val="FFFFFF"/>
                    </a:solidFill>
                  </a:tcPr>
                </a:tc>
              </a:tr>
              <a:tr h="2921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Group 4: Impetuous Spontaneous </a:t>
                      </a:r>
                    </a:p>
                  </a:txBody>
                  <a:tcPr horzOverflow="overflow">
                    <a:lnL w="12700" cap="flat" cmpd="sng" algn="ctr">
                      <a:solidFill>
                        <a:srgbClr val="FCEC8C"/>
                      </a:solidFill>
                      <a:prstDash val="solid"/>
                      <a:round/>
                      <a:headEnd type="none" w="med" len="med"/>
                      <a:tailEnd type="none" w="med" len="med"/>
                    </a:lnL>
                    <a:lnR w="12700" cap="flat" cmpd="sng" algn="ctr">
                      <a:solidFill>
                        <a:srgbClr val="FCEC8C"/>
                      </a:solidFill>
                      <a:prstDash val="solid"/>
                      <a:round/>
                      <a:headEnd type="none" w="med" len="med"/>
                      <a:tailEnd type="none" w="med" len="med"/>
                    </a:lnR>
                    <a:lnT w="12700" cap="flat" cmpd="sng" algn="ctr">
                      <a:solidFill>
                        <a:srgbClr val="FCEC8C"/>
                      </a:solidFill>
                      <a:prstDash val="solid"/>
                      <a:round/>
                      <a:headEnd type="none" w="med" len="med"/>
                      <a:tailEnd type="none" w="med" len="med"/>
                    </a:lnT>
                    <a:lnB w="12700" cap="flat" cmpd="sng" algn="ctr">
                      <a:solidFill>
                        <a:srgbClr val="FCEC8C"/>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n = 552</a:t>
                      </a:r>
                    </a:p>
                  </a:txBody>
                  <a:tcPr horzOverflow="overflow">
                    <a:lnL w="12700" cap="flat" cmpd="sng" algn="ctr">
                      <a:solidFill>
                        <a:srgbClr val="FCEC8C"/>
                      </a:solidFill>
                      <a:prstDash val="solid"/>
                      <a:round/>
                      <a:headEnd type="none" w="med" len="med"/>
                      <a:tailEnd type="none" w="med" len="med"/>
                    </a:lnL>
                    <a:lnR w="12700" cap="flat" cmpd="sng" algn="ctr">
                      <a:solidFill>
                        <a:srgbClr val="FCEC8C"/>
                      </a:solidFill>
                      <a:prstDash val="solid"/>
                      <a:round/>
                      <a:headEnd type="none" w="med" len="med"/>
                      <a:tailEnd type="none" w="med" len="med"/>
                    </a:lnR>
                    <a:lnT w="12700" cap="flat" cmpd="sng" algn="ctr">
                      <a:solidFill>
                        <a:srgbClr val="FCEC8C"/>
                      </a:solidFill>
                      <a:prstDash val="solid"/>
                      <a:round/>
                      <a:headEnd type="none" w="med" len="med"/>
                      <a:tailEnd type="none" w="med" len="med"/>
                    </a:lnT>
                    <a:lnB w="12700" cap="flat" cmpd="sng" algn="ctr">
                      <a:solidFill>
                        <a:srgbClr val="FCEC8C"/>
                      </a:solidFill>
                      <a:prstDash val="solid"/>
                      <a:round/>
                      <a:headEnd type="none" w="med" len="med"/>
                      <a:tailEnd type="none" w="med" len="med"/>
                    </a:lnB>
                    <a:lnTlToBr>
                      <a:noFill/>
                    </a:lnTlToBr>
                    <a:lnBlToTr>
                      <a:noFill/>
                    </a:lnBlToTr>
                    <a:solidFill>
                      <a:srgbClr val="FFFFFF"/>
                    </a:solidFill>
                  </a:tcPr>
                </a:tc>
              </a:tr>
            </a:tbl>
          </a:graphicData>
        </a:graphic>
      </p:graphicFrame>
      <p:sp>
        <p:nvSpPr>
          <p:cNvPr id="75802" name="Rectangle 247"/>
          <p:cNvSpPr>
            <a:spLocks noGrp="1" noChangeArrowheads="1"/>
          </p:cNvSpPr>
          <p:nvPr>
            <p:ph type="body" sz="half" idx="4294967295"/>
          </p:nvPr>
        </p:nvSpPr>
        <p:spPr bwMode="auto">
          <a:xfrm>
            <a:off x="304800" y="3886200"/>
            <a:ext cx="5257800" cy="2133600"/>
          </a:xfrm>
          <a:prstGeom prst="rect">
            <a:avLst/>
          </a:prstGeom>
          <a:noFill/>
          <a:ln>
            <a:miter lim="800000"/>
            <a:headEnd/>
            <a:tailEnd/>
          </a:ln>
        </p:spPr>
        <p:txBody>
          <a:bodyPr/>
          <a:lstStyle/>
          <a:p>
            <a:pPr>
              <a:lnSpc>
                <a:spcPct val="90000"/>
              </a:lnSpc>
              <a:buFontTx/>
              <a:buNone/>
            </a:pPr>
            <a:r>
              <a:rPr lang="en-US" sz="1400" b="1"/>
              <a:t>	The optimum solution, which maximizes the difference among the groups and minimizes the distinctions within the groups, was selected.</a:t>
            </a:r>
          </a:p>
          <a:p>
            <a:pPr>
              <a:lnSpc>
                <a:spcPct val="90000"/>
              </a:lnSpc>
              <a:buFontTx/>
              <a:buNone/>
            </a:pPr>
            <a:endParaRPr lang="en-US" sz="1400" b="1"/>
          </a:p>
          <a:p>
            <a:pPr>
              <a:lnSpc>
                <a:spcPct val="90000"/>
              </a:lnSpc>
              <a:buFontTx/>
              <a:buNone/>
            </a:pPr>
            <a:r>
              <a:rPr lang="en-US" sz="1400" b="1"/>
              <a:t>	Solution 4 – Variance Explained = 21.3%</a:t>
            </a:r>
          </a:p>
          <a:p>
            <a:pPr>
              <a:lnSpc>
                <a:spcPct val="90000"/>
              </a:lnSpc>
              <a:buFontTx/>
              <a:buNone/>
            </a:pPr>
            <a:r>
              <a:rPr lang="en-US" sz="1400" b="1" i="1"/>
              <a:t> 	(Variance Explained is a measure that validates the selected solution. It represents the degree of difference among the groups that is explained by the corresponding solution. </a:t>
            </a:r>
            <a:endParaRPr lang="en-US" sz="1400" b="1"/>
          </a:p>
        </p:txBody>
      </p:sp>
      <p:sp>
        <p:nvSpPr>
          <p:cNvPr id="75815" name="Text Box 39"/>
          <p:cNvSpPr txBox="1">
            <a:spLocks noChangeArrowheads="1"/>
          </p:cNvSpPr>
          <p:nvPr/>
        </p:nvSpPr>
        <p:spPr bwMode="auto">
          <a:xfrm>
            <a:off x="-36513" y="65532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
        <p:nvSpPr>
          <p:cNvPr id="75818" name="Text Box 42"/>
          <p:cNvSpPr txBox="1">
            <a:spLocks noChangeArrowheads="1"/>
          </p:cNvSpPr>
          <p:nvPr/>
        </p:nvSpPr>
        <p:spPr bwMode="auto">
          <a:xfrm>
            <a:off x="596900" y="990600"/>
            <a:ext cx="3505200" cy="366713"/>
          </a:xfrm>
          <a:prstGeom prst="rect">
            <a:avLst/>
          </a:prstGeom>
          <a:noFill/>
          <a:ln w="9525">
            <a:noFill/>
            <a:miter lim="800000"/>
            <a:headEnd/>
            <a:tailEnd/>
          </a:ln>
          <a:effectLst/>
        </p:spPr>
        <p:txBody>
          <a:bodyPr>
            <a:spAutoFit/>
          </a:bodyPr>
          <a:lstStyle/>
          <a:p>
            <a:pPr>
              <a:spcBef>
                <a:spcPct val="50000"/>
              </a:spcBef>
            </a:pPr>
            <a:r>
              <a:rPr lang="en-US"/>
              <a:t>Cluster Solution Summary</a:t>
            </a:r>
          </a:p>
        </p:txBody>
      </p:sp>
      <p:graphicFrame>
        <p:nvGraphicFramePr>
          <p:cNvPr id="75819" name="Object 43"/>
          <p:cNvGraphicFramePr>
            <a:graphicFrameLocks noChangeAspect="1"/>
          </p:cNvGraphicFramePr>
          <p:nvPr/>
        </p:nvGraphicFramePr>
        <p:xfrm>
          <a:off x="4016375" y="609600"/>
          <a:ext cx="5813425" cy="3381375"/>
        </p:xfrm>
        <a:graphic>
          <a:graphicData uri="http://schemas.openxmlformats.org/presentationml/2006/ole">
            <p:oleObj spid="_x0000_s75819" name="Chart" r:id="rId3" imgW="4238625" imgH="1990725" progId="Excel.Chart.8">
              <p:embed/>
            </p:oleObj>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bwMode="auto">
          <a:xfrm>
            <a:off x="457200" y="304800"/>
            <a:ext cx="8229600" cy="1143000"/>
          </a:xfrm>
          <a:noFill/>
          <a:ln>
            <a:miter lim="800000"/>
            <a:headEnd/>
            <a:tailEnd/>
          </a:ln>
        </p:spPr>
        <p:txBody>
          <a:bodyPr vert="horz" wrap="square" lIns="91440" tIns="45720" rIns="91440" bIns="45720" numCol="1" anchor="t" anchorCtr="0" compatLnSpc="1">
            <a:prstTxWarp prst="textNoShape">
              <a:avLst/>
            </a:prstTxWarp>
          </a:bodyPr>
          <a:lstStyle/>
          <a:p>
            <a:r>
              <a:rPr lang="en-US" sz="2400" b="1">
                <a:solidFill>
                  <a:srgbClr val="000099"/>
                </a:solidFill>
              </a:rPr>
              <a:t>Reading the Statistics</a:t>
            </a:r>
          </a:p>
        </p:txBody>
      </p:sp>
      <p:sp>
        <p:nvSpPr>
          <p:cNvPr id="76803" name="Rectangle 3"/>
          <p:cNvSpPr>
            <a:spLocks noChangeArrowheads="1"/>
          </p:cNvSpPr>
          <p:nvPr>
            <p:ph type="body" idx="1"/>
          </p:nvPr>
        </p:nvSpPr>
        <p:spPr bwMode="auto">
          <a:xfrm>
            <a:off x="457200" y="1295400"/>
            <a:ext cx="8229600" cy="4525963"/>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lnSpc>
                <a:spcPct val="150000"/>
              </a:lnSpc>
              <a:buFont typeface="Wingdings" pitchFamily="2" charset="2"/>
              <a:buChar char="q"/>
            </a:pPr>
            <a:r>
              <a:rPr lang="en-US" sz="1700" b="1" i="1"/>
              <a:t>The results of each group are presented with the respective standard deviations</a:t>
            </a:r>
          </a:p>
          <a:p>
            <a:pPr algn="just">
              <a:lnSpc>
                <a:spcPct val="150000"/>
              </a:lnSpc>
              <a:buFont typeface="Wingdings" pitchFamily="2" charset="2"/>
              <a:buChar char="q"/>
            </a:pPr>
            <a:r>
              <a:rPr lang="en-US" sz="1700" b="1" i="1"/>
              <a:t>These standard deviations highlight the prominent positive and negative attributes of each segmented group</a:t>
            </a:r>
          </a:p>
          <a:p>
            <a:pPr algn="just">
              <a:lnSpc>
                <a:spcPct val="150000"/>
              </a:lnSpc>
              <a:buFont typeface="Wingdings" pitchFamily="2" charset="2"/>
              <a:buChar char="q"/>
            </a:pPr>
            <a:r>
              <a:rPr lang="en-US" sz="1700" b="1" i="1"/>
              <a:t>Standard Deviation of greater than </a:t>
            </a:r>
            <a:r>
              <a:rPr lang="en-US" sz="1700" b="1" i="1">
                <a:solidFill>
                  <a:srgbClr val="FF0000"/>
                </a:solidFill>
              </a:rPr>
              <a:t>0.6 is positively significant</a:t>
            </a:r>
            <a:r>
              <a:rPr lang="en-US" sz="1700" b="1" i="1"/>
              <a:t> and lesser than </a:t>
            </a:r>
            <a:r>
              <a:rPr lang="en-US" sz="1700" b="1" i="1">
                <a:solidFill>
                  <a:srgbClr val="000099"/>
                </a:solidFill>
              </a:rPr>
              <a:t>-0.6 is negatively significant</a:t>
            </a:r>
          </a:p>
          <a:p>
            <a:pPr algn="just">
              <a:lnSpc>
                <a:spcPct val="150000"/>
              </a:lnSpc>
              <a:buFont typeface="Wingdings" pitchFamily="2" charset="2"/>
              <a:buChar char="q"/>
            </a:pPr>
            <a:r>
              <a:rPr lang="en-US" sz="1700" b="1" i="1"/>
              <a:t>The following slides will present the characteristics of each group based on the standard deviations</a:t>
            </a:r>
          </a:p>
          <a:p>
            <a:pPr algn="just"/>
            <a:endParaRPr lang="en-US" sz="1700" b="1" i="1"/>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2"/>
          <p:cNvSpPr txBox="1">
            <a:spLocks noChangeArrowheads="1"/>
          </p:cNvSpPr>
          <p:nvPr/>
        </p:nvSpPr>
        <p:spPr bwMode="auto">
          <a:xfrm>
            <a:off x="-36513" y="65532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graphicFrame>
        <p:nvGraphicFramePr>
          <p:cNvPr id="53531" name="Group 283"/>
          <p:cNvGraphicFramePr>
            <a:graphicFrameLocks noGrp="1"/>
          </p:cNvGraphicFramePr>
          <p:nvPr/>
        </p:nvGraphicFramePr>
        <p:xfrm>
          <a:off x="292100" y="1562100"/>
          <a:ext cx="8382000" cy="4579620"/>
        </p:xfrm>
        <a:graphic>
          <a:graphicData uri="http://schemas.openxmlformats.org/drawingml/2006/table">
            <a:tbl>
              <a:tblPr/>
              <a:tblGrid>
                <a:gridCol w="7199313"/>
                <a:gridCol w="1182687"/>
              </a:tblGrid>
              <a:tr h="36036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Statement</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cap="flat">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Standard Deviation</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a:noFill/>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r h="2174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always check the nutritional content of food</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0.6651</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266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am prepared to pay more for foods that don't contain artificial additives</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0.6582</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2174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read the labels on food to see what additives are in it</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0.6387</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2190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People come to me for advice before buying new things</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5D5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0.5839</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5D5D"/>
                    </a:solidFill>
                  </a:tcPr>
                </a:tc>
              </a:tr>
              <a:tr h="2174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ask peoples advice before buying new things</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5D5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0.5548</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5D5D"/>
                    </a:solidFill>
                  </a:tcPr>
                </a:tc>
              </a:tr>
              <a:tr h="2190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consider my diet to be very healthy</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5D5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0.4746</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5D5D"/>
                    </a:solidFill>
                  </a:tcPr>
                </a:tc>
              </a:tr>
              <a:tr h="2174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like to try out new food products</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FA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0.2474</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FA1"/>
                    </a:solidFill>
                  </a:tcPr>
                </a:tc>
              </a:tr>
              <a:tr h="2190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regularly buy organic food</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FA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0.2251</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FA1"/>
                    </a:solidFill>
                  </a:tcPr>
                </a:tc>
              </a:tr>
              <a:tr h="2174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try to include plenty of fiber in my diet these days</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DC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0.1859</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DCD"/>
                    </a:solidFill>
                  </a:tcPr>
                </a:tc>
              </a:tr>
              <a:tr h="2190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I'm tempted to buy products I've seen advertised</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DC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0.1352</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DCD"/>
                    </a:solidFill>
                  </a:tcPr>
                </a:tc>
              </a:tr>
              <a:tr h="2174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use diet food and drink products</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-0.1144</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r>
              <a:tr h="2190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like to treat myself to foods that aren't supposed to be good for you</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-0.1478</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r>
              <a:tr h="2174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My diet is mainly vegetarian</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-0.3312</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r>
              <a:tr h="2190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Frozen foods are as good for you as fresh foods</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99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-0.5412</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99FF"/>
                    </a:solidFill>
                  </a:tcPr>
                </a:tc>
              </a:tr>
              <a:tr h="2174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don't have time to spend preparing and cooking food</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99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-0.5641</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99FF"/>
                    </a:solidFill>
                  </a:tcPr>
                </a:tc>
              </a:tr>
              <a:tr h="2190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Junk food is part of my lifestyle</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99FF"/>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-0.5748</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99FF"/>
                    </a:solidFill>
                  </a:tcPr>
                </a:tc>
              </a:tr>
            </a:tbl>
          </a:graphicData>
        </a:graphic>
      </p:graphicFrame>
      <p:sp>
        <p:nvSpPr>
          <p:cNvPr id="53506" name="Text Box 258"/>
          <p:cNvSpPr txBox="1">
            <a:spLocks noChangeArrowheads="1"/>
          </p:cNvSpPr>
          <p:nvPr/>
        </p:nvSpPr>
        <p:spPr bwMode="auto">
          <a:xfrm>
            <a:off x="152400" y="242888"/>
            <a:ext cx="4419600" cy="366712"/>
          </a:xfrm>
          <a:prstGeom prst="rect">
            <a:avLst/>
          </a:prstGeom>
          <a:noFill/>
          <a:ln w="9525">
            <a:noFill/>
            <a:miter lim="800000"/>
            <a:headEnd/>
            <a:tailEnd/>
          </a:ln>
          <a:effectLst/>
        </p:spPr>
        <p:txBody>
          <a:bodyPr>
            <a:spAutoFit/>
          </a:bodyPr>
          <a:lstStyle/>
          <a:p>
            <a:pPr>
              <a:spcBef>
                <a:spcPct val="50000"/>
              </a:spcBef>
            </a:pPr>
            <a:r>
              <a:rPr lang="en-US" u="sng"/>
              <a:t>Group 1: Health Conscious, n = 757</a:t>
            </a:r>
          </a:p>
        </p:txBody>
      </p:sp>
      <p:sp>
        <p:nvSpPr>
          <p:cNvPr id="53515" name="Text Box 267"/>
          <p:cNvSpPr txBox="1">
            <a:spLocks noChangeArrowheads="1"/>
          </p:cNvSpPr>
          <p:nvPr/>
        </p:nvSpPr>
        <p:spPr bwMode="auto">
          <a:xfrm>
            <a:off x="190500" y="622300"/>
            <a:ext cx="8420100" cy="942975"/>
          </a:xfrm>
          <a:prstGeom prst="rect">
            <a:avLst/>
          </a:prstGeom>
          <a:noFill/>
          <a:ln w="9525">
            <a:noFill/>
            <a:miter lim="800000"/>
            <a:headEnd/>
            <a:tailEnd/>
          </a:ln>
          <a:effectLst/>
        </p:spPr>
        <p:txBody>
          <a:bodyPr>
            <a:spAutoFit/>
          </a:bodyPr>
          <a:lstStyle/>
          <a:p>
            <a:pPr>
              <a:spcBef>
                <a:spcPct val="50000"/>
              </a:spcBef>
            </a:pPr>
            <a:r>
              <a:rPr lang="en-US" sz="1400" b="1"/>
              <a:t>They are preoccupied with safety and security concerns. They are skeptic and fear the outcome. They live a healthy life avoiding junk food as much as they can. They are guiders, giving people advice about their purchases. At the same time, they don’t hesitate to learn from the experience of others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299" name="Group 75"/>
          <p:cNvGraphicFramePr>
            <a:graphicFrameLocks noGrp="1"/>
          </p:cNvGraphicFramePr>
          <p:nvPr/>
        </p:nvGraphicFramePr>
        <p:xfrm>
          <a:off x="381000" y="1854200"/>
          <a:ext cx="8229600" cy="4572000"/>
        </p:xfrm>
        <a:graphic>
          <a:graphicData uri="http://schemas.openxmlformats.org/drawingml/2006/table">
            <a:tbl>
              <a:tblPr/>
              <a:tblGrid>
                <a:gridCol w="7069138"/>
                <a:gridCol w="1160462"/>
              </a:tblGrid>
              <a:tr h="36036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Statement</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cap="flat">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Standard Deviation</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a:noFill/>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r h="2174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use diet food and drink products</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0.846</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219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make sure I take regular exercise</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0.8361</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2174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don't have time to spend preparing and cooking food</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0.7872</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219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Junk food is part of my lifestyle</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0.7205</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2174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like to treat myself to foods that aren't supposed to be good for you</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0.6669</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219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I'm tempted to buy products I've seen advertised</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0.6133</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2174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try to include plenty of fiber in my diet these days</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5D5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0.5828</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5D5D"/>
                    </a:solidFill>
                  </a:tcPr>
                </a:tc>
              </a:tr>
              <a:tr h="219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always buy the brands my children prefer</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5D5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0.5785</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5D5D"/>
                    </a:solidFill>
                  </a:tcPr>
                </a:tc>
              </a:tr>
              <a:tr h="2174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read the labels on food to see what additives are in it</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5D5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0.5266</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5D5D"/>
                    </a:solidFill>
                  </a:tcPr>
                </a:tc>
              </a:tr>
              <a:tr h="219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In most cases all brands are the same quality.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5D5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0.5136</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5D5D"/>
                    </a:solidFill>
                  </a:tcPr>
                </a:tc>
              </a:tr>
              <a:tr h="2174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regularly buy organic food</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5D5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0.5123</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5D5D"/>
                    </a:solidFill>
                  </a:tcPr>
                </a:tc>
              </a:tr>
              <a:tr h="219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consider my diet to be very healthy</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5D5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0.5118</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5D5D"/>
                    </a:solidFill>
                  </a:tcPr>
                </a:tc>
              </a:tr>
              <a:tr h="2174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like to eat take-away meals</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5D5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0.5095</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5D5D"/>
                    </a:solidFill>
                  </a:tcPr>
                </a:tc>
              </a:tr>
              <a:tr h="219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My diet is mainly vegetarian</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5D5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0.5018</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5D5D"/>
                    </a:solidFill>
                  </a:tcPr>
                </a:tc>
              </a:tr>
              <a:tr h="2174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always check the nutritional content of food</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F9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0.4964</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F9F"/>
                    </a:solidFill>
                  </a:tcPr>
                </a:tc>
              </a:tr>
              <a:tr h="219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People come to me for advice before buying new things</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F9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0.4121</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F9F"/>
                    </a:solidFill>
                  </a:tcPr>
                </a:tc>
              </a:tr>
            </a:tbl>
          </a:graphicData>
        </a:graphic>
      </p:graphicFrame>
      <p:sp>
        <p:nvSpPr>
          <p:cNvPr id="52284" name="Text Box 60"/>
          <p:cNvSpPr txBox="1">
            <a:spLocks noChangeArrowheads="1"/>
          </p:cNvSpPr>
          <p:nvPr/>
        </p:nvSpPr>
        <p:spPr bwMode="auto">
          <a:xfrm>
            <a:off x="304800" y="395288"/>
            <a:ext cx="4648200" cy="366712"/>
          </a:xfrm>
          <a:prstGeom prst="rect">
            <a:avLst/>
          </a:prstGeom>
          <a:noFill/>
          <a:ln w="9525">
            <a:noFill/>
            <a:miter lim="800000"/>
            <a:headEnd/>
            <a:tailEnd/>
          </a:ln>
          <a:effectLst/>
        </p:spPr>
        <p:txBody>
          <a:bodyPr>
            <a:spAutoFit/>
          </a:bodyPr>
          <a:lstStyle/>
          <a:p>
            <a:pPr>
              <a:spcBef>
                <a:spcPct val="50000"/>
              </a:spcBef>
            </a:pPr>
            <a:r>
              <a:rPr lang="en-US" u="sng"/>
              <a:t>Group 2: Indulgence Seekers, n = 859</a:t>
            </a:r>
          </a:p>
        </p:txBody>
      </p:sp>
      <p:sp>
        <p:nvSpPr>
          <p:cNvPr id="52289" name="Text Box 65"/>
          <p:cNvSpPr txBox="1">
            <a:spLocks noChangeArrowheads="1"/>
          </p:cNvSpPr>
          <p:nvPr/>
        </p:nvSpPr>
        <p:spPr bwMode="auto">
          <a:xfrm>
            <a:off x="-36513" y="65532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
        <p:nvSpPr>
          <p:cNvPr id="52290" name="Text Box 66"/>
          <p:cNvSpPr txBox="1">
            <a:spLocks noChangeArrowheads="1"/>
          </p:cNvSpPr>
          <p:nvPr/>
        </p:nvSpPr>
        <p:spPr bwMode="auto">
          <a:xfrm>
            <a:off x="317500" y="704850"/>
            <a:ext cx="8229600" cy="1155700"/>
          </a:xfrm>
          <a:prstGeom prst="rect">
            <a:avLst/>
          </a:prstGeom>
          <a:noFill/>
          <a:ln w="9525">
            <a:noFill/>
            <a:miter lim="800000"/>
            <a:headEnd/>
            <a:tailEnd/>
          </a:ln>
          <a:effectLst/>
        </p:spPr>
        <p:txBody>
          <a:bodyPr>
            <a:spAutoFit/>
          </a:bodyPr>
          <a:lstStyle/>
          <a:p>
            <a:pPr>
              <a:spcBef>
                <a:spcPct val="50000"/>
              </a:spcBef>
            </a:pPr>
            <a:r>
              <a:rPr lang="en-US" sz="1400" b="1"/>
              <a:t>Image is important for them. They like to pamper themselves and to have appreciation from others. They are athletic and look for the light versions of foods and drink. However they are not careful about what they eat and their diet is not healthy. This can be explained by the fact that they don’t have time to prepare their own food and thus consuming junk food. They are positively sensitive to advertised products.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84" name="Group 84"/>
          <p:cNvGraphicFramePr>
            <a:graphicFrameLocks noGrp="1"/>
          </p:cNvGraphicFramePr>
          <p:nvPr/>
        </p:nvGraphicFramePr>
        <p:xfrm>
          <a:off x="381000" y="1790700"/>
          <a:ext cx="8153400" cy="4572000"/>
        </p:xfrm>
        <a:graphic>
          <a:graphicData uri="http://schemas.openxmlformats.org/drawingml/2006/table">
            <a:tbl>
              <a:tblPr/>
              <a:tblGrid>
                <a:gridCol w="7004050"/>
                <a:gridCol w="1149350"/>
              </a:tblGrid>
              <a:tr h="36036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Statement</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cap="flat">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Standard Deviation</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a:noFill/>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r h="2174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Frozen foods are as good for you as fresh foods</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0.6191</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219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don't have time to spend preparing and cooking food</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5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0.5332</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5050"/>
                    </a:solidFill>
                  </a:tcPr>
                </a:tc>
              </a:tr>
              <a:tr h="2174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Junk food is part of my lifestyle</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7C8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0.4051</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7C80"/>
                    </a:solidFill>
                  </a:tcPr>
                </a:tc>
              </a:tr>
              <a:tr h="219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make sure I take regular exercise</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FC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-0.0962</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7FCFF"/>
                    </a:solidFill>
                  </a:tcPr>
                </a:tc>
              </a:tr>
              <a:tr h="2174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like to treat myself to foods that aren't supposed to be good for you</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F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-0.1392</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FFF"/>
                    </a:solidFill>
                  </a:tcPr>
                </a:tc>
              </a:tr>
              <a:tr h="219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always buy the brands my children prefer</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F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-0.1439</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FFF"/>
                    </a:solidFill>
                  </a:tcPr>
                </a:tc>
              </a:tr>
              <a:tr h="2174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like to try out new food products</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7F3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-0.2074</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7F3FF"/>
                    </a:solidFill>
                  </a:tcPr>
                </a:tc>
              </a:tr>
              <a:tr h="219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ask peoples advice before buying new things</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7F3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-0.2422</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7F3FF"/>
                    </a:solidFill>
                  </a:tcPr>
                </a:tc>
              </a:tr>
              <a:tr h="2174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read the labels on food to see what additives are in it</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7F3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-0.2543</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7F3FF"/>
                    </a:solidFill>
                  </a:tcPr>
                </a:tc>
              </a:tr>
              <a:tr h="219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like to eat take-away meals</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7F3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-0.2593</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7F3FF"/>
                    </a:solidFill>
                  </a:tcPr>
                </a:tc>
              </a:tr>
              <a:tr h="2174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consider my diet to be very healthy</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7F3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-0.2718</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7F3FF"/>
                    </a:solidFill>
                  </a:tcPr>
                </a:tc>
              </a:tr>
              <a:tr h="219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use diet food and drink products</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7F3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-0.2724</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7F3FF"/>
                    </a:solidFill>
                  </a:tcPr>
                </a:tc>
              </a:tr>
              <a:tr h="2174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regularly buy organic food</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7F3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-0.2753</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7F3FF"/>
                    </a:solidFill>
                  </a:tcPr>
                </a:tc>
              </a:tr>
              <a:tr h="219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always check the nutritional content of food</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AE9F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-0.3337</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AE9FC"/>
                    </a:solidFill>
                  </a:tcPr>
                </a:tc>
              </a:tr>
              <a:tr h="2174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am prepared to pay more for foods that don't contain artificial additives</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2ABE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-0.6548</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2ABE0"/>
                    </a:solidFill>
                  </a:tcPr>
                </a:tc>
              </a:tr>
              <a:tr h="219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People come to me for advice before buying new things</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2ABE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-0.6596</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2ABE0"/>
                    </a:solidFill>
                  </a:tcPr>
                </a:tc>
              </a:tr>
            </a:tbl>
          </a:graphicData>
        </a:graphic>
      </p:graphicFrame>
      <p:sp>
        <p:nvSpPr>
          <p:cNvPr id="51260" name="Text Box 60"/>
          <p:cNvSpPr txBox="1">
            <a:spLocks noChangeArrowheads="1"/>
          </p:cNvSpPr>
          <p:nvPr/>
        </p:nvSpPr>
        <p:spPr bwMode="auto">
          <a:xfrm>
            <a:off x="304800" y="395288"/>
            <a:ext cx="4724400" cy="366712"/>
          </a:xfrm>
          <a:prstGeom prst="rect">
            <a:avLst/>
          </a:prstGeom>
          <a:noFill/>
          <a:ln w="9525">
            <a:noFill/>
            <a:miter lim="800000"/>
            <a:headEnd/>
            <a:tailEnd/>
          </a:ln>
          <a:effectLst/>
        </p:spPr>
        <p:txBody>
          <a:bodyPr>
            <a:spAutoFit/>
          </a:bodyPr>
          <a:lstStyle/>
          <a:p>
            <a:pPr>
              <a:spcBef>
                <a:spcPct val="50000"/>
              </a:spcBef>
            </a:pPr>
            <a:r>
              <a:rPr lang="en-US" u="sng"/>
              <a:t>Group 3: Adventurous Epicures, n = 1385</a:t>
            </a:r>
          </a:p>
        </p:txBody>
      </p:sp>
      <p:sp>
        <p:nvSpPr>
          <p:cNvPr id="51267" name="Text Box 67"/>
          <p:cNvSpPr txBox="1">
            <a:spLocks noChangeArrowheads="1"/>
          </p:cNvSpPr>
          <p:nvPr/>
        </p:nvSpPr>
        <p:spPr bwMode="auto">
          <a:xfrm>
            <a:off x="-36513" y="65532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
        <p:nvSpPr>
          <p:cNvPr id="51268" name="Text Box 68"/>
          <p:cNvSpPr txBox="1">
            <a:spLocks noChangeArrowheads="1"/>
          </p:cNvSpPr>
          <p:nvPr/>
        </p:nvSpPr>
        <p:spPr bwMode="auto">
          <a:xfrm>
            <a:off x="342900" y="806450"/>
            <a:ext cx="8229600" cy="942975"/>
          </a:xfrm>
          <a:prstGeom prst="rect">
            <a:avLst/>
          </a:prstGeom>
          <a:noFill/>
          <a:ln w="9525">
            <a:noFill/>
            <a:miter lim="800000"/>
            <a:headEnd/>
            <a:tailEnd/>
          </a:ln>
          <a:effectLst/>
        </p:spPr>
        <p:txBody>
          <a:bodyPr>
            <a:spAutoFit/>
          </a:bodyPr>
          <a:lstStyle/>
          <a:p>
            <a:pPr>
              <a:spcBef>
                <a:spcPct val="50000"/>
              </a:spcBef>
            </a:pPr>
            <a:r>
              <a:rPr lang="en-US" sz="1400" b="1"/>
              <a:t>Life is an adventure. They are optimistic, active and energetic seeking pleasure. They don’t like to limit themselves. They are not reliable for advice regarding any purchase. They prefer to consume what is available in front of them without willing to pay to get healthy food. They have no distinction for food quality and are always occupied, not able to prepare their meals.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250" name="Group 74"/>
          <p:cNvGraphicFramePr>
            <a:graphicFrameLocks noGrp="1"/>
          </p:cNvGraphicFramePr>
          <p:nvPr/>
        </p:nvGraphicFramePr>
        <p:xfrm>
          <a:off x="381000" y="1790700"/>
          <a:ext cx="8382000" cy="4572000"/>
        </p:xfrm>
        <a:graphic>
          <a:graphicData uri="http://schemas.openxmlformats.org/drawingml/2006/table">
            <a:tbl>
              <a:tblPr/>
              <a:tblGrid>
                <a:gridCol w="7199313"/>
                <a:gridCol w="1182687"/>
              </a:tblGrid>
              <a:tr h="36036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Statement</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cap="flat">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Standard Deviation</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a:noFill/>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r h="2174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am prepared to pay more for foods that don't contain artificial additives</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AF4FE"/>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-0.4437</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AF4FE"/>
                    </a:solidFill>
                  </a:tcPr>
                </a:tc>
              </a:tr>
              <a:tr h="219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use diet food and drink products</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AF4FE"/>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-0.4762</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AF4FE"/>
                    </a:solidFill>
                  </a:tcPr>
                </a:tc>
              </a:tr>
              <a:tr h="2174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like to treat myself to foods that aren't supposed to be good for you</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AF4FE"/>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-0.4859</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AF4FE"/>
                    </a:solidFill>
                  </a:tcPr>
                </a:tc>
              </a:tr>
              <a:tr h="219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My diet is mainly vegetarian</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78E3F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-0.5065</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78E3FC"/>
                    </a:solidFill>
                  </a:tcPr>
                </a:tc>
              </a:tr>
              <a:tr h="180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People come to me for advice before buying new things</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78E3F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-0.5399</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78E3FC"/>
                    </a:solidFill>
                  </a:tcPr>
                </a:tc>
              </a:tr>
              <a:tr h="219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Frozen foods are as good for you as fresh foods</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78E3F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-0.5479</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78E3FC"/>
                    </a:solidFill>
                  </a:tcPr>
                </a:tc>
              </a:tr>
              <a:tr h="2174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Junk food is part of my lifestyle</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78E3F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-0.5966</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78E3FC"/>
                    </a:solidFill>
                  </a:tcPr>
                </a:tc>
              </a:tr>
              <a:tr h="219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ask peoples advice before buying new things</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2ABE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-0.7586</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2ABE0"/>
                    </a:solidFill>
                  </a:tcPr>
                </a:tc>
              </a:tr>
              <a:tr h="2174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consider my diet to be very healthy</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2ABE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-0.7652</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2ABE0"/>
                    </a:solidFill>
                  </a:tcPr>
                </a:tc>
              </a:tr>
              <a:tr h="219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don't have time to spend preparing and cooking food</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2ABE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-0.8359</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2ABE0"/>
                    </a:solidFill>
                  </a:tcPr>
                </a:tc>
              </a:tr>
              <a:tr h="2174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always check the nutritional content of food</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2ABE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-0.8474</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2ABE0"/>
                    </a:solidFill>
                  </a:tcPr>
                </a:tc>
              </a:tr>
              <a:tr h="219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In most cases all brands are the same quality.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2ABE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-0.8677</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2ABE0"/>
                    </a:solidFill>
                  </a:tcPr>
                </a:tc>
              </a:tr>
              <a:tr h="2174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make sure I take regular exercise</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2ABE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-0.9703</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2ABE0"/>
                    </a:solidFill>
                  </a:tcPr>
                </a:tc>
              </a:tr>
              <a:tr h="219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read the labels on food to see what additives are in it</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2ABE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-1.0574</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2ABE0"/>
                    </a:solidFill>
                  </a:tcPr>
                </a:tc>
              </a:tr>
              <a:tr h="2174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I'm tempted to buy products I've seen advertised</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2ABE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-1.0825</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2ABE0"/>
                    </a:solidFill>
                  </a:tcPr>
                </a:tc>
              </a:tr>
              <a:tr h="219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try to include plenty of fiber in my diet these days</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2ABE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-1.0942</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2ABE0"/>
                    </a:solidFill>
                  </a:tcPr>
                </a:tc>
              </a:tr>
            </a:tbl>
          </a:graphicData>
        </a:graphic>
      </p:graphicFrame>
      <p:sp>
        <p:nvSpPr>
          <p:cNvPr id="50236" name="Text Box 60"/>
          <p:cNvSpPr txBox="1">
            <a:spLocks noChangeArrowheads="1"/>
          </p:cNvSpPr>
          <p:nvPr/>
        </p:nvSpPr>
        <p:spPr bwMode="auto">
          <a:xfrm>
            <a:off x="304800" y="395288"/>
            <a:ext cx="5105400" cy="366712"/>
          </a:xfrm>
          <a:prstGeom prst="rect">
            <a:avLst/>
          </a:prstGeom>
          <a:noFill/>
          <a:ln w="9525">
            <a:noFill/>
            <a:miter lim="800000"/>
            <a:headEnd/>
            <a:tailEnd/>
          </a:ln>
          <a:effectLst/>
        </p:spPr>
        <p:txBody>
          <a:bodyPr>
            <a:spAutoFit/>
          </a:bodyPr>
          <a:lstStyle/>
          <a:p>
            <a:pPr>
              <a:spcBef>
                <a:spcPct val="50000"/>
              </a:spcBef>
            </a:pPr>
            <a:r>
              <a:rPr lang="en-US" u="sng"/>
              <a:t>Group 4: Impetuous Spontaneous , n = 552</a:t>
            </a:r>
          </a:p>
        </p:txBody>
      </p:sp>
      <p:sp>
        <p:nvSpPr>
          <p:cNvPr id="50240" name="Text Box 64"/>
          <p:cNvSpPr txBox="1">
            <a:spLocks noChangeArrowheads="1"/>
          </p:cNvSpPr>
          <p:nvPr/>
        </p:nvSpPr>
        <p:spPr bwMode="auto">
          <a:xfrm>
            <a:off x="-36513" y="65532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
        <p:nvSpPr>
          <p:cNvPr id="50241" name="Text Box 65"/>
          <p:cNvSpPr txBox="1">
            <a:spLocks noChangeArrowheads="1"/>
          </p:cNvSpPr>
          <p:nvPr/>
        </p:nvSpPr>
        <p:spPr bwMode="auto">
          <a:xfrm>
            <a:off x="342900" y="806450"/>
            <a:ext cx="8229600" cy="304800"/>
          </a:xfrm>
          <a:prstGeom prst="rect">
            <a:avLst/>
          </a:prstGeom>
          <a:noFill/>
          <a:ln w="9525">
            <a:noFill/>
            <a:miter lim="800000"/>
            <a:headEnd/>
            <a:tailEnd/>
          </a:ln>
          <a:effectLst/>
        </p:spPr>
        <p:txBody>
          <a:bodyPr>
            <a:spAutoFit/>
          </a:bodyPr>
          <a:lstStyle/>
          <a:p>
            <a:pPr>
              <a:spcBef>
                <a:spcPct val="50000"/>
              </a:spcBef>
            </a:pPr>
            <a:endParaRPr lang="en-US" sz="1400" b="1"/>
          </a:p>
        </p:txBody>
      </p:sp>
      <p:sp>
        <p:nvSpPr>
          <p:cNvPr id="50251" name="Text Box 75"/>
          <p:cNvSpPr txBox="1">
            <a:spLocks noChangeArrowheads="1"/>
          </p:cNvSpPr>
          <p:nvPr/>
        </p:nvSpPr>
        <p:spPr bwMode="auto">
          <a:xfrm>
            <a:off x="342900" y="806450"/>
            <a:ext cx="8229600" cy="942975"/>
          </a:xfrm>
          <a:prstGeom prst="rect">
            <a:avLst/>
          </a:prstGeom>
          <a:noFill/>
          <a:ln w="9525">
            <a:noFill/>
            <a:miter lim="800000"/>
            <a:headEnd/>
            <a:tailEnd/>
          </a:ln>
          <a:effectLst/>
        </p:spPr>
        <p:txBody>
          <a:bodyPr>
            <a:spAutoFit/>
          </a:bodyPr>
          <a:lstStyle/>
          <a:p>
            <a:pPr>
              <a:spcBef>
                <a:spcPct val="50000"/>
              </a:spcBef>
            </a:pPr>
            <a:r>
              <a:rPr lang="en-US" sz="1400" b="1"/>
              <a:t>They don’t practice control on their live. They are extroverts and are very indulgent in their unhealthy behavior towards food, exercise and listening to people advice. They are not influenced by advertised products, have time to prepare their own meals, however their diet is mainly unhealthy. Still they try to avoid fast food but with a lower effort.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p:cNvSpPr txBox="1">
            <a:spLocks noChangeArrowheads="1"/>
          </p:cNvSpPr>
          <p:nvPr/>
        </p:nvSpPr>
        <p:spPr bwMode="auto">
          <a:xfrm>
            <a:off x="1395413" y="228600"/>
            <a:ext cx="6148387" cy="396875"/>
          </a:xfrm>
          <a:prstGeom prst="rect">
            <a:avLst/>
          </a:prstGeom>
          <a:noFill/>
          <a:ln w="9525">
            <a:noFill/>
            <a:miter lim="800000"/>
            <a:headEnd/>
            <a:tailEnd/>
          </a:ln>
          <a:effectLst/>
        </p:spPr>
        <p:txBody>
          <a:bodyPr>
            <a:spAutoFit/>
          </a:bodyPr>
          <a:lstStyle/>
          <a:p>
            <a:pPr algn="ctr" eaLnBrk="0" hangingPunct="0">
              <a:spcBef>
                <a:spcPct val="50000"/>
              </a:spcBef>
            </a:pPr>
            <a:r>
              <a:rPr lang="en-US" sz="2000" b="1" u="sng"/>
              <a:t>Cluster Groups on the Correspondence Map</a:t>
            </a:r>
          </a:p>
        </p:txBody>
      </p:sp>
      <p:graphicFrame>
        <p:nvGraphicFramePr>
          <p:cNvPr id="49156" name="Group 4"/>
          <p:cNvGraphicFramePr>
            <a:graphicFrameLocks noGrp="1"/>
          </p:cNvGraphicFramePr>
          <p:nvPr/>
        </p:nvGraphicFramePr>
        <p:xfrm>
          <a:off x="825500" y="1028700"/>
          <a:ext cx="7239000" cy="4800600"/>
        </p:xfrm>
        <a:graphic>
          <a:graphicData uri="http://schemas.openxmlformats.org/drawingml/2006/table">
            <a:tbl>
              <a:tblPr/>
              <a:tblGrid>
                <a:gridCol w="3619500"/>
                <a:gridCol w="3619500"/>
              </a:tblGrid>
              <a:tr h="2362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Calibri" pitchFamily="34" charset="0"/>
                        </a:rPr>
                        <a:t>Q1</a:t>
                      </a: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Calibri" pitchFamily="34" charset="0"/>
                        </a:rPr>
                        <a:t>Q2</a:t>
                      </a: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r>
              <a:tr h="2438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Calibri" pitchFamily="34" charset="0"/>
                        </a:rPr>
                        <a:t>Q3</a:t>
                      </a: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accent2"/>
                          </a:solidFill>
                          <a:effectLst/>
                          <a:latin typeface="Calibri" pitchFamily="34" charset="0"/>
                        </a:rPr>
                        <a:t>Q4</a:t>
                      </a: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r>
            </a:tbl>
          </a:graphicData>
        </a:graphic>
      </p:graphicFrame>
      <p:sp>
        <p:nvSpPr>
          <p:cNvPr id="49167" name="Text Box 15"/>
          <p:cNvSpPr txBox="1">
            <a:spLocks noChangeArrowheads="1"/>
          </p:cNvSpPr>
          <p:nvPr/>
        </p:nvSpPr>
        <p:spPr bwMode="auto">
          <a:xfrm>
            <a:off x="4000500" y="762000"/>
            <a:ext cx="1447800" cy="304800"/>
          </a:xfrm>
          <a:prstGeom prst="rect">
            <a:avLst/>
          </a:prstGeom>
          <a:noFill/>
          <a:ln w="9525">
            <a:noFill/>
            <a:miter lim="800000"/>
            <a:headEnd/>
            <a:tailEnd/>
          </a:ln>
          <a:effectLst/>
        </p:spPr>
        <p:txBody>
          <a:bodyPr>
            <a:spAutoFit/>
          </a:bodyPr>
          <a:lstStyle/>
          <a:p>
            <a:pPr>
              <a:spcBef>
                <a:spcPct val="50000"/>
              </a:spcBef>
            </a:pPr>
            <a:r>
              <a:rPr lang="en-US" sz="1400" b="1" i="1"/>
              <a:t>Guiders</a:t>
            </a:r>
          </a:p>
        </p:txBody>
      </p:sp>
      <p:sp>
        <p:nvSpPr>
          <p:cNvPr id="49168" name="Text Box 16"/>
          <p:cNvSpPr txBox="1">
            <a:spLocks noChangeArrowheads="1"/>
          </p:cNvSpPr>
          <p:nvPr/>
        </p:nvSpPr>
        <p:spPr bwMode="auto">
          <a:xfrm>
            <a:off x="3606800" y="5816600"/>
            <a:ext cx="2235200" cy="304800"/>
          </a:xfrm>
          <a:prstGeom prst="rect">
            <a:avLst/>
          </a:prstGeom>
          <a:noFill/>
          <a:ln w="9525">
            <a:noFill/>
            <a:miter lim="800000"/>
            <a:headEnd/>
            <a:tailEnd/>
          </a:ln>
          <a:effectLst/>
        </p:spPr>
        <p:txBody>
          <a:bodyPr>
            <a:spAutoFit/>
          </a:bodyPr>
          <a:lstStyle/>
          <a:p>
            <a:pPr>
              <a:spcBef>
                <a:spcPct val="50000"/>
              </a:spcBef>
            </a:pPr>
            <a:r>
              <a:rPr lang="en-US" sz="1400" b="1" i="1"/>
              <a:t>Fundamentalists</a:t>
            </a:r>
          </a:p>
        </p:txBody>
      </p:sp>
      <p:sp>
        <p:nvSpPr>
          <p:cNvPr id="49169" name="Text Box 17"/>
          <p:cNvSpPr txBox="1">
            <a:spLocks noChangeArrowheads="1"/>
          </p:cNvSpPr>
          <p:nvPr/>
        </p:nvSpPr>
        <p:spPr bwMode="auto">
          <a:xfrm rot="16200000">
            <a:off x="-1116012" y="3276600"/>
            <a:ext cx="3505200" cy="304800"/>
          </a:xfrm>
          <a:prstGeom prst="rect">
            <a:avLst/>
          </a:prstGeom>
          <a:noFill/>
          <a:ln w="9525">
            <a:noFill/>
            <a:miter lim="800000"/>
            <a:headEnd/>
            <a:tailEnd/>
          </a:ln>
          <a:effectLst/>
        </p:spPr>
        <p:txBody>
          <a:bodyPr>
            <a:spAutoFit/>
          </a:bodyPr>
          <a:lstStyle/>
          <a:p>
            <a:pPr algn="ctr">
              <a:spcBef>
                <a:spcPct val="50000"/>
              </a:spcBef>
            </a:pPr>
            <a:r>
              <a:rPr lang="en-US" sz="1400" b="1" i="1"/>
              <a:t>Social Affirmation Seekers</a:t>
            </a:r>
          </a:p>
        </p:txBody>
      </p:sp>
      <p:sp>
        <p:nvSpPr>
          <p:cNvPr id="49170" name="Text Box 18"/>
          <p:cNvSpPr txBox="1">
            <a:spLocks noChangeArrowheads="1"/>
          </p:cNvSpPr>
          <p:nvPr/>
        </p:nvSpPr>
        <p:spPr bwMode="auto">
          <a:xfrm rot="5400000">
            <a:off x="6705600" y="3505200"/>
            <a:ext cx="3048000" cy="304800"/>
          </a:xfrm>
          <a:prstGeom prst="rect">
            <a:avLst/>
          </a:prstGeom>
          <a:noFill/>
          <a:ln w="9525">
            <a:noFill/>
            <a:miter lim="800000"/>
            <a:headEnd/>
            <a:tailEnd/>
          </a:ln>
          <a:effectLst/>
        </p:spPr>
        <p:txBody>
          <a:bodyPr>
            <a:spAutoFit/>
          </a:bodyPr>
          <a:lstStyle/>
          <a:p>
            <a:pPr>
              <a:spcBef>
                <a:spcPct val="50000"/>
              </a:spcBef>
            </a:pPr>
            <a:r>
              <a:rPr lang="en-US" sz="1400" b="1" i="1"/>
              <a:t>Safety Security Seekers</a:t>
            </a:r>
          </a:p>
        </p:txBody>
      </p:sp>
      <p:sp>
        <p:nvSpPr>
          <p:cNvPr id="49171" name="Text Box 19"/>
          <p:cNvSpPr txBox="1">
            <a:spLocks noChangeArrowheads="1"/>
          </p:cNvSpPr>
          <p:nvPr/>
        </p:nvSpPr>
        <p:spPr bwMode="auto">
          <a:xfrm>
            <a:off x="2006600" y="1676400"/>
            <a:ext cx="1447800" cy="366713"/>
          </a:xfrm>
          <a:prstGeom prst="rect">
            <a:avLst/>
          </a:prstGeom>
          <a:noFill/>
          <a:ln w="9525">
            <a:noFill/>
            <a:miter lim="800000"/>
            <a:headEnd/>
            <a:tailEnd/>
          </a:ln>
          <a:effectLst/>
        </p:spPr>
        <p:txBody>
          <a:bodyPr>
            <a:spAutoFit/>
          </a:bodyPr>
          <a:lstStyle/>
          <a:p>
            <a:pPr>
              <a:spcBef>
                <a:spcPct val="50000"/>
              </a:spcBef>
              <a:buFont typeface="Wingdings" pitchFamily="2" charset="2"/>
              <a:buChar char="§"/>
            </a:pPr>
            <a:r>
              <a:rPr lang="en-US" b="1">
                <a:solidFill>
                  <a:srgbClr val="FF0000"/>
                </a:solidFill>
              </a:rPr>
              <a:t> Hardees</a:t>
            </a:r>
          </a:p>
        </p:txBody>
      </p:sp>
      <p:sp>
        <p:nvSpPr>
          <p:cNvPr id="49172" name="Text Box 20"/>
          <p:cNvSpPr txBox="1">
            <a:spLocks noChangeArrowheads="1"/>
          </p:cNvSpPr>
          <p:nvPr/>
        </p:nvSpPr>
        <p:spPr bwMode="auto">
          <a:xfrm>
            <a:off x="685800" y="4116388"/>
            <a:ext cx="2387600" cy="366712"/>
          </a:xfrm>
          <a:prstGeom prst="rect">
            <a:avLst/>
          </a:prstGeom>
          <a:noFill/>
          <a:ln w="9525">
            <a:noFill/>
            <a:miter lim="800000"/>
            <a:headEnd/>
            <a:tailEnd/>
          </a:ln>
          <a:effectLst/>
        </p:spPr>
        <p:txBody>
          <a:bodyPr>
            <a:spAutoFit/>
          </a:bodyPr>
          <a:lstStyle/>
          <a:p>
            <a:pPr>
              <a:spcBef>
                <a:spcPct val="50000"/>
              </a:spcBef>
              <a:buFont typeface="Wingdings" pitchFamily="2" charset="2"/>
              <a:buChar char="§"/>
            </a:pPr>
            <a:r>
              <a:rPr lang="en-US" b="1">
                <a:solidFill>
                  <a:srgbClr val="FF0000"/>
                </a:solidFill>
              </a:rPr>
              <a:t> Burger King</a:t>
            </a:r>
          </a:p>
        </p:txBody>
      </p:sp>
      <p:sp>
        <p:nvSpPr>
          <p:cNvPr id="49173" name="Text Box 21"/>
          <p:cNvSpPr txBox="1">
            <a:spLocks noChangeArrowheads="1"/>
          </p:cNvSpPr>
          <p:nvPr/>
        </p:nvSpPr>
        <p:spPr bwMode="auto">
          <a:xfrm>
            <a:off x="5918200" y="1690688"/>
            <a:ext cx="1447800" cy="366712"/>
          </a:xfrm>
          <a:prstGeom prst="rect">
            <a:avLst/>
          </a:prstGeom>
          <a:noFill/>
          <a:ln w="9525">
            <a:noFill/>
            <a:miter lim="800000"/>
            <a:headEnd/>
            <a:tailEnd/>
          </a:ln>
          <a:effectLst/>
        </p:spPr>
        <p:txBody>
          <a:bodyPr>
            <a:spAutoFit/>
          </a:bodyPr>
          <a:lstStyle/>
          <a:p>
            <a:pPr>
              <a:spcBef>
                <a:spcPct val="50000"/>
              </a:spcBef>
              <a:buFont typeface="Wingdings" pitchFamily="2" charset="2"/>
              <a:buChar char="§"/>
            </a:pPr>
            <a:r>
              <a:rPr lang="en-US" b="1">
                <a:solidFill>
                  <a:srgbClr val="FF0000"/>
                </a:solidFill>
              </a:rPr>
              <a:t> Pizza Hut</a:t>
            </a:r>
          </a:p>
        </p:txBody>
      </p:sp>
      <p:sp>
        <p:nvSpPr>
          <p:cNvPr id="49174" name="Text Box 22"/>
          <p:cNvSpPr txBox="1">
            <a:spLocks noChangeArrowheads="1"/>
          </p:cNvSpPr>
          <p:nvPr/>
        </p:nvSpPr>
        <p:spPr bwMode="auto">
          <a:xfrm>
            <a:off x="5359400" y="3748088"/>
            <a:ext cx="1600200" cy="366712"/>
          </a:xfrm>
          <a:prstGeom prst="rect">
            <a:avLst/>
          </a:prstGeom>
          <a:noFill/>
          <a:ln w="9525">
            <a:noFill/>
            <a:miter lim="800000"/>
            <a:headEnd/>
            <a:tailEnd/>
          </a:ln>
          <a:effectLst/>
        </p:spPr>
        <p:txBody>
          <a:bodyPr>
            <a:spAutoFit/>
          </a:bodyPr>
          <a:lstStyle/>
          <a:p>
            <a:pPr>
              <a:spcBef>
                <a:spcPct val="50000"/>
              </a:spcBef>
              <a:buFont typeface="Wingdings" pitchFamily="2" charset="2"/>
              <a:buChar char="§"/>
            </a:pPr>
            <a:r>
              <a:rPr lang="en-US" b="1">
                <a:solidFill>
                  <a:srgbClr val="FF0000"/>
                </a:solidFill>
              </a:rPr>
              <a:t> McDonalds</a:t>
            </a:r>
          </a:p>
        </p:txBody>
      </p:sp>
      <p:sp>
        <p:nvSpPr>
          <p:cNvPr id="49175" name="Text Box 23"/>
          <p:cNvSpPr txBox="1">
            <a:spLocks noChangeArrowheads="1"/>
          </p:cNvSpPr>
          <p:nvPr/>
        </p:nvSpPr>
        <p:spPr bwMode="auto">
          <a:xfrm>
            <a:off x="6426200" y="4495800"/>
            <a:ext cx="1447800" cy="366713"/>
          </a:xfrm>
          <a:prstGeom prst="rect">
            <a:avLst/>
          </a:prstGeom>
          <a:noFill/>
          <a:ln w="9525">
            <a:noFill/>
            <a:miter lim="800000"/>
            <a:headEnd/>
            <a:tailEnd/>
          </a:ln>
          <a:effectLst/>
        </p:spPr>
        <p:txBody>
          <a:bodyPr>
            <a:spAutoFit/>
          </a:bodyPr>
          <a:lstStyle/>
          <a:p>
            <a:pPr>
              <a:spcBef>
                <a:spcPct val="50000"/>
              </a:spcBef>
              <a:buFont typeface="Wingdings" pitchFamily="2" charset="2"/>
              <a:buChar char="§"/>
            </a:pPr>
            <a:r>
              <a:rPr lang="en-US" b="1">
                <a:solidFill>
                  <a:srgbClr val="FF0000"/>
                </a:solidFill>
              </a:rPr>
              <a:t> KFC</a:t>
            </a:r>
          </a:p>
        </p:txBody>
      </p:sp>
      <p:sp>
        <p:nvSpPr>
          <p:cNvPr id="49176" name="Text Box 24"/>
          <p:cNvSpPr txBox="1">
            <a:spLocks noChangeArrowheads="1"/>
          </p:cNvSpPr>
          <p:nvPr/>
        </p:nvSpPr>
        <p:spPr bwMode="auto">
          <a:xfrm>
            <a:off x="2260600" y="3689350"/>
            <a:ext cx="2844800" cy="336550"/>
          </a:xfrm>
          <a:prstGeom prst="rect">
            <a:avLst/>
          </a:prstGeom>
          <a:noFill/>
          <a:ln w="9525">
            <a:noFill/>
            <a:miter lim="800000"/>
            <a:headEnd/>
            <a:tailEnd/>
          </a:ln>
          <a:effectLst/>
        </p:spPr>
        <p:txBody>
          <a:bodyPr>
            <a:spAutoFit/>
          </a:bodyPr>
          <a:lstStyle/>
          <a:p>
            <a:pPr>
              <a:spcBef>
                <a:spcPct val="50000"/>
              </a:spcBef>
              <a:buFont typeface="Wingdings" pitchFamily="2" charset="2"/>
              <a:buChar char="§"/>
            </a:pPr>
            <a:r>
              <a:rPr lang="en-US" sz="1600" b="1" i="1">
                <a:solidFill>
                  <a:schemeClr val="folHlink"/>
                </a:solidFill>
              </a:rPr>
              <a:t> Indulgence Seekers</a:t>
            </a:r>
          </a:p>
        </p:txBody>
      </p:sp>
      <p:sp>
        <p:nvSpPr>
          <p:cNvPr id="49177" name="Text Box 25"/>
          <p:cNvSpPr txBox="1">
            <a:spLocks noChangeArrowheads="1"/>
          </p:cNvSpPr>
          <p:nvPr/>
        </p:nvSpPr>
        <p:spPr bwMode="auto">
          <a:xfrm>
            <a:off x="762000" y="4692650"/>
            <a:ext cx="2844800" cy="336550"/>
          </a:xfrm>
          <a:prstGeom prst="rect">
            <a:avLst/>
          </a:prstGeom>
          <a:noFill/>
          <a:ln w="9525">
            <a:noFill/>
            <a:miter lim="800000"/>
            <a:headEnd/>
            <a:tailEnd/>
          </a:ln>
          <a:effectLst/>
        </p:spPr>
        <p:txBody>
          <a:bodyPr>
            <a:spAutoFit/>
          </a:bodyPr>
          <a:lstStyle/>
          <a:p>
            <a:pPr>
              <a:spcBef>
                <a:spcPct val="50000"/>
              </a:spcBef>
              <a:buFont typeface="Wingdings" pitchFamily="2" charset="2"/>
              <a:buChar char="§"/>
            </a:pPr>
            <a:r>
              <a:rPr lang="en-US" sz="1600" b="1" i="1">
                <a:solidFill>
                  <a:schemeClr val="folHlink"/>
                </a:solidFill>
              </a:rPr>
              <a:t> Adventurous Epicures</a:t>
            </a:r>
          </a:p>
        </p:txBody>
      </p:sp>
      <p:sp>
        <p:nvSpPr>
          <p:cNvPr id="49178" name="Text Box 26"/>
          <p:cNvSpPr txBox="1">
            <a:spLocks noChangeArrowheads="1"/>
          </p:cNvSpPr>
          <p:nvPr/>
        </p:nvSpPr>
        <p:spPr bwMode="auto">
          <a:xfrm>
            <a:off x="4546600" y="5403850"/>
            <a:ext cx="2844800" cy="336550"/>
          </a:xfrm>
          <a:prstGeom prst="rect">
            <a:avLst/>
          </a:prstGeom>
          <a:noFill/>
          <a:ln w="9525">
            <a:noFill/>
            <a:miter lim="800000"/>
            <a:headEnd/>
            <a:tailEnd/>
          </a:ln>
          <a:effectLst/>
        </p:spPr>
        <p:txBody>
          <a:bodyPr>
            <a:spAutoFit/>
          </a:bodyPr>
          <a:lstStyle/>
          <a:p>
            <a:pPr>
              <a:spcBef>
                <a:spcPct val="50000"/>
              </a:spcBef>
              <a:buFont typeface="Wingdings" pitchFamily="2" charset="2"/>
              <a:buChar char="§"/>
            </a:pPr>
            <a:r>
              <a:rPr lang="en-US" sz="1600" b="1" i="1">
                <a:solidFill>
                  <a:schemeClr val="folHlink"/>
                </a:solidFill>
              </a:rPr>
              <a:t> Impetuous Spontaneous</a:t>
            </a:r>
          </a:p>
        </p:txBody>
      </p:sp>
      <p:sp>
        <p:nvSpPr>
          <p:cNvPr id="49179" name="Text Box 27"/>
          <p:cNvSpPr txBox="1">
            <a:spLocks noChangeArrowheads="1"/>
          </p:cNvSpPr>
          <p:nvPr/>
        </p:nvSpPr>
        <p:spPr bwMode="auto">
          <a:xfrm>
            <a:off x="5918200" y="1066800"/>
            <a:ext cx="2844800" cy="336550"/>
          </a:xfrm>
          <a:prstGeom prst="rect">
            <a:avLst/>
          </a:prstGeom>
          <a:noFill/>
          <a:ln w="9525">
            <a:noFill/>
            <a:miter lim="800000"/>
            <a:headEnd/>
            <a:tailEnd/>
          </a:ln>
          <a:effectLst/>
        </p:spPr>
        <p:txBody>
          <a:bodyPr>
            <a:spAutoFit/>
          </a:bodyPr>
          <a:lstStyle/>
          <a:p>
            <a:pPr>
              <a:spcBef>
                <a:spcPct val="50000"/>
              </a:spcBef>
              <a:buFont typeface="Wingdings" pitchFamily="2" charset="2"/>
              <a:buChar char="§"/>
            </a:pPr>
            <a:r>
              <a:rPr lang="en-US" sz="1600" b="1" i="1">
                <a:solidFill>
                  <a:schemeClr val="folHlink"/>
                </a:solidFill>
              </a:rPr>
              <a:t> Health Conscious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1044575" y="220663"/>
            <a:ext cx="6840538" cy="879475"/>
          </a:xfrm>
          <a:noFill/>
          <a:ln>
            <a:miter lim="800000"/>
            <a:headEnd/>
            <a:tailEnd/>
          </a:ln>
        </p:spPr>
        <p:txBody>
          <a:bodyPr vert="horz" wrap="square" lIns="91440" tIns="45720" rIns="91440" bIns="45720" numCol="1" anchor="ctr" anchorCtr="0" compatLnSpc="1">
            <a:prstTxWarp prst="textNoShape">
              <a:avLst/>
            </a:prstTxWarp>
          </a:bodyPr>
          <a:lstStyle/>
          <a:p>
            <a:r>
              <a:rPr lang="en-GB" sz="2000" b="1">
                <a:solidFill>
                  <a:srgbClr val="000099"/>
                </a:solidFill>
              </a:rPr>
              <a:t>Who are the Fast Food Consumers in Kuwait</a:t>
            </a:r>
          </a:p>
        </p:txBody>
      </p:sp>
      <p:sp>
        <p:nvSpPr>
          <p:cNvPr id="12291" name="Rectangle 3"/>
          <p:cNvSpPr>
            <a:spLocks noGrp="1" noChangeArrowheads="1"/>
          </p:cNvSpPr>
          <p:nvPr>
            <p:ph type="body" idx="1"/>
          </p:nvPr>
        </p:nvSpPr>
        <p:spPr bwMode="auto">
          <a:xfrm>
            <a:off x="682625" y="1423988"/>
            <a:ext cx="8232775" cy="4824412"/>
          </a:xfrm>
          <a:noFill/>
          <a:ln>
            <a:miter lim="800000"/>
            <a:headEnd/>
            <a:tailEnd/>
          </a:ln>
        </p:spPr>
        <p:txBody>
          <a:bodyPr vert="horz" wrap="square" lIns="91440" tIns="45720" rIns="91440" bIns="45720" numCol="1" anchor="t" anchorCtr="0" compatLnSpc="1">
            <a:prstTxWarp prst="textNoShape">
              <a:avLst/>
            </a:prstTxWarp>
          </a:bodyPr>
          <a:lstStyle/>
          <a:p>
            <a:pPr>
              <a:buSzPct val="150000"/>
              <a:buFontTx/>
              <a:buBlip>
                <a:blip r:embed="rId3"/>
              </a:buBlip>
            </a:pPr>
            <a:r>
              <a:rPr lang="en-GB" sz="2400" b="1">
                <a:solidFill>
                  <a:srgbClr val="000099"/>
                </a:solidFill>
              </a:rPr>
              <a:t>  Description</a:t>
            </a:r>
          </a:p>
          <a:p>
            <a:pPr>
              <a:buSzPct val="150000"/>
              <a:buFontTx/>
              <a:buNone/>
            </a:pPr>
            <a:endParaRPr lang="en-GB" sz="900" b="1">
              <a:solidFill>
                <a:srgbClr val="000099"/>
              </a:solidFill>
            </a:endParaRPr>
          </a:p>
          <a:p>
            <a:pPr>
              <a:buFontTx/>
              <a:buNone/>
            </a:pPr>
            <a:r>
              <a:rPr lang="en-GB" sz="2000">
                <a:solidFill>
                  <a:srgbClr val="000099"/>
                </a:solidFill>
              </a:rPr>
              <a:t>	  A comprehensive profile of a target based on demographics of </a:t>
            </a:r>
          </a:p>
          <a:p>
            <a:pPr>
              <a:buFontTx/>
              <a:buNone/>
            </a:pPr>
            <a:r>
              <a:rPr lang="en-GB" sz="2000">
                <a:solidFill>
                  <a:srgbClr val="000099"/>
                </a:solidFill>
              </a:rPr>
              <a:t>       gender, nationality, age, income , working category, education, city</a:t>
            </a:r>
          </a:p>
          <a:p>
            <a:endParaRPr lang="en-GB" sz="2000">
              <a:solidFill>
                <a:srgbClr val="000099"/>
              </a:solidFill>
            </a:endParaRPr>
          </a:p>
          <a:p>
            <a:pPr>
              <a:buSzPct val="150000"/>
              <a:buFontTx/>
              <a:buBlip>
                <a:blip r:embed="rId3"/>
              </a:buBlip>
            </a:pPr>
            <a:r>
              <a:rPr lang="en-GB" sz="2400" b="1">
                <a:solidFill>
                  <a:srgbClr val="000099"/>
                </a:solidFill>
              </a:rPr>
              <a:t>  Objectives</a:t>
            </a:r>
            <a:r>
              <a:rPr lang="en-GB" sz="2400">
                <a:solidFill>
                  <a:srgbClr val="000099"/>
                </a:solidFill>
              </a:rPr>
              <a:t>:</a:t>
            </a:r>
            <a:endParaRPr lang="en-GB" sz="1800">
              <a:solidFill>
                <a:srgbClr val="000099"/>
              </a:solidFill>
            </a:endParaRPr>
          </a:p>
          <a:p>
            <a:pPr>
              <a:buFontTx/>
              <a:buNone/>
            </a:pPr>
            <a:r>
              <a:rPr lang="en-GB" sz="2400">
                <a:solidFill>
                  <a:srgbClr val="000099"/>
                </a:solidFill>
              </a:rPr>
              <a:t>	  </a:t>
            </a:r>
            <a:r>
              <a:rPr lang="en-GB" sz="2000">
                <a:solidFill>
                  <a:srgbClr val="000099"/>
                </a:solidFill>
              </a:rPr>
              <a:t>This type of analysis can be done on any type of target such</a:t>
            </a:r>
          </a:p>
          <a:p>
            <a:pPr>
              <a:buFontTx/>
              <a:buNone/>
            </a:pPr>
            <a:r>
              <a:rPr lang="en-GB" sz="2000">
                <a:solidFill>
                  <a:srgbClr val="000099"/>
                </a:solidFill>
              </a:rPr>
              <a:t>        as loyal users, most often users, switchers and potential users</a:t>
            </a:r>
          </a:p>
          <a:p>
            <a:pPr>
              <a:buFontTx/>
              <a:buNone/>
            </a:pPr>
            <a:endParaRPr lang="en-GB" sz="2000" b="1">
              <a:solidFill>
                <a:srgbClr val="000099"/>
              </a:solidFill>
            </a:endParaRPr>
          </a:p>
          <a:p>
            <a:pPr>
              <a:buSzPct val="150000"/>
              <a:buFontTx/>
              <a:buBlip>
                <a:blip r:embed="rId3"/>
              </a:buBlip>
            </a:pPr>
            <a:r>
              <a:rPr lang="en-GB" sz="2400" b="1">
                <a:solidFill>
                  <a:srgbClr val="000099"/>
                </a:solidFill>
              </a:rPr>
              <a:t>  Advantages</a:t>
            </a:r>
            <a:r>
              <a:rPr lang="en-GB" sz="2400">
                <a:solidFill>
                  <a:srgbClr val="000099"/>
                </a:solidFill>
              </a:rPr>
              <a:t>:  </a:t>
            </a:r>
          </a:p>
          <a:p>
            <a:pPr>
              <a:buSzPct val="150000"/>
              <a:buFontTx/>
              <a:buNone/>
            </a:pPr>
            <a:endParaRPr lang="en-GB" sz="800">
              <a:solidFill>
                <a:srgbClr val="000099"/>
              </a:solidFill>
            </a:endParaRPr>
          </a:p>
          <a:p>
            <a:pPr>
              <a:buSzPct val="150000"/>
              <a:buFontTx/>
              <a:buNone/>
            </a:pPr>
            <a:r>
              <a:rPr lang="en-GB" sz="2400">
                <a:solidFill>
                  <a:srgbClr val="000099"/>
                </a:solidFill>
              </a:rPr>
              <a:t>      </a:t>
            </a:r>
            <a:r>
              <a:rPr lang="en-GB" sz="1800">
                <a:solidFill>
                  <a:srgbClr val="000099"/>
                </a:solidFill>
              </a:rPr>
              <a:t>Deep insight and a transversal view of targets</a:t>
            </a:r>
          </a:p>
        </p:txBody>
      </p:sp>
      <p:sp>
        <p:nvSpPr>
          <p:cNvPr id="12293" name="Line 5"/>
          <p:cNvSpPr>
            <a:spLocks noChangeShapeType="1"/>
          </p:cNvSpPr>
          <p:nvPr/>
        </p:nvSpPr>
        <p:spPr bwMode="auto">
          <a:xfrm>
            <a:off x="1281113" y="3581400"/>
            <a:ext cx="3641725" cy="0"/>
          </a:xfrm>
          <a:prstGeom prst="line">
            <a:avLst/>
          </a:prstGeom>
          <a:noFill/>
          <a:ln w="60325" cmpd="dbl">
            <a:solidFill>
              <a:srgbClr val="FF9900"/>
            </a:solidFill>
            <a:round/>
            <a:headEnd/>
            <a:tailEnd type="oval" w="sm" len="sm"/>
          </a:ln>
          <a:effectLst/>
        </p:spPr>
        <p:txBody>
          <a:bodyPr/>
          <a:lstStyle/>
          <a:p>
            <a:endParaRPr lang="en-US"/>
          </a:p>
        </p:txBody>
      </p:sp>
      <p:sp>
        <p:nvSpPr>
          <p:cNvPr id="12294" name="Line 6"/>
          <p:cNvSpPr>
            <a:spLocks noChangeShapeType="1"/>
          </p:cNvSpPr>
          <p:nvPr/>
        </p:nvSpPr>
        <p:spPr bwMode="auto">
          <a:xfrm>
            <a:off x="1255713" y="1844675"/>
            <a:ext cx="1800225" cy="0"/>
          </a:xfrm>
          <a:prstGeom prst="line">
            <a:avLst/>
          </a:prstGeom>
          <a:noFill/>
          <a:ln w="60325" cmpd="dbl">
            <a:solidFill>
              <a:srgbClr val="FF9900"/>
            </a:solidFill>
            <a:round/>
            <a:headEnd/>
            <a:tailEnd type="oval" w="sm" len="sm"/>
          </a:ln>
          <a:effectLst/>
        </p:spPr>
        <p:txBody>
          <a:bodyPr/>
          <a:lstStyle/>
          <a:p>
            <a:endParaRPr lang="en-US"/>
          </a:p>
        </p:txBody>
      </p:sp>
      <p:sp>
        <p:nvSpPr>
          <p:cNvPr id="12295" name="Line 7"/>
          <p:cNvSpPr>
            <a:spLocks noChangeShapeType="1"/>
          </p:cNvSpPr>
          <p:nvPr/>
        </p:nvSpPr>
        <p:spPr bwMode="auto">
          <a:xfrm>
            <a:off x="1255713" y="5272088"/>
            <a:ext cx="6043612" cy="0"/>
          </a:xfrm>
          <a:prstGeom prst="line">
            <a:avLst/>
          </a:prstGeom>
          <a:noFill/>
          <a:ln w="60325" cmpd="dbl">
            <a:solidFill>
              <a:srgbClr val="FF9900"/>
            </a:solidFill>
            <a:round/>
            <a:headEnd/>
            <a:tailEnd type="oval" w="sm" len="sm"/>
          </a:ln>
          <a:effectLst/>
        </p:spPr>
        <p:txBody>
          <a:bodyPr/>
          <a:lstStyle/>
          <a:p>
            <a:endParaRPr lang="en-US"/>
          </a:p>
        </p:txBody>
      </p:sp>
      <p:pic>
        <p:nvPicPr>
          <p:cNvPr id="12296" name="Picture 8" descr="PARC logo"/>
          <p:cNvPicPr>
            <a:picLocks noChangeAspect="1" noChangeArrowheads="1"/>
          </p:cNvPicPr>
          <p:nvPr/>
        </p:nvPicPr>
        <p:blipFill>
          <a:blip r:embed="rId4" cstate="print"/>
          <a:srcRect/>
          <a:stretch>
            <a:fillRect/>
          </a:stretch>
        </p:blipFill>
        <p:spPr bwMode="auto">
          <a:xfrm>
            <a:off x="8202613" y="6469063"/>
            <a:ext cx="877887" cy="365125"/>
          </a:xfrm>
          <a:prstGeom prst="rect">
            <a:avLst/>
          </a:prstGeom>
          <a:noFill/>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ext Box 2"/>
          <p:cNvSpPr txBox="1">
            <a:spLocks noChangeArrowheads="1"/>
          </p:cNvSpPr>
          <p:nvPr/>
        </p:nvSpPr>
        <p:spPr bwMode="auto">
          <a:xfrm>
            <a:off x="165100" y="838200"/>
            <a:ext cx="7086600" cy="396875"/>
          </a:xfrm>
          <a:prstGeom prst="rect">
            <a:avLst/>
          </a:prstGeom>
          <a:noFill/>
          <a:ln w="9525">
            <a:noFill/>
            <a:miter lim="800000"/>
            <a:headEnd/>
            <a:tailEnd/>
          </a:ln>
          <a:effectLst/>
        </p:spPr>
        <p:txBody>
          <a:bodyPr>
            <a:spAutoFit/>
          </a:bodyPr>
          <a:lstStyle/>
          <a:p>
            <a:pPr>
              <a:spcBef>
                <a:spcPct val="50000"/>
              </a:spcBef>
            </a:pPr>
            <a:r>
              <a:rPr lang="en-US" sz="2000" b="1" u="sng">
                <a:solidFill>
                  <a:schemeClr val="accent2"/>
                </a:solidFill>
              </a:rPr>
              <a:t>Interpreting the Map</a:t>
            </a:r>
          </a:p>
        </p:txBody>
      </p:sp>
      <p:sp>
        <p:nvSpPr>
          <p:cNvPr id="78851" name="Text Box 3"/>
          <p:cNvSpPr txBox="1">
            <a:spLocks noChangeArrowheads="1"/>
          </p:cNvSpPr>
          <p:nvPr/>
        </p:nvSpPr>
        <p:spPr bwMode="auto">
          <a:xfrm>
            <a:off x="228600" y="4464050"/>
            <a:ext cx="8915400" cy="1098550"/>
          </a:xfrm>
          <a:prstGeom prst="rect">
            <a:avLst/>
          </a:prstGeom>
          <a:noFill/>
          <a:ln w="9525">
            <a:noFill/>
            <a:miter lim="800000"/>
            <a:headEnd/>
            <a:tailEnd/>
          </a:ln>
          <a:effectLst/>
        </p:spPr>
        <p:txBody>
          <a:bodyPr>
            <a:spAutoFit/>
          </a:bodyPr>
          <a:lstStyle/>
          <a:p>
            <a:pPr>
              <a:spcBef>
                <a:spcPct val="50000"/>
              </a:spcBef>
              <a:buFont typeface="Wingdings" pitchFamily="2" charset="2"/>
              <a:buChar char="q"/>
            </a:pPr>
            <a:r>
              <a:rPr lang="en-US" sz="1200" b="1"/>
              <a:t>  Health Conscious have an above average affinity to consume Pizza Hut.</a:t>
            </a:r>
          </a:p>
          <a:p>
            <a:pPr>
              <a:spcBef>
                <a:spcPct val="50000"/>
              </a:spcBef>
              <a:buFont typeface="Wingdings" pitchFamily="2" charset="2"/>
              <a:buChar char="q"/>
            </a:pPr>
            <a:r>
              <a:rPr lang="en-US" sz="1200" b="1"/>
              <a:t>  Indulgence Seekers consume all studied brands with an above average affinity.</a:t>
            </a:r>
          </a:p>
          <a:p>
            <a:pPr>
              <a:spcBef>
                <a:spcPct val="50000"/>
              </a:spcBef>
              <a:buFont typeface="Wingdings" pitchFamily="2" charset="2"/>
              <a:buChar char="q"/>
            </a:pPr>
            <a:r>
              <a:rPr lang="en-US" sz="1200" b="1"/>
              <a:t>  Adventurous Opportunists consume only Burger King with an above average affinity.</a:t>
            </a:r>
          </a:p>
          <a:p>
            <a:pPr>
              <a:spcBef>
                <a:spcPct val="50000"/>
              </a:spcBef>
              <a:buFont typeface="Wingdings" pitchFamily="2" charset="2"/>
              <a:buChar char="q"/>
            </a:pPr>
            <a:r>
              <a:rPr lang="en-US" sz="1200" b="1"/>
              <a:t>  Impetuous Spontaneous consume only Hardees with an above average affinity</a:t>
            </a:r>
          </a:p>
        </p:txBody>
      </p:sp>
      <p:graphicFrame>
        <p:nvGraphicFramePr>
          <p:cNvPr id="78958" name="Group 110"/>
          <p:cNvGraphicFramePr>
            <a:graphicFrameLocks noGrp="1"/>
          </p:cNvGraphicFramePr>
          <p:nvPr/>
        </p:nvGraphicFramePr>
        <p:xfrm>
          <a:off x="228600" y="1568450"/>
          <a:ext cx="8686800" cy="2499360"/>
        </p:xfrm>
        <a:graphic>
          <a:graphicData uri="http://schemas.openxmlformats.org/drawingml/2006/table">
            <a:tbl>
              <a:tblPr/>
              <a:tblGrid>
                <a:gridCol w="2057400"/>
                <a:gridCol w="990600"/>
                <a:gridCol w="715963"/>
                <a:gridCol w="984250"/>
                <a:gridCol w="984250"/>
                <a:gridCol w="985837"/>
                <a:gridCol w="984250"/>
                <a:gridCol w="984250"/>
              </a:tblGrid>
              <a:tr h="244475">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Brands Vs. Clusters</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Total Sample</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  KFC</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  McDonalds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  Pizza Hut</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  Hardees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  Burger King</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r>
              <a:tr h="244475">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Health Conscious</a:t>
                      </a:r>
                      <a:endParaRPr kumimoji="0" lang="en-US" sz="1100" b="1" i="0" u="none" strike="noStrike" cap="none" normalizeH="0" baseline="0" smtClean="0">
                        <a:ln>
                          <a:noFill/>
                        </a:ln>
                        <a:solidFill>
                          <a:schemeClr val="tx1"/>
                        </a:solidFill>
                        <a:effectLst/>
                        <a:latin typeface="Arial" pitchFamily="34"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 </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83%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39%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54%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28%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24%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100</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97</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81</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0000"/>
                          </a:solidFill>
                          <a:effectLst/>
                          <a:latin typeface="Arial" pitchFamily="34" charset="0"/>
                          <a:cs typeface="Arial" pitchFamily="34" charset="0"/>
                        </a:rPr>
                        <a:t>106</a:t>
                      </a:r>
                      <a:endParaRPr kumimoji="0" lang="en-US" sz="1100" b="1" i="0" u="none" strike="noStrike" cap="none" normalizeH="0" baseline="0" smtClean="0">
                        <a:ln>
                          <a:noFill/>
                        </a:ln>
                        <a:solidFill>
                          <a:srgbClr val="FF0000"/>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57</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48</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r>
              <a:tr h="244475">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Indulgence Seekers</a:t>
                      </a:r>
                      <a:endParaRPr kumimoji="0" lang="en-US" sz="1100" b="1" i="0" u="none" strike="noStrike" cap="none" normalizeH="0" baseline="0" smtClean="0">
                        <a:ln>
                          <a:noFill/>
                        </a:ln>
                        <a:solidFill>
                          <a:schemeClr val="tx1"/>
                        </a:solidFill>
                        <a:effectLst/>
                        <a:latin typeface="Arial" pitchFamily="34"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 </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92%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62%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62%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64%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64%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100</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0000"/>
                          </a:solidFill>
                          <a:effectLst/>
                          <a:latin typeface="Arial" pitchFamily="34" charset="0"/>
                          <a:cs typeface="Arial" pitchFamily="34" charset="0"/>
                        </a:rPr>
                        <a:t>107</a:t>
                      </a:r>
                      <a:endParaRPr kumimoji="0" lang="en-US" sz="1100" b="1" i="0" u="none" strike="noStrike" cap="none" normalizeH="0" baseline="0" smtClean="0">
                        <a:ln>
                          <a:noFill/>
                        </a:ln>
                        <a:solidFill>
                          <a:srgbClr val="FF0000"/>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0000"/>
                          </a:solidFill>
                          <a:effectLst/>
                          <a:latin typeface="Arial" pitchFamily="34" charset="0"/>
                          <a:cs typeface="Arial" pitchFamily="34" charset="0"/>
                        </a:rPr>
                        <a:t>127</a:t>
                      </a:r>
                      <a:endParaRPr kumimoji="0" lang="en-US" sz="1100" b="1" i="0" u="none" strike="noStrike" cap="none" normalizeH="0" baseline="0" smtClean="0">
                        <a:ln>
                          <a:noFill/>
                        </a:ln>
                        <a:solidFill>
                          <a:srgbClr val="FF0000"/>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0000"/>
                          </a:solidFill>
                          <a:effectLst/>
                          <a:latin typeface="Arial" pitchFamily="34" charset="0"/>
                          <a:cs typeface="Arial" pitchFamily="34" charset="0"/>
                        </a:rPr>
                        <a:t>121</a:t>
                      </a:r>
                      <a:endParaRPr kumimoji="0" lang="en-US" sz="1100" b="1" i="0" u="none" strike="noStrike" cap="none" normalizeH="0" baseline="0" smtClean="0">
                        <a:ln>
                          <a:noFill/>
                        </a:ln>
                        <a:solidFill>
                          <a:srgbClr val="FF0000"/>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0000"/>
                          </a:solidFill>
                          <a:effectLst/>
                          <a:latin typeface="Arial" pitchFamily="34" charset="0"/>
                          <a:cs typeface="Arial" pitchFamily="34" charset="0"/>
                        </a:rPr>
                        <a:t>130</a:t>
                      </a:r>
                      <a:endParaRPr kumimoji="0" lang="en-US" sz="1100" b="1" i="0" u="none" strike="noStrike" cap="none" normalizeH="0" baseline="0" smtClean="0">
                        <a:ln>
                          <a:noFill/>
                        </a:ln>
                        <a:solidFill>
                          <a:srgbClr val="FF0000"/>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0000"/>
                          </a:solidFill>
                          <a:effectLst/>
                          <a:latin typeface="Arial" pitchFamily="34" charset="0"/>
                          <a:cs typeface="Arial" pitchFamily="34" charset="0"/>
                        </a:rPr>
                        <a:t>128</a:t>
                      </a:r>
                      <a:endParaRPr kumimoji="0" lang="en-US" sz="1100" b="1" i="0" u="none" strike="noStrike" cap="none" normalizeH="0" baseline="0" smtClean="0">
                        <a:ln>
                          <a:noFill/>
                        </a:ln>
                        <a:solidFill>
                          <a:srgbClr val="FF0000"/>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r>
              <a:tr h="244475">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Adventurous Epicures</a:t>
                      </a:r>
                      <a:endParaRPr kumimoji="0" lang="en-US" sz="1100" b="1" i="0" u="none" strike="noStrike" cap="none" normalizeH="0" baseline="0" smtClean="0">
                        <a:ln>
                          <a:noFill/>
                        </a:ln>
                        <a:solidFill>
                          <a:schemeClr val="tx1"/>
                        </a:solidFill>
                        <a:effectLst/>
                        <a:latin typeface="Arial" pitchFamily="34"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 </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86%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47%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44%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49%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54%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100</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100</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96</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87</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98</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0000"/>
                          </a:solidFill>
                          <a:effectLst/>
                          <a:latin typeface="Arial" pitchFamily="34" charset="0"/>
                          <a:cs typeface="Arial" pitchFamily="34" charset="0"/>
                        </a:rPr>
                        <a:t>106</a:t>
                      </a:r>
                      <a:endParaRPr kumimoji="0" lang="en-US" sz="1100" b="1" i="0" u="none" strike="noStrike" cap="none" normalizeH="0" baseline="0" smtClean="0">
                        <a:ln>
                          <a:noFill/>
                        </a:ln>
                        <a:solidFill>
                          <a:srgbClr val="FF0000"/>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r>
              <a:tr h="244475">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Impetuous Spontaneous</a:t>
                      </a:r>
                      <a:endParaRPr kumimoji="0" lang="en-US" sz="1100" b="1" i="0" u="none" strike="noStrike" cap="none" normalizeH="0" baseline="0" smtClean="0">
                        <a:ln>
                          <a:noFill/>
                        </a:ln>
                        <a:solidFill>
                          <a:schemeClr val="tx1"/>
                        </a:solidFill>
                        <a:effectLst/>
                        <a:latin typeface="Arial" pitchFamily="34"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 </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78%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42%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46%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52%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50%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vMerge="1">
                  <a:txBody>
                    <a:bodyPr/>
                    <a:lstStyle/>
                    <a:p>
                      <a:endParaRPr lang="en-US"/>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100</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91</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86</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90</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0000"/>
                          </a:solidFill>
                          <a:effectLst/>
                          <a:latin typeface="Arial" pitchFamily="34" charset="0"/>
                          <a:cs typeface="Arial" pitchFamily="34" charset="0"/>
                        </a:rPr>
                        <a:t>106</a:t>
                      </a:r>
                      <a:endParaRPr kumimoji="0" lang="en-US" sz="1100" b="1" i="0" u="none" strike="noStrike" cap="none" normalizeH="0" baseline="0" smtClean="0">
                        <a:ln>
                          <a:noFill/>
                        </a:ln>
                        <a:solidFill>
                          <a:srgbClr val="FF0000"/>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98</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r>
            </a:tbl>
          </a:graphicData>
        </a:graphic>
      </p:graphicFrame>
      <p:sp>
        <p:nvSpPr>
          <p:cNvPr id="78943" name="Text Box 95"/>
          <p:cNvSpPr txBox="1">
            <a:spLocks noChangeArrowheads="1"/>
          </p:cNvSpPr>
          <p:nvPr/>
        </p:nvSpPr>
        <p:spPr bwMode="auto">
          <a:xfrm>
            <a:off x="1471613" y="228600"/>
            <a:ext cx="6148387" cy="396875"/>
          </a:xfrm>
          <a:prstGeom prst="rect">
            <a:avLst/>
          </a:prstGeom>
          <a:noFill/>
          <a:ln w="9525">
            <a:noFill/>
            <a:miter lim="800000"/>
            <a:headEnd/>
            <a:tailEnd/>
          </a:ln>
          <a:effectLst/>
        </p:spPr>
        <p:txBody>
          <a:bodyPr>
            <a:spAutoFit/>
          </a:bodyPr>
          <a:lstStyle/>
          <a:p>
            <a:pPr algn="ctr" eaLnBrk="0" hangingPunct="0">
              <a:spcBef>
                <a:spcPct val="50000"/>
              </a:spcBef>
            </a:pPr>
            <a:r>
              <a:rPr lang="en-US" sz="2000" b="1" u="sng"/>
              <a:t>Cluster Groups on the Correspondence Map</a:t>
            </a:r>
          </a:p>
        </p:txBody>
      </p:sp>
      <p:sp>
        <p:nvSpPr>
          <p:cNvPr id="78948" name="Text Box 100"/>
          <p:cNvSpPr txBox="1">
            <a:spLocks noChangeArrowheads="1"/>
          </p:cNvSpPr>
          <p:nvPr/>
        </p:nvSpPr>
        <p:spPr bwMode="auto">
          <a:xfrm>
            <a:off x="-36513" y="65532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228600" y="547688"/>
            <a:ext cx="7086600" cy="366712"/>
          </a:xfrm>
          <a:prstGeom prst="rect">
            <a:avLst/>
          </a:prstGeom>
          <a:noFill/>
          <a:ln w="9525">
            <a:noFill/>
            <a:miter lim="800000"/>
            <a:headEnd/>
            <a:tailEnd/>
          </a:ln>
          <a:effectLst/>
        </p:spPr>
        <p:txBody>
          <a:bodyPr>
            <a:spAutoFit/>
          </a:bodyPr>
          <a:lstStyle/>
          <a:p>
            <a:pPr>
              <a:spcBef>
                <a:spcPct val="50000"/>
              </a:spcBef>
            </a:pPr>
            <a:r>
              <a:rPr lang="en-US" b="1">
                <a:solidFill>
                  <a:schemeClr val="accent2"/>
                </a:solidFill>
              </a:rPr>
              <a:t>Demographic Breakdown</a:t>
            </a:r>
          </a:p>
        </p:txBody>
      </p:sp>
      <p:graphicFrame>
        <p:nvGraphicFramePr>
          <p:cNvPr id="49105" name="Group 977"/>
          <p:cNvGraphicFramePr>
            <a:graphicFrameLocks noGrp="1"/>
          </p:cNvGraphicFramePr>
          <p:nvPr/>
        </p:nvGraphicFramePr>
        <p:xfrm>
          <a:off x="228600" y="977900"/>
          <a:ext cx="8763000" cy="3703320"/>
        </p:xfrm>
        <a:graphic>
          <a:graphicData uri="http://schemas.openxmlformats.org/drawingml/2006/table">
            <a:tbl>
              <a:tblPr/>
              <a:tblGrid>
                <a:gridCol w="1330325"/>
                <a:gridCol w="879475"/>
                <a:gridCol w="854075"/>
                <a:gridCol w="608013"/>
                <a:gridCol w="933450"/>
                <a:gridCol w="608012"/>
                <a:gridCol w="933450"/>
                <a:gridCol w="815975"/>
                <a:gridCol w="885825"/>
                <a:gridCol w="914400"/>
              </a:tblGrid>
              <a:tr h="180975">
                <a:tc row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Gender/</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Nationality/</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Age </a:t>
                      </a:r>
                      <a:endParaRPr kumimoji="0" lang="en-US" sz="14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Total Sample</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Health Conscious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Indulgence Seekers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Adventurous Epicures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Impetuous Spontaneous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r>
              <a:tr h="244475">
                <a:tc vMerge="1">
                  <a:txBody>
                    <a:bodyPr/>
                    <a:lstStyle/>
                    <a:p>
                      <a:endParaRPr lang="en-U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3533</a:t>
                      </a:r>
                    </a:p>
                  </a:txBody>
                  <a:tcPr anchor="b" horzOverflow="overflow">
                    <a:lnL w="12700" cap="flat" cmpd="sng" algn="ctr">
                      <a:solidFill>
                        <a:schemeClr val="tx1"/>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757</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859</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1385</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552</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r>
              <a:tr h="244475">
                <a:tc vMerge="1">
                  <a:txBody>
                    <a:bodyPr/>
                    <a:lstStyle/>
                    <a:p>
                      <a:endParaRPr lang="en-U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Total sample</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19%</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27%</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40%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15%</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Male</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100%</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18%</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98</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25%</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96</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41%</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0000"/>
                          </a:solidFill>
                          <a:effectLst/>
                          <a:latin typeface="Arial" pitchFamily="34" charset="0"/>
                          <a:cs typeface="Arial" pitchFamily="34" charset="0"/>
                        </a:rPr>
                        <a:t>102</a:t>
                      </a:r>
                      <a:endParaRPr kumimoji="0" lang="en-US" sz="1100" b="1" i="0" u="none" strike="noStrike" cap="none" normalizeH="0" baseline="0" smtClean="0">
                        <a:ln>
                          <a:noFill/>
                        </a:ln>
                        <a:solidFill>
                          <a:srgbClr val="FF0000"/>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15%</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0000"/>
                          </a:solidFill>
                          <a:effectLst/>
                          <a:latin typeface="Arial" pitchFamily="34" charset="0"/>
                          <a:cs typeface="Arial" pitchFamily="34" charset="0"/>
                        </a:rPr>
                        <a:t>104</a:t>
                      </a:r>
                      <a:endParaRPr kumimoji="0" lang="en-US" sz="1100" b="1" i="0" u="none" strike="noStrike" cap="none" normalizeH="0" baseline="0" smtClean="0">
                        <a:ln>
                          <a:noFill/>
                        </a:ln>
                        <a:solidFill>
                          <a:srgbClr val="FF0000"/>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Female</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100%</a:t>
                      </a: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19%</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0000"/>
                          </a:solidFill>
                          <a:effectLst/>
                          <a:latin typeface="Arial" pitchFamily="34" charset="0"/>
                          <a:cs typeface="Arial" pitchFamily="34" charset="0"/>
                        </a:rPr>
                        <a:t>103</a:t>
                      </a:r>
                      <a:endParaRPr kumimoji="0" lang="en-US" sz="1100" b="1" i="0" u="none" strike="noStrike" cap="none" normalizeH="0" baseline="0" smtClean="0">
                        <a:ln>
                          <a:noFill/>
                        </a:ln>
                        <a:solidFill>
                          <a:srgbClr val="FF0000"/>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28%</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0000"/>
                          </a:solidFill>
                          <a:effectLst/>
                          <a:latin typeface="Arial" pitchFamily="34" charset="0"/>
                          <a:cs typeface="Arial" pitchFamily="34" charset="0"/>
                        </a:rPr>
                        <a:t>106</a:t>
                      </a:r>
                      <a:endParaRPr kumimoji="0" lang="en-US" sz="1100" b="1" i="0" u="none" strike="noStrike" cap="none" normalizeH="0" baseline="0" smtClean="0">
                        <a:ln>
                          <a:noFill/>
                        </a:ln>
                        <a:solidFill>
                          <a:srgbClr val="FF0000"/>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39%</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97</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14%</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94</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Nationals</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100%</a:t>
                      </a: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56</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26%</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98</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52%</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0000"/>
                          </a:solidFill>
                          <a:effectLst/>
                          <a:latin typeface="Arial" pitchFamily="34" charset="0"/>
                          <a:cs typeface="Arial" pitchFamily="34" charset="0"/>
                        </a:rPr>
                        <a:t>130</a:t>
                      </a:r>
                      <a:endParaRPr kumimoji="0" lang="en-US" sz="1100" b="1" i="0" u="none" strike="noStrike" cap="none" normalizeH="0" baseline="0" smtClean="0">
                        <a:ln>
                          <a:noFill/>
                        </a:ln>
                        <a:solidFill>
                          <a:srgbClr val="FF0000"/>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12%</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78</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Arab Expats</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100%</a:t>
                      </a: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23%</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0000"/>
                          </a:solidFill>
                          <a:effectLst/>
                          <a:latin typeface="Arial" pitchFamily="34" charset="0"/>
                          <a:cs typeface="Arial" pitchFamily="34" charset="0"/>
                        </a:rPr>
                        <a:t>123</a:t>
                      </a:r>
                      <a:endParaRPr kumimoji="0" lang="en-US" sz="1100" b="1" i="0" u="none" strike="noStrike" cap="none" normalizeH="0" baseline="0" smtClean="0">
                        <a:ln>
                          <a:noFill/>
                        </a:ln>
                        <a:solidFill>
                          <a:srgbClr val="FF0000"/>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29%</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0000"/>
                          </a:solidFill>
                          <a:effectLst/>
                          <a:latin typeface="Arial" pitchFamily="34" charset="0"/>
                          <a:cs typeface="Arial" pitchFamily="34" charset="0"/>
                        </a:rPr>
                        <a:t>109</a:t>
                      </a:r>
                      <a:endParaRPr kumimoji="0" lang="en-US" sz="1100" b="1" i="0" u="none" strike="noStrike" cap="none" normalizeH="0" baseline="0" smtClean="0">
                        <a:ln>
                          <a:noFill/>
                        </a:ln>
                        <a:solidFill>
                          <a:srgbClr val="FF0000"/>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29%</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74</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19%</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0000"/>
                          </a:solidFill>
                          <a:effectLst/>
                          <a:latin typeface="Arial" pitchFamily="34" charset="0"/>
                          <a:cs typeface="Arial" pitchFamily="34" charset="0"/>
                        </a:rPr>
                        <a:t>127</a:t>
                      </a:r>
                      <a:endParaRPr kumimoji="0" lang="en-US" sz="1100" b="1" i="0" u="none" strike="noStrike" cap="none" normalizeH="0" baseline="0" smtClean="0">
                        <a:ln>
                          <a:noFill/>
                        </a:ln>
                        <a:solidFill>
                          <a:srgbClr val="FF0000"/>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Non Arab Expats</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100%</a:t>
                      </a: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32%</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0000"/>
                          </a:solidFill>
                          <a:effectLst/>
                          <a:latin typeface="Arial" pitchFamily="34" charset="0"/>
                          <a:cs typeface="Arial" pitchFamily="34" charset="0"/>
                        </a:rPr>
                        <a:t>172</a:t>
                      </a:r>
                      <a:endParaRPr kumimoji="0" lang="en-US" sz="1100" b="1" i="0" u="none" strike="noStrike" cap="none" normalizeH="0" baseline="0" smtClean="0">
                        <a:ln>
                          <a:noFill/>
                        </a:ln>
                        <a:solidFill>
                          <a:srgbClr val="FF0000"/>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23%</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86</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30%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74</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15%</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0000"/>
                          </a:solidFill>
                          <a:effectLst/>
                          <a:latin typeface="Arial" pitchFamily="34" charset="0"/>
                          <a:cs typeface="Arial" pitchFamily="34" charset="0"/>
                        </a:rPr>
                        <a:t>103</a:t>
                      </a:r>
                      <a:endParaRPr kumimoji="0" lang="en-US" sz="1100" b="1" i="0" u="none" strike="noStrike" cap="none" normalizeH="0" baseline="0" smtClean="0">
                        <a:ln>
                          <a:noFill/>
                        </a:ln>
                        <a:solidFill>
                          <a:srgbClr val="FF0000"/>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15 - 24 years</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100%</a:t>
                      </a: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12%</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62</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23%</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85</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53%</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0000"/>
                          </a:solidFill>
                          <a:effectLst/>
                          <a:latin typeface="Arial" pitchFamily="34" charset="0"/>
                          <a:cs typeface="Arial" pitchFamily="34" charset="0"/>
                        </a:rPr>
                        <a:t>132</a:t>
                      </a:r>
                      <a:endParaRPr kumimoji="0" lang="en-US" sz="1100" b="1" i="0" u="none" strike="noStrike" cap="none" normalizeH="0" baseline="0" smtClean="0">
                        <a:ln>
                          <a:noFill/>
                        </a:ln>
                        <a:solidFill>
                          <a:srgbClr val="FF0000"/>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13%</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87</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25 - 34 years</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100%</a:t>
                      </a: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24%</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0000"/>
                          </a:solidFill>
                          <a:effectLst/>
                          <a:latin typeface="Arial" pitchFamily="34" charset="0"/>
                          <a:cs typeface="Arial" pitchFamily="34" charset="0"/>
                        </a:rPr>
                        <a:t>128</a:t>
                      </a:r>
                      <a:endParaRPr kumimoji="0" lang="en-US" sz="1100" b="1" i="0" u="none" strike="noStrike" cap="none" normalizeH="0" baseline="0" smtClean="0">
                        <a:ln>
                          <a:noFill/>
                        </a:ln>
                        <a:solidFill>
                          <a:srgbClr val="FF0000"/>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22%</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84</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39%</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97</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15%</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100</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35  - 44 years</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100%</a:t>
                      </a: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18%</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99</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27%</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0000"/>
                          </a:solidFill>
                          <a:effectLst/>
                          <a:latin typeface="Arial" pitchFamily="34" charset="0"/>
                          <a:cs typeface="Arial" pitchFamily="34" charset="0"/>
                        </a:rPr>
                        <a:t>103</a:t>
                      </a:r>
                      <a:endParaRPr kumimoji="0" lang="en-US" sz="1100" b="1" i="0" u="none" strike="noStrike" cap="none" normalizeH="0" baseline="0" smtClean="0">
                        <a:ln>
                          <a:noFill/>
                        </a:ln>
                        <a:solidFill>
                          <a:srgbClr val="FF0000"/>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37%</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93</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17%</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0000"/>
                          </a:solidFill>
                          <a:effectLst/>
                          <a:latin typeface="Arial" pitchFamily="34" charset="0"/>
                          <a:cs typeface="Arial" pitchFamily="34" charset="0"/>
                        </a:rPr>
                        <a:t>117</a:t>
                      </a:r>
                      <a:endParaRPr kumimoji="0" lang="en-US" sz="1100" b="1" i="0" u="none" strike="noStrike" cap="none" normalizeH="0" baseline="0" smtClean="0">
                        <a:ln>
                          <a:noFill/>
                        </a:ln>
                        <a:solidFill>
                          <a:srgbClr val="FF0000"/>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45 + years</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100%</a:t>
                      </a: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20%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0000"/>
                          </a:solidFill>
                          <a:effectLst/>
                          <a:latin typeface="Arial" pitchFamily="34" charset="0"/>
                          <a:cs typeface="Arial" pitchFamily="34" charset="0"/>
                        </a:rPr>
                        <a:t>104</a:t>
                      </a:r>
                      <a:endParaRPr kumimoji="0" lang="en-US" sz="1100" b="1" i="0" u="none" strike="noStrike" cap="none" normalizeH="0" baseline="0" smtClean="0">
                        <a:ln>
                          <a:noFill/>
                        </a:ln>
                        <a:solidFill>
                          <a:srgbClr val="FF0000"/>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39%</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FF0000"/>
                          </a:solidFill>
                          <a:effectLst/>
                          <a:latin typeface="Arial" pitchFamily="34" charset="0"/>
                          <a:cs typeface="Arial" pitchFamily="34" charset="0"/>
                        </a:rPr>
                        <a:t>146</a:t>
                      </a:r>
                      <a:endParaRPr kumimoji="0" lang="en-US" sz="1100" b="1" i="0" u="none" strike="noStrike" cap="none" normalizeH="0" baseline="0" smtClean="0">
                        <a:ln>
                          <a:noFill/>
                        </a:ln>
                        <a:solidFill>
                          <a:srgbClr val="FF0000"/>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28%</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69</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14%</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95</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bl>
          </a:graphicData>
        </a:graphic>
      </p:graphicFrame>
      <p:sp>
        <p:nvSpPr>
          <p:cNvPr id="48954" name="Text Box 826"/>
          <p:cNvSpPr txBox="1">
            <a:spLocks noChangeArrowheads="1"/>
          </p:cNvSpPr>
          <p:nvPr/>
        </p:nvSpPr>
        <p:spPr bwMode="auto">
          <a:xfrm>
            <a:off x="228600" y="136525"/>
            <a:ext cx="7086600" cy="396875"/>
          </a:xfrm>
          <a:prstGeom prst="rect">
            <a:avLst/>
          </a:prstGeom>
          <a:noFill/>
          <a:ln w="9525">
            <a:noFill/>
            <a:miter lim="800000"/>
            <a:headEnd/>
            <a:tailEnd/>
          </a:ln>
          <a:effectLst/>
        </p:spPr>
        <p:txBody>
          <a:bodyPr>
            <a:spAutoFit/>
          </a:bodyPr>
          <a:lstStyle/>
          <a:p>
            <a:pPr>
              <a:spcBef>
                <a:spcPct val="50000"/>
              </a:spcBef>
            </a:pPr>
            <a:r>
              <a:rPr lang="en-US" sz="2000" b="1" u="sng">
                <a:solidFill>
                  <a:schemeClr val="accent2"/>
                </a:solidFill>
              </a:rPr>
              <a:t>Who Are these Clustered Groups?</a:t>
            </a:r>
          </a:p>
        </p:txBody>
      </p:sp>
      <p:sp>
        <p:nvSpPr>
          <p:cNvPr id="48992" name="Text Box 864"/>
          <p:cNvSpPr txBox="1">
            <a:spLocks noChangeArrowheads="1"/>
          </p:cNvSpPr>
          <p:nvPr/>
        </p:nvSpPr>
        <p:spPr bwMode="auto">
          <a:xfrm>
            <a:off x="228600" y="4699000"/>
            <a:ext cx="8686800" cy="1919288"/>
          </a:xfrm>
          <a:prstGeom prst="rect">
            <a:avLst/>
          </a:prstGeom>
          <a:noFill/>
          <a:ln w="9525">
            <a:noFill/>
            <a:miter lim="800000"/>
            <a:headEnd/>
            <a:tailEnd/>
          </a:ln>
          <a:effectLst/>
        </p:spPr>
        <p:txBody>
          <a:bodyPr>
            <a:spAutoFit/>
          </a:bodyPr>
          <a:lstStyle/>
          <a:p>
            <a:pPr>
              <a:spcBef>
                <a:spcPct val="50000"/>
              </a:spcBef>
              <a:buFont typeface="Wingdings" pitchFamily="2" charset="2"/>
              <a:buChar char="q"/>
            </a:pPr>
            <a:r>
              <a:rPr lang="en-US" sz="1200" b="1"/>
              <a:t> Females are more likely to be health conscious and indulgence seekers, while males tend to be adventurous epicures and impetuous spontaneous,</a:t>
            </a:r>
          </a:p>
          <a:p>
            <a:pPr>
              <a:spcBef>
                <a:spcPct val="50000"/>
              </a:spcBef>
              <a:buFont typeface="Wingdings" pitchFamily="2" charset="2"/>
              <a:buChar char="q"/>
            </a:pPr>
            <a:r>
              <a:rPr lang="en-US" sz="1200" b="1"/>
              <a:t> Nationals tend highly to be adventurous epicures, Arab expats have high characteristic affinities towards all clustered groups except adventurous epicures, while non-Arabs tend highly to being health conscious and slightly above average toward being impetuous spontaneous.</a:t>
            </a:r>
          </a:p>
          <a:p>
            <a:pPr>
              <a:spcBef>
                <a:spcPct val="50000"/>
              </a:spcBef>
              <a:buFont typeface="Wingdings" pitchFamily="2" charset="2"/>
              <a:buChar char="q"/>
            </a:pPr>
            <a:r>
              <a:rPr lang="en-US" sz="1200" b="1"/>
              <a:t> The young group of fast food consumers 15 – 24 have a high affinity with the adventurous epicures, the medium aged 25 – 34 are very likely to be health conscious. High affinities are witnessed between those who are aged 35 – 44 and indulgence seekers and especially impetuous epicures.  The old population of fast food consumers 45+ tend highly to be indulgence seekers and slightly above average health conscious.  </a:t>
            </a:r>
          </a:p>
        </p:txBody>
      </p:sp>
      <p:sp>
        <p:nvSpPr>
          <p:cNvPr id="48995" name="Text Box 867"/>
          <p:cNvSpPr txBox="1">
            <a:spLocks noChangeArrowheads="1"/>
          </p:cNvSpPr>
          <p:nvPr/>
        </p:nvSpPr>
        <p:spPr bwMode="auto">
          <a:xfrm>
            <a:off x="-36513" y="65532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p:cNvSpPr txBox="1">
            <a:spLocks noChangeArrowheads="1"/>
          </p:cNvSpPr>
          <p:nvPr/>
        </p:nvSpPr>
        <p:spPr bwMode="auto">
          <a:xfrm>
            <a:off x="228600" y="636588"/>
            <a:ext cx="7086600" cy="366712"/>
          </a:xfrm>
          <a:prstGeom prst="rect">
            <a:avLst/>
          </a:prstGeom>
          <a:noFill/>
          <a:ln w="9525">
            <a:noFill/>
            <a:miter lim="800000"/>
            <a:headEnd/>
            <a:tailEnd/>
          </a:ln>
          <a:effectLst/>
        </p:spPr>
        <p:txBody>
          <a:bodyPr>
            <a:spAutoFit/>
          </a:bodyPr>
          <a:lstStyle/>
          <a:p>
            <a:pPr>
              <a:spcBef>
                <a:spcPct val="50000"/>
              </a:spcBef>
            </a:pPr>
            <a:r>
              <a:rPr lang="en-US" b="1">
                <a:solidFill>
                  <a:schemeClr val="accent2"/>
                </a:solidFill>
              </a:rPr>
              <a:t>Demographic Breakdown</a:t>
            </a:r>
          </a:p>
        </p:txBody>
      </p:sp>
      <p:graphicFrame>
        <p:nvGraphicFramePr>
          <p:cNvPr id="47377" name="Group 273"/>
          <p:cNvGraphicFramePr>
            <a:graphicFrameLocks noGrp="1"/>
          </p:cNvGraphicFramePr>
          <p:nvPr/>
        </p:nvGraphicFramePr>
        <p:xfrm>
          <a:off x="241300" y="1127125"/>
          <a:ext cx="8763000" cy="2834640"/>
        </p:xfrm>
        <a:graphic>
          <a:graphicData uri="http://schemas.openxmlformats.org/drawingml/2006/table">
            <a:tbl>
              <a:tblPr/>
              <a:tblGrid>
                <a:gridCol w="1206500"/>
                <a:gridCol w="923925"/>
                <a:gridCol w="933450"/>
                <a:gridCol w="608013"/>
                <a:gridCol w="933450"/>
                <a:gridCol w="608012"/>
                <a:gridCol w="933450"/>
                <a:gridCol w="815975"/>
                <a:gridCol w="873125"/>
                <a:gridCol w="927100"/>
              </a:tblGrid>
              <a:tr h="180975">
                <a:tc row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Household Income </a:t>
                      </a:r>
                      <a:endParaRPr kumimoji="0" lang="en-US" sz="14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Total Sample</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Health Conscious</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Indulgence Seekers</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Adventurous Epicures</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Impetuous Spontaneous</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r>
              <a:tr h="244475">
                <a:tc vMerge="1">
                  <a:txBody>
                    <a:bodyPr/>
                    <a:lstStyle/>
                    <a:p>
                      <a:endParaRPr lang="en-U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3533</a:t>
                      </a:r>
                    </a:p>
                  </a:txBody>
                  <a:tcPr anchor="b" horzOverflow="overflow">
                    <a:lnL w="12700" cap="flat" cmpd="sng" algn="ctr">
                      <a:solidFill>
                        <a:schemeClr val="tx1"/>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757</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859</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1385</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552</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r>
              <a:tr h="244475">
                <a:tc vMerge="1">
                  <a:txBody>
                    <a:bodyPr/>
                    <a:lstStyle/>
                    <a:p>
                      <a:endParaRPr lang="en-U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p>
                  </a:txBody>
                  <a:tcPr anchor="b" horzOverflow="overflow">
                    <a:lnL w="12700" cap="flat" cmpd="sng" algn="ctr">
                      <a:solidFill>
                        <a:schemeClr val="tx1"/>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Total sample</a:t>
                      </a:r>
                    </a:p>
                  </a:txBody>
                  <a:tcPr anchor="b"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27%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40%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less than KD. 400</a:t>
                      </a:r>
                    </a:p>
                  </a:txBody>
                  <a:tcPr anchor="b"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92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26%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40%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Arial" pitchFamily="34" charset="0"/>
                        </a:rPr>
                        <a:t>111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KD. 401 - 600</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30%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Arial" pitchFamily="34" charset="0"/>
                        </a:rPr>
                        <a:t>159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24%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90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30%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75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Arial" pitchFamily="34" charset="0"/>
                        </a:rPr>
                        <a:t>111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KD. 601 - 800</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21%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Arial" pitchFamily="34" charset="0"/>
                        </a:rPr>
                        <a:t>112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33%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Arial" pitchFamily="34" charset="0"/>
                        </a:rPr>
                        <a:t>125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28%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70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Arial" pitchFamily="34" charset="0"/>
                        </a:rPr>
                        <a:t>119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more than KD. 800</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81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26%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97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48%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3300"/>
                          </a:solidFill>
                          <a:effectLst/>
                          <a:latin typeface="Arial" pitchFamily="34" charset="0"/>
                        </a:rPr>
                        <a:t>119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77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bl>
          </a:graphicData>
        </a:graphic>
      </p:graphicFrame>
      <p:sp>
        <p:nvSpPr>
          <p:cNvPr id="47266" name="Text Box 162"/>
          <p:cNvSpPr txBox="1">
            <a:spLocks noChangeArrowheads="1"/>
          </p:cNvSpPr>
          <p:nvPr/>
        </p:nvSpPr>
        <p:spPr bwMode="auto">
          <a:xfrm>
            <a:off x="228600" y="225425"/>
            <a:ext cx="7086600" cy="396875"/>
          </a:xfrm>
          <a:prstGeom prst="rect">
            <a:avLst/>
          </a:prstGeom>
          <a:noFill/>
          <a:ln w="9525">
            <a:noFill/>
            <a:miter lim="800000"/>
            <a:headEnd/>
            <a:tailEnd/>
          </a:ln>
          <a:effectLst/>
        </p:spPr>
        <p:txBody>
          <a:bodyPr>
            <a:spAutoFit/>
          </a:bodyPr>
          <a:lstStyle/>
          <a:p>
            <a:pPr>
              <a:spcBef>
                <a:spcPct val="50000"/>
              </a:spcBef>
            </a:pPr>
            <a:r>
              <a:rPr lang="en-US" sz="2000" b="1" u="sng">
                <a:solidFill>
                  <a:schemeClr val="accent2"/>
                </a:solidFill>
              </a:rPr>
              <a:t>Who Are these Clustered Groups?</a:t>
            </a:r>
          </a:p>
        </p:txBody>
      </p:sp>
      <p:sp>
        <p:nvSpPr>
          <p:cNvPr id="47267" name="Text Box 163"/>
          <p:cNvSpPr txBox="1">
            <a:spLocks noChangeArrowheads="1"/>
          </p:cNvSpPr>
          <p:nvPr/>
        </p:nvSpPr>
        <p:spPr bwMode="auto">
          <a:xfrm>
            <a:off x="152400" y="4103688"/>
            <a:ext cx="8686800" cy="1098550"/>
          </a:xfrm>
          <a:prstGeom prst="rect">
            <a:avLst/>
          </a:prstGeom>
          <a:noFill/>
          <a:ln w="9525">
            <a:noFill/>
            <a:miter lim="800000"/>
            <a:headEnd/>
            <a:tailEnd/>
          </a:ln>
          <a:effectLst/>
        </p:spPr>
        <p:txBody>
          <a:bodyPr>
            <a:spAutoFit/>
          </a:bodyPr>
          <a:lstStyle/>
          <a:p>
            <a:pPr>
              <a:spcBef>
                <a:spcPct val="50000"/>
              </a:spcBef>
              <a:buFont typeface="Wingdings" pitchFamily="2" charset="2"/>
              <a:buChar char="q"/>
            </a:pPr>
            <a:r>
              <a:rPr lang="en-US" sz="1200" b="1"/>
              <a:t>  low earners ( less than 400 KD.) tend highly  to be health conscious and impetuous and impetuous spontaneous.</a:t>
            </a:r>
          </a:p>
          <a:p>
            <a:pPr>
              <a:spcBef>
                <a:spcPct val="50000"/>
              </a:spcBef>
              <a:buFont typeface="Wingdings" pitchFamily="2" charset="2"/>
              <a:buChar char="q"/>
            </a:pPr>
            <a:r>
              <a:rPr lang="en-US" sz="1200" b="1"/>
              <a:t>  Income group 401 – 600 K.D are highly health conscious and impetuous spontaneous.</a:t>
            </a:r>
          </a:p>
          <a:p>
            <a:pPr>
              <a:spcBef>
                <a:spcPct val="50000"/>
              </a:spcBef>
              <a:buFont typeface="Wingdings" pitchFamily="2" charset="2"/>
              <a:buChar char="q"/>
            </a:pPr>
            <a:r>
              <a:rPr lang="en-US" sz="1200" b="1"/>
              <a:t> Heath conscious and impetuous spontaneous are highly attributed by those who earn between 600 and 800 KD.</a:t>
            </a:r>
          </a:p>
          <a:p>
            <a:pPr>
              <a:spcBef>
                <a:spcPct val="50000"/>
              </a:spcBef>
              <a:buFont typeface="Wingdings" pitchFamily="2" charset="2"/>
              <a:buChar char="q"/>
            </a:pPr>
            <a:r>
              <a:rPr lang="en-US" sz="1200" b="1"/>
              <a:t> High affinities are witnessed between earners of more than 800 KD. and adventurous epicures</a:t>
            </a:r>
          </a:p>
        </p:txBody>
      </p:sp>
      <p:sp>
        <p:nvSpPr>
          <p:cNvPr id="47268" name="Text Box 164"/>
          <p:cNvSpPr txBox="1">
            <a:spLocks noChangeArrowheads="1"/>
          </p:cNvSpPr>
          <p:nvPr/>
        </p:nvSpPr>
        <p:spPr bwMode="auto">
          <a:xfrm>
            <a:off x="-36513" y="65532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228600" y="636588"/>
            <a:ext cx="7086600" cy="366712"/>
          </a:xfrm>
          <a:prstGeom prst="rect">
            <a:avLst/>
          </a:prstGeom>
          <a:noFill/>
          <a:ln w="9525">
            <a:noFill/>
            <a:miter lim="800000"/>
            <a:headEnd/>
            <a:tailEnd/>
          </a:ln>
          <a:effectLst/>
        </p:spPr>
        <p:txBody>
          <a:bodyPr>
            <a:spAutoFit/>
          </a:bodyPr>
          <a:lstStyle/>
          <a:p>
            <a:pPr>
              <a:spcBef>
                <a:spcPct val="50000"/>
              </a:spcBef>
            </a:pPr>
            <a:r>
              <a:rPr lang="en-US" b="1">
                <a:solidFill>
                  <a:schemeClr val="accent2"/>
                </a:solidFill>
              </a:rPr>
              <a:t>Demographic Breakdown</a:t>
            </a:r>
          </a:p>
        </p:txBody>
      </p:sp>
      <p:graphicFrame>
        <p:nvGraphicFramePr>
          <p:cNvPr id="46256" name="Group 176"/>
          <p:cNvGraphicFramePr>
            <a:graphicFrameLocks noGrp="1"/>
          </p:cNvGraphicFramePr>
          <p:nvPr/>
        </p:nvGraphicFramePr>
        <p:xfrm>
          <a:off x="241300" y="1127125"/>
          <a:ext cx="8763000" cy="3200400"/>
        </p:xfrm>
        <a:graphic>
          <a:graphicData uri="http://schemas.openxmlformats.org/drawingml/2006/table">
            <a:tbl>
              <a:tblPr/>
              <a:tblGrid>
                <a:gridCol w="1206500"/>
                <a:gridCol w="923925"/>
                <a:gridCol w="933450"/>
                <a:gridCol w="608013"/>
                <a:gridCol w="933450"/>
                <a:gridCol w="608012"/>
                <a:gridCol w="933450"/>
                <a:gridCol w="815975"/>
                <a:gridCol w="949325"/>
                <a:gridCol w="850900"/>
              </a:tblGrid>
              <a:tr h="180975">
                <a:tc row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Working Category</a:t>
                      </a:r>
                      <a:endParaRPr kumimoji="0" lang="en-US" sz="14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Total Sample</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Health Conscious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Indulgence Seekers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Adventurous Epicures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Impetuous Spontaneous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r>
              <a:tr h="244475">
                <a:tc vMerge="1">
                  <a:txBody>
                    <a:bodyPr/>
                    <a:lstStyle/>
                    <a:p>
                      <a:endParaRPr lang="en-U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3533</a:t>
                      </a:r>
                    </a:p>
                  </a:txBody>
                  <a:tcPr anchor="b" horzOverflow="overflow">
                    <a:lnL w="12700" cap="flat" cmpd="sng" algn="ctr">
                      <a:solidFill>
                        <a:schemeClr val="tx1"/>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757</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859</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1385</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552</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r>
              <a:tr h="244475">
                <a:tc vMerge="1">
                  <a:txBody>
                    <a:bodyPr/>
                    <a:lstStyle/>
                    <a:p>
                      <a:endParaRPr lang="en-U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Total sample</a:t>
                      </a:r>
                    </a:p>
                  </a:txBody>
                  <a:tcPr anchor="b"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27%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40%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Government Sector</a:t>
                      </a:r>
                    </a:p>
                  </a:txBody>
                  <a:tcPr anchor="b"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r>
                        <a:rPr kumimoji="0" lang="en-US" sz="1200" b="1" i="0" u="none" strike="noStrike" cap="none" normalizeH="0" baseline="0" smtClean="0">
                          <a:ln>
                            <a:noFill/>
                          </a:ln>
                          <a:solidFill>
                            <a:schemeClr val="tx1"/>
                          </a:solidFill>
                          <a:effectLst/>
                          <a:latin typeface="Arial" pitchFamily="34" charset="0"/>
                        </a:rPr>
                        <a:t>%</a:t>
                      </a:r>
                    </a:p>
                  </a:txBody>
                  <a:tcPr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92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28%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5D5D"/>
                          </a:solidFill>
                          <a:effectLst/>
                          <a:latin typeface="Arial" pitchFamily="34" charset="0"/>
                        </a:rPr>
                        <a:t>106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42%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5D5D"/>
                          </a:solidFill>
                          <a:effectLst/>
                          <a:latin typeface="Arial" pitchFamily="34" charset="0"/>
                        </a:rPr>
                        <a:t>104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89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Private/Semi Private Sector</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r>
                        <a:rPr kumimoji="0" lang="en-US" sz="1200" b="1" i="0" u="none" strike="noStrike" cap="none" normalizeH="0" baseline="0" smtClean="0">
                          <a:ln>
                            <a:noFill/>
                          </a:ln>
                          <a:solidFill>
                            <a:schemeClr val="tx1"/>
                          </a:solidFill>
                          <a:effectLst/>
                          <a:latin typeface="Arial" pitchFamily="34" charset="0"/>
                        </a:rPr>
                        <a:t>%</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23%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5D5D"/>
                          </a:solidFill>
                          <a:effectLst/>
                          <a:latin typeface="Arial" pitchFamily="34" charset="0"/>
                        </a:rPr>
                        <a:t>126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24%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89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35%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88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5D5D"/>
                          </a:solidFill>
                          <a:effectLst/>
                          <a:latin typeface="Arial" pitchFamily="34" charset="0"/>
                        </a:rPr>
                        <a:t>121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Self Employed</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r>
                        <a:rPr kumimoji="0" lang="en-US" sz="1200" b="1" i="0" u="none" strike="noStrike" cap="none" normalizeH="0" baseline="0" smtClean="0">
                          <a:ln>
                            <a:noFill/>
                          </a:ln>
                          <a:solidFill>
                            <a:schemeClr val="tx1"/>
                          </a:solidFill>
                          <a:effectLst/>
                          <a:latin typeface="Arial" pitchFamily="34" charset="0"/>
                        </a:rPr>
                        <a:t>%</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60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30%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5D5D"/>
                          </a:solidFill>
                          <a:effectLst/>
                          <a:latin typeface="Arial" pitchFamily="34" charset="0"/>
                        </a:rPr>
                        <a:t>114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43%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5D5D"/>
                          </a:solidFill>
                          <a:effectLst/>
                          <a:latin typeface="Arial" pitchFamily="34" charset="0"/>
                        </a:rPr>
                        <a:t>107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5D5D"/>
                          </a:solidFill>
                          <a:effectLst/>
                          <a:latin typeface="Arial" pitchFamily="34" charset="0"/>
                        </a:rPr>
                        <a:t>105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Not doing any paid work</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r>
                        <a:rPr kumimoji="0" lang="en-US" sz="1200" b="1" i="0" u="none" strike="noStrike" cap="none" normalizeH="0" baseline="0" smtClean="0">
                          <a:ln>
                            <a:noFill/>
                          </a:ln>
                          <a:solidFill>
                            <a:schemeClr val="tx1"/>
                          </a:solidFill>
                          <a:effectLst/>
                          <a:latin typeface="Arial" pitchFamily="34" charset="0"/>
                        </a:rPr>
                        <a:t>%</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30%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5D5D"/>
                          </a:solidFill>
                          <a:effectLst/>
                          <a:latin typeface="Arial" pitchFamily="34" charset="0"/>
                        </a:rPr>
                        <a:t>161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60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42%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5D5D"/>
                          </a:solidFill>
                          <a:effectLst/>
                          <a:latin typeface="Arial" pitchFamily="34" charset="0"/>
                        </a:rPr>
                        <a:t>105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81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bl>
          </a:graphicData>
        </a:graphic>
      </p:graphicFrame>
      <p:sp>
        <p:nvSpPr>
          <p:cNvPr id="46182" name="Text Box 102"/>
          <p:cNvSpPr txBox="1">
            <a:spLocks noChangeArrowheads="1"/>
          </p:cNvSpPr>
          <p:nvPr/>
        </p:nvSpPr>
        <p:spPr bwMode="auto">
          <a:xfrm>
            <a:off x="228600" y="225425"/>
            <a:ext cx="7086600" cy="396875"/>
          </a:xfrm>
          <a:prstGeom prst="rect">
            <a:avLst/>
          </a:prstGeom>
          <a:noFill/>
          <a:ln w="9525">
            <a:noFill/>
            <a:miter lim="800000"/>
            <a:headEnd/>
            <a:tailEnd/>
          </a:ln>
          <a:effectLst/>
        </p:spPr>
        <p:txBody>
          <a:bodyPr>
            <a:spAutoFit/>
          </a:bodyPr>
          <a:lstStyle/>
          <a:p>
            <a:pPr>
              <a:spcBef>
                <a:spcPct val="50000"/>
              </a:spcBef>
            </a:pPr>
            <a:r>
              <a:rPr lang="en-US" sz="2000" b="1" u="sng">
                <a:solidFill>
                  <a:schemeClr val="accent2"/>
                </a:solidFill>
              </a:rPr>
              <a:t>Who Are these Clustered Groups?</a:t>
            </a:r>
          </a:p>
        </p:txBody>
      </p:sp>
      <p:sp>
        <p:nvSpPr>
          <p:cNvPr id="46183" name="Text Box 103"/>
          <p:cNvSpPr txBox="1">
            <a:spLocks noChangeArrowheads="1"/>
          </p:cNvSpPr>
          <p:nvPr/>
        </p:nvSpPr>
        <p:spPr bwMode="auto">
          <a:xfrm>
            <a:off x="152400" y="4586288"/>
            <a:ext cx="8686800" cy="1281112"/>
          </a:xfrm>
          <a:prstGeom prst="rect">
            <a:avLst/>
          </a:prstGeom>
          <a:noFill/>
          <a:ln w="9525">
            <a:noFill/>
            <a:miter lim="800000"/>
            <a:headEnd/>
            <a:tailEnd/>
          </a:ln>
          <a:effectLst/>
        </p:spPr>
        <p:txBody>
          <a:bodyPr>
            <a:spAutoFit/>
          </a:bodyPr>
          <a:lstStyle/>
          <a:p>
            <a:pPr>
              <a:spcBef>
                <a:spcPct val="50000"/>
              </a:spcBef>
              <a:buFont typeface="Wingdings" pitchFamily="2" charset="2"/>
              <a:buChar char="q"/>
            </a:pPr>
            <a:r>
              <a:rPr lang="en-US" sz="1200" b="1"/>
              <a:t>  Government sector workers tend to be indulgence seekers and impetuous spontaneous.</a:t>
            </a:r>
          </a:p>
          <a:p>
            <a:pPr>
              <a:spcBef>
                <a:spcPct val="50000"/>
              </a:spcBef>
              <a:buFont typeface="Wingdings" pitchFamily="2" charset="2"/>
              <a:buChar char="q"/>
            </a:pPr>
            <a:r>
              <a:rPr lang="en-US" sz="1200" b="1"/>
              <a:t>  Private sector workers are highly inclined towards being health conscious and impetuous spontaneous.</a:t>
            </a:r>
          </a:p>
          <a:p>
            <a:pPr>
              <a:spcBef>
                <a:spcPct val="50000"/>
              </a:spcBef>
              <a:buFont typeface="Wingdings" pitchFamily="2" charset="2"/>
              <a:buChar char="q"/>
            </a:pPr>
            <a:r>
              <a:rPr lang="en-US" sz="1200" b="1"/>
              <a:t>  Self employed people have a below average affinity with the health conscious cluster only.</a:t>
            </a:r>
          </a:p>
          <a:p>
            <a:pPr>
              <a:spcBef>
                <a:spcPct val="50000"/>
              </a:spcBef>
              <a:buFont typeface="Wingdings" pitchFamily="2" charset="2"/>
              <a:buChar char="q"/>
            </a:pPr>
            <a:r>
              <a:rPr lang="en-US" sz="1200" b="1"/>
              <a:t>  Fast food consumers who are not doing any paid work are highly in line with the health conscious cluster. They also have a little more than average affinity toward the adventurous epicures group.</a:t>
            </a:r>
          </a:p>
        </p:txBody>
      </p:sp>
      <p:sp>
        <p:nvSpPr>
          <p:cNvPr id="46197" name="Text Box 117"/>
          <p:cNvSpPr txBox="1">
            <a:spLocks noChangeArrowheads="1"/>
          </p:cNvSpPr>
          <p:nvPr/>
        </p:nvSpPr>
        <p:spPr bwMode="auto">
          <a:xfrm>
            <a:off x="-36513" y="65532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2"/>
          <p:cNvSpPr txBox="1">
            <a:spLocks noChangeArrowheads="1"/>
          </p:cNvSpPr>
          <p:nvPr/>
        </p:nvSpPr>
        <p:spPr bwMode="auto">
          <a:xfrm>
            <a:off x="228600" y="636588"/>
            <a:ext cx="7086600" cy="366712"/>
          </a:xfrm>
          <a:prstGeom prst="rect">
            <a:avLst/>
          </a:prstGeom>
          <a:noFill/>
          <a:ln w="9525">
            <a:noFill/>
            <a:miter lim="800000"/>
            <a:headEnd/>
            <a:tailEnd/>
          </a:ln>
          <a:effectLst/>
        </p:spPr>
        <p:txBody>
          <a:bodyPr>
            <a:spAutoFit/>
          </a:bodyPr>
          <a:lstStyle/>
          <a:p>
            <a:pPr>
              <a:spcBef>
                <a:spcPct val="50000"/>
              </a:spcBef>
            </a:pPr>
            <a:r>
              <a:rPr lang="en-US" b="1">
                <a:solidFill>
                  <a:schemeClr val="accent2"/>
                </a:solidFill>
              </a:rPr>
              <a:t>Demographic Breakdown</a:t>
            </a:r>
          </a:p>
        </p:txBody>
      </p:sp>
      <p:sp>
        <p:nvSpPr>
          <p:cNvPr id="45059" name="Text Box 3"/>
          <p:cNvSpPr txBox="1">
            <a:spLocks noChangeArrowheads="1"/>
          </p:cNvSpPr>
          <p:nvPr/>
        </p:nvSpPr>
        <p:spPr bwMode="auto">
          <a:xfrm>
            <a:off x="228600" y="225425"/>
            <a:ext cx="7086600" cy="396875"/>
          </a:xfrm>
          <a:prstGeom prst="rect">
            <a:avLst/>
          </a:prstGeom>
          <a:noFill/>
          <a:ln w="9525">
            <a:noFill/>
            <a:miter lim="800000"/>
            <a:headEnd/>
            <a:tailEnd/>
          </a:ln>
          <a:effectLst/>
        </p:spPr>
        <p:txBody>
          <a:bodyPr>
            <a:spAutoFit/>
          </a:bodyPr>
          <a:lstStyle/>
          <a:p>
            <a:pPr>
              <a:spcBef>
                <a:spcPct val="50000"/>
              </a:spcBef>
            </a:pPr>
            <a:r>
              <a:rPr lang="en-US" sz="2000" b="1" u="sng">
                <a:solidFill>
                  <a:schemeClr val="accent2"/>
                </a:solidFill>
              </a:rPr>
              <a:t>Who Are these Clustered Groups?</a:t>
            </a:r>
          </a:p>
        </p:txBody>
      </p:sp>
      <p:graphicFrame>
        <p:nvGraphicFramePr>
          <p:cNvPr id="45284" name="Group 228"/>
          <p:cNvGraphicFramePr>
            <a:graphicFrameLocks noGrp="1"/>
          </p:cNvGraphicFramePr>
          <p:nvPr/>
        </p:nvGraphicFramePr>
        <p:xfrm>
          <a:off x="190500" y="1279525"/>
          <a:ext cx="8763000" cy="3200400"/>
        </p:xfrm>
        <a:graphic>
          <a:graphicData uri="http://schemas.openxmlformats.org/drawingml/2006/table">
            <a:tbl>
              <a:tblPr/>
              <a:tblGrid>
                <a:gridCol w="1181100"/>
                <a:gridCol w="949325"/>
                <a:gridCol w="933450"/>
                <a:gridCol w="608013"/>
                <a:gridCol w="933450"/>
                <a:gridCol w="608012"/>
                <a:gridCol w="933450"/>
                <a:gridCol w="815975"/>
                <a:gridCol w="1174750"/>
                <a:gridCol w="625475"/>
              </a:tblGrid>
              <a:tr h="180975">
                <a:tc row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City</a:t>
                      </a:r>
                      <a:endParaRPr kumimoji="0" lang="en-US" sz="14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Total Sample</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Health Conscious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Indulgence Seekers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Adventurous Epicures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Impetuous Spontaneous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r>
              <a:tr h="244475">
                <a:tc vMerge="1">
                  <a:txBody>
                    <a:bodyPr/>
                    <a:lstStyle/>
                    <a:p>
                      <a:endParaRPr lang="en-U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3533</a:t>
                      </a:r>
                    </a:p>
                  </a:txBody>
                  <a:tcPr anchor="b" horzOverflow="overflow">
                    <a:lnL w="12700" cap="flat" cmpd="sng" algn="ctr">
                      <a:solidFill>
                        <a:schemeClr val="tx1"/>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757</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859</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1385</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552</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r>
              <a:tr h="244475">
                <a:tc vMerge="1">
                  <a:txBody>
                    <a:bodyPr/>
                    <a:lstStyle/>
                    <a:p>
                      <a:endParaRPr lang="en-U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p>
                  </a:txBody>
                  <a:tcPr anchor="b" horzOverflow="overflow">
                    <a:lnL w="12700" cap="flat" cmpd="sng" algn="ctr">
                      <a:solidFill>
                        <a:schemeClr val="tx1"/>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Total sample</a:t>
                      </a:r>
                    </a:p>
                  </a:txBody>
                  <a:tcPr anchor="b"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27%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40%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Kuwait City</a:t>
                      </a:r>
                    </a:p>
                  </a:txBody>
                  <a:tcPr anchor="b"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22%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5D5D"/>
                          </a:solidFill>
                          <a:effectLst/>
                          <a:latin typeface="Arial" pitchFamily="34" charset="0"/>
                        </a:rPr>
                        <a:t>120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55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46%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5D5D"/>
                          </a:solidFill>
                          <a:effectLst/>
                          <a:latin typeface="Arial" pitchFamily="34" charset="0"/>
                        </a:rPr>
                        <a:t>114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rgbClr val="FF5D5D"/>
                          </a:solidFill>
                          <a:effectLst/>
                          <a:latin typeface="Arial" pitchFamily="34" charset="0"/>
                        </a:rPr>
                        <a:t>118</a:t>
                      </a:r>
                      <a:endParaRPr kumimoji="0" lang="en-US" sz="1200" b="1" i="0" u="none" strike="noStrike" cap="none" normalizeH="0" baseline="0" smtClean="0">
                        <a:ln>
                          <a:noFill/>
                        </a:ln>
                        <a:solidFill>
                          <a:srgbClr val="FF5D5D"/>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Hawalli</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5D5D"/>
                          </a:solidFill>
                          <a:effectLst/>
                          <a:latin typeface="Arial" pitchFamily="34" charset="0"/>
                        </a:rPr>
                        <a:t>104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61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49%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5D5D"/>
                          </a:solidFill>
                          <a:effectLst/>
                          <a:latin typeface="Arial" pitchFamily="34" charset="0"/>
                        </a:rPr>
                        <a:t>121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rgbClr val="FF5D5D"/>
                          </a:solidFill>
                          <a:effectLst/>
                          <a:latin typeface="Arial" pitchFamily="34" charset="0"/>
                        </a:rPr>
                        <a:t>108</a:t>
                      </a:r>
                      <a:endParaRPr kumimoji="0" lang="en-US" sz="1200" b="1" i="0" u="none" strike="noStrike" cap="none" normalizeH="0" baseline="0" smtClean="0">
                        <a:ln>
                          <a:noFill/>
                        </a:ln>
                        <a:solidFill>
                          <a:srgbClr val="FF5D5D"/>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Al Ahmedi</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85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62%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5D5D"/>
                          </a:solidFill>
                          <a:effectLst/>
                          <a:latin typeface="Arial" pitchFamily="34" charset="0"/>
                        </a:rPr>
                        <a:t>235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34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rPr>
                        <a:t>56</a:t>
                      </a:r>
                      <a:endParaRPr kumimoji="0" lang="en-US" sz="12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Al Jahra</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87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50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53%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5D5D"/>
                          </a:solidFill>
                          <a:effectLst/>
                          <a:latin typeface="Arial" pitchFamily="34" charset="0"/>
                        </a:rPr>
                        <a:t>133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rgbClr val="FF5D5D"/>
                          </a:solidFill>
                          <a:effectLst/>
                          <a:latin typeface="Arial" pitchFamily="34" charset="0"/>
                        </a:rPr>
                        <a:t>118</a:t>
                      </a:r>
                      <a:endParaRPr kumimoji="0" lang="en-US" sz="1200" b="1" i="0" u="none" strike="noStrike" cap="none" normalizeH="0" baseline="0" smtClean="0">
                        <a:ln>
                          <a:noFill/>
                        </a:ln>
                        <a:solidFill>
                          <a:srgbClr val="FF5D5D"/>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Al Farwaniah</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86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27%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43%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5D5D"/>
                          </a:solidFill>
                          <a:effectLst/>
                          <a:latin typeface="Arial" pitchFamily="34" charset="0"/>
                        </a:rPr>
                        <a:t>106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chemeClr val="tx1"/>
                          </a:solidFill>
                          <a:effectLst/>
                          <a:latin typeface="Arial" pitchFamily="34" charset="0"/>
                        </a:rPr>
                        <a:t>100</a:t>
                      </a:r>
                      <a:endParaRPr kumimoji="0" lang="en-US" sz="12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Mubarak Al Khabeer</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37%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Arial" pitchFamily="34" charset="0"/>
                        </a:rPr>
                        <a:t>195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27%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46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t-IT" sz="1200" b="1" i="0" u="none" strike="noStrike" cap="none" normalizeH="0" baseline="0" smtClean="0">
                          <a:ln>
                            <a:noFill/>
                          </a:ln>
                          <a:solidFill>
                            <a:srgbClr val="FF5D5D"/>
                          </a:solidFill>
                          <a:effectLst/>
                          <a:latin typeface="Arial" pitchFamily="34" charset="0"/>
                        </a:rPr>
                        <a:t>118</a:t>
                      </a:r>
                      <a:endParaRPr kumimoji="0" lang="en-US" sz="1200" b="1" i="0" u="none" strike="noStrike" cap="none" normalizeH="0" baseline="0" smtClean="0">
                        <a:ln>
                          <a:noFill/>
                        </a:ln>
                        <a:solidFill>
                          <a:srgbClr val="FF5D5D"/>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bl>
          </a:graphicData>
        </a:graphic>
      </p:graphicFrame>
      <p:sp>
        <p:nvSpPr>
          <p:cNvPr id="45159" name="Text Box 103"/>
          <p:cNvSpPr txBox="1">
            <a:spLocks noChangeArrowheads="1"/>
          </p:cNvSpPr>
          <p:nvPr/>
        </p:nvSpPr>
        <p:spPr bwMode="auto">
          <a:xfrm>
            <a:off x="228600" y="4724400"/>
            <a:ext cx="8915400" cy="1738313"/>
          </a:xfrm>
          <a:prstGeom prst="rect">
            <a:avLst/>
          </a:prstGeom>
          <a:noFill/>
          <a:ln w="9525">
            <a:noFill/>
            <a:miter lim="800000"/>
            <a:headEnd/>
            <a:tailEnd/>
          </a:ln>
          <a:effectLst/>
        </p:spPr>
        <p:txBody>
          <a:bodyPr>
            <a:spAutoFit/>
          </a:bodyPr>
          <a:lstStyle/>
          <a:p>
            <a:pPr>
              <a:spcBef>
                <a:spcPct val="50000"/>
              </a:spcBef>
              <a:buFont typeface="Wingdings" pitchFamily="2" charset="2"/>
              <a:buChar char="q"/>
            </a:pPr>
            <a:r>
              <a:rPr lang="en-US" sz="1200" b="1"/>
              <a:t> Fast food consumers in Kuwait City and Hawalli have a high affinity toward all clustered groups except the indulgence seekers.</a:t>
            </a:r>
          </a:p>
          <a:p>
            <a:pPr>
              <a:spcBef>
                <a:spcPct val="50000"/>
              </a:spcBef>
              <a:buFont typeface="Wingdings" pitchFamily="2" charset="2"/>
              <a:buChar char="q"/>
            </a:pPr>
            <a:r>
              <a:rPr lang="en-US" sz="1200" b="1"/>
              <a:t> Consumers in Al Ahmedi have an extremely high affinity (235) with the indulgence seekers but below average affinity with all other groups.</a:t>
            </a:r>
          </a:p>
          <a:p>
            <a:pPr>
              <a:spcBef>
                <a:spcPct val="50000"/>
              </a:spcBef>
              <a:buFont typeface="Wingdings" pitchFamily="2" charset="2"/>
              <a:buChar char="q"/>
            </a:pPr>
            <a:r>
              <a:rPr lang="en-US" sz="1200" b="1"/>
              <a:t> Al Jahra consumers have a very high tendency towards being adventurous epicures and impetuous spontaneous.</a:t>
            </a:r>
          </a:p>
          <a:p>
            <a:pPr>
              <a:spcBef>
                <a:spcPct val="50000"/>
              </a:spcBef>
              <a:buFont typeface="Wingdings" pitchFamily="2" charset="2"/>
              <a:buChar char="q"/>
            </a:pPr>
            <a:r>
              <a:rPr lang="en-US" sz="1200" b="1"/>
              <a:t> Consumers in Al Farwaniah above average affinity is with the adventurous epicures cluster</a:t>
            </a:r>
          </a:p>
          <a:p>
            <a:pPr>
              <a:spcBef>
                <a:spcPct val="50000"/>
              </a:spcBef>
              <a:buFont typeface="Wingdings" pitchFamily="2" charset="2"/>
              <a:buChar char="q"/>
            </a:pPr>
            <a:r>
              <a:rPr lang="en-US" sz="1200" b="1"/>
              <a:t>  Consumers in Mubarak Khabeer make only 3% of the fast food markets. Their indices are not reliable</a:t>
            </a:r>
          </a:p>
        </p:txBody>
      </p:sp>
      <p:sp>
        <p:nvSpPr>
          <p:cNvPr id="45238" name="Text Box 182"/>
          <p:cNvSpPr txBox="1">
            <a:spLocks noChangeArrowheads="1"/>
          </p:cNvSpPr>
          <p:nvPr/>
        </p:nvSpPr>
        <p:spPr bwMode="auto">
          <a:xfrm>
            <a:off x="-36513" y="65532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ext Box 2"/>
          <p:cNvSpPr txBox="1">
            <a:spLocks noChangeArrowheads="1"/>
          </p:cNvSpPr>
          <p:nvPr/>
        </p:nvSpPr>
        <p:spPr bwMode="auto">
          <a:xfrm>
            <a:off x="304800" y="700088"/>
            <a:ext cx="7086600" cy="366712"/>
          </a:xfrm>
          <a:prstGeom prst="rect">
            <a:avLst/>
          </a:prstGeom>
          <a:noFill/>
          <a:ln w="9525">
            <a:noFill/>
            <a:miter lim="800000"/>
            <a:headEnd/>
            <a:tailEnd/>
          </a:ln>
          <a:effectLst/>
        </p:spPr>
        <p:txBody>
          <a:bodyPr>
            <a:spAutoFit/>
          </a:bodyPr>
          <a:lstStyle/>
          <a:p>
            <a:pPr>
              <a:spcBef>
                <a:spcPct val="50000"/>
              </a:spcBef>
            </a:pPr>
            <a:r>
              <a:rPr lang="en-US" b="1">
                <a:solidFill>
                  <a:schemeClr val="accent2"/>
                </a:solidFill>
              </a:rPr>
              <a:t>Attitudes towards Food</a:t>
            </a:r>
          </a:p>
        </p:txBody>
      </p:sp>
      <p:sp>
        <p:nvSpPr>
          <p:cNvPr id="98307" name="Text Box 3"/>
          <p:cNvSpPr txBox="1">
            <a:spLocks noChangeArrowheads="1"/>
          </p:cNvSpPr>
          <p:nvPr/>
        </p:nvSpPr>
        <p:spPr bwMode="auto">
          <a:xfrm>
            <a:off x="228600" y="225425"/>
            <a:ext cx="7086600" cy="396875"/>
          </a:xfrm>
          <a:prstGeom prst="rect">
            <a:avLst/>
          </a:prstGeom>
          <a:noFill/>
          <a:ln w="9525">
            <a:noFill/>
            <a:miter lim="800000"/>
            <a:headEnd/>
            <a:tailEnd/>
          </a:ln>
          <a:effectLst/>
        </p:spPr>
        <p:txBody>
          <a:bodyPr>
            <a:spAutoFit/>
          </a:bodyPr>
          <a:lstStyle/>
          <a:p>
            <a:pPr>
              <a:spcBef>
                <a:spcPct val="50000"/>
              </a:spcBef>
            </a:pPr>
            <a:r>
              <a:rPr lang="en-US" sz="2000" b="1" u="sng">
                <a:solidFill>
                  <a:schemeClr val="accent2"/>
                </a:solidFill>
              </a:rPr>
              <a:t>Who Are these Clustered Groups?</a:t>
            </a:r>
          </a:p>
        </p:txBody>
      </p:sp>
      <p:graphicFrame>
        <p:nvGraphicFramePr>
          <p:cNvPr id="98396" name="Group 92"/>
          <p:cNvGraphicFramePr>
            <a:graphicFrameLocks noGrp="1"/>
          </p:cNvGraphicFramePr>
          <p:nvPr/>
        </p:nvGraphicFramePr>
        <p:xfrm>
          <a:off x="355600" y="1225550"/>
          <a:ext cx="8242300" cy="3261360"/>
        </p:xfrm>
        <a:graphic>
          <a:graphicData uri="http://schemas.openxmlformats.org/drawingml/2006/table">
            <a:tbl>
              <a:tblPr/>
              <a:tblGrid>
                <a:gridCol w="1846263"/>
                <a:gridCol w="1393825"/>
                <a:gridCol w="1582737"/>
                <a:gridCol w="1203325"/>
                <a:gridCol w="1139825"/>
                <a:gridCol w="1076325"/>
              </a:tblGrid>
              <a:tr h="244475">
                <a:tc row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Top 5 Strongly Agree Statements  by </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Total Sample</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Total Sample</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Health Conscious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Indulgence Seekers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Adventurous Epicures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Impetuous Spontaneous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r>
              <a:tr h="244475">
                <a:tc vMerge="1">
                  <a:txBody>
                    <a:bodyPr/>
                    <a:lstStyle/>
                    <a:p>
                      <a:endParaRPr lang="en-U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r>
              <a:tr h="244475">
                <a:tc vMerge="1">
                  <a:txBody>
                    <a:bodyPr/>
                    <a:lstStyle/>
                    <a:p>
                      <a:endParaRPr lang="en-U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n = 3533</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n = 757</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n = 859</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n = 1385</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n = 552</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don’t have time to spend preparing and cooking food</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28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Arial" pitchFamily="34" charset="0"/>
                        </a:rPr>
                        <a:t>234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77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like to try new recipes</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Arial" pitchFamily="34" charset="0"/>
                        </a:rPr>
                        <a:t>133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Arial" pitchFamily="34" charset="0"/>
                        </a:rPr>
                        <a:t>166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64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37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read the labels on food to see what additives are in it</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Arial" pitchFamily="34" charset="0"/>
                        </a:rPr>
                        <a:t>252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Arial" pitchFamily="34" charset="0"/>
                        </a:rPr>
                        <a:t>162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20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Junk food is part of my lifestyle</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Arial" pitchFamily="34" charset="0"/>
                        </a:rPr>
                        <a:t>250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73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don’t normally eat between meals</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Arial" pitchFamily="34" charset="0"/>
                        </a:rPr>
                        <a:t>108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Arial" pitchFamily="34" charset="0"/>
                        </a:rPr>
                        <a:t>224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37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37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bl>
          </a:graphicData>
        </a:graphic>
      </p:graphicFrame>
      <p:sp>
        <p:nvSpPr>
          <p:cNvPr id="98381" name="Text Box 77"/>
          <p:cNvSpPr txBox="1">
            <a:spLocks noChangeArrowheads="1"/>
          </p:cNvSpPr>
          <p:nvPr/>
        </p:nvSpPr>
        <p:spPr bwMode="auto">
          <a:xfrm>
            <a:off x="-36513" y="65532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
        <p:nvSpPr>
          <p:cNvPr id="98382" name="AutoShape 78"/>
          <p:cNvSpPr>
            <a:spLocks noChangeArrowheads="1"/>
          </p:cNvSpPr>
          <p:nvPr/>
        </p:nvSpPr>
        <p:spPr bwMode="auto">
          <a:xfrm rot="10800000">
            <a:off x="508000" y="4800600"/>
            <a:ext cx="7924800" cy="685800"/>
          </a:xfrm>
          <a:prstGeom prst="wedgeRoundRectCallout">
            <a:avLst>
              <a:gd name="adj1" fmla="val 11296"/>
              <a:gd name="adj2" fmla="val 67824"/>
              <a:gd name="adj3" fmla="val 16667"/>
            </a:avLst>
          </a:prstGeom>
          <a:solidFill>
            <a:srgbClr val="B9F0FD"/>
          </a:solidFill>
          <a:ln w="9525">
            <a:solidFill>
              <a:schemeClr val="tx1"/>
            </a:solidFill>
            <a:miter lim="800000"/>
            <a:headEnd/>
            <a:tailEnd/>
          </a:ln>
          <a:effectLst/>
        </p:spPr>
        <p:txBody>
          <a:bodyPr rot="10800000" anchor="ctr"/>
          <a:lstStyle/>
          <a:p>
            <a:r>
              <a:rPr lang="en-US" sz="1200" b="1"/>
              <a:t>Indulgence seekers highly agree that junk food is part of their lives due to the fact that they don’t have time to prepare their own meals. They are the most likely to consume fast food compared to the total sample.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p:cNvSpPr txBox="1">
            <a:spLocks noChangeArrowheads="1"/>
          </p:cNvSpPr>
          <p:nvPr/>
        </p:nvSpPr>
        <p:spPr bwMode="auto">
          <a:xfrm>
            <a:off x="304800" y="700088"/>
            <a:ext cx="7086600" cy="366712"/>
          </a:xfrm>
          <a:prstGeom prst="rect">
            <a:avLst/>
          </a:prstGeom>
          <a:noFill/>
          <a:ln w="9525">
            <a:noFill/>
            <a:miter lim="800000"/>
            <a:headEnd/>
            <a:tailEnd/>
          </a:ln>
          <a:effectLst/>
        </p:spPr>
        <p:txBody>
          <a:bodyPr>
            <a:spAutoFit/>
          </a:bodyPr>
          <a:lstStyle/>
          <a:p>
            <a:pPr>
              <a:spcBef>
                <a:spcPct val="50000"/>
              </a:spcBef>
            </a:pPr>
            <a:r>
              <a:rPr lang="en-US" b="1">
                <a:solidFill>
                  <a:schemeClr val="accent2"/>
                </a:solidFill>
              </a:rPr>
              <a:t>Attitudes towards Media</a:t>
            </a:r>
          </a:p>
        </p:txBody>
      </p:sp>
      <p:sp>
        <p:nvSpPr>
          <p:cNvPr id="43011" name="Text Box 3"/>
          <p:cNvSpPr txBox="1">
            <a:spLocks noChangeArrowheads="1"/>
          </p:cNvSpPr>
          <p:nvPr/>
        </p:nvSpPr>
        <p:spPr bwMode="auto">
          <a:xfrm>
            <a:off x="228600" y="225425"/>
            <a:ext cx="7086600" cy="396875"/>
          </a:xfrm>
          <a:prstGeom prst="rect">
            <a:avLst/>
          </a:prstGeom>
          <a:noFill/>
          <a:ln w="9525">
            <a:noFill/>
            <a:miter lim="800000"/>
            <a:headEnd/>
            <a:tailEnd/>
          </a:ln>
          <a:effectLst/>
        </p:spPr>
        <p:txBody>
          <a:bodyPr>
            <a:spAutoFit/>
          </a:bodyPr>
          <a:lstStyle/>
          <a:p>
            <a:pPr>
              <a:spcBef>
                <a:spcPct val="50000"/>
              </a:spcBef>
            </a:pPr>
            <a:r>
              <a:rPr lang="en-US" sz="2000" b="1" u="sng">
                <a:solidFill>
                  <a:schemeClr val="accent2"/>
                </a:solidFill>
              </a:rPr>
              <a:t>Who Are these Clustered Groups?</a:t>
            </a:r>
          </a:p>
        </p:txBody>
      </p:sp>
      <p:graphicFrame>
        <p:nvGraphicFramePr>
          <p:cNvPr id="43671" name="Group 663"/>
          <p:cNvGraphicFramePr>
            <a:graphicFrameLocks noGrp="1"/>
          </p:cNvGraphicFramePr>
          <p:nvPr/>
        </p:nvGraphicFramePr>
        <p:xfrm>
          <a:off x="355600" y="1225550"/>
          <a:ext cx="8242300" cy="3749040"/>
        </p:xfrm>
        <a:graphic>
          <a:graphicData uri="http://schemas.openxmlformats.org/drawingml/2006/table">
            <a:tbl>
              <a:tblPr/>
              <a:tblGrid>
                <a:gridCol w="1846263"/>
                <a:gridCol w="1393825"/>
                <a:gridCol w="1582737"/>
                <a:gridCol w="1203325"/>
                <a:gridCol w="1139825"/>
                <a:gridCol w="1076325"/>
              </a:tblGrid>
              <a:tr h="244475">
                <a:tc row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Top 5 Strongly Agree Statements  by </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Total Sample</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Total Sample</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Health Conscious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Indulgence Seekers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Adventurous Epicures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Impetuous Spontaneous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r>
              <a:tr h="244475">
                <a:tc vMerge="1">
                  <a:txBody>
                    <a:bodyPr/>
                    <a:lstStyle/>
                    <a:p>
                      <a:endParaRPr lang="en-U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r>
              <a:tr h="244475">
                <a:tc vMerge="1">
                  <a:txBody>
                    <a:bodyPr/>
                    <a:lstStyle/>
                    <a:p>
                      <a:endParaRPr lang="en-U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n = 3533</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n = 757</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n = 859</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n = 1385</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n = 552</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You have to be careful about the things you buy on the Internet</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5D5D"/>
                          </a:solidFill>
                          <a:effectLst/>
                          <a:latin typeface="Arial" pitchFamily="34" charset="0"/>
                          <a:cs typeface="Arial" pitchFamily="34" charset="0"/>
                        </a:rPr>
                        <a:t>149</a:t>
                      </a:r>
                      <a:endParaRPr kumimoji="0" lang="en-US" sz="1400" b="1" i="0" u="none" strike="noStrike" cap="none" normalizeH="0" baseline="0" smtClean="0">
                        <a:ln>
                          <a:noFill/>
                        </a:ln>
                        <a:solidFill>
                          <a:srgbClr val="FF5D5D"/>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95</a:t>
                      </a:r>
                      <a:endParaRPr kumimoji="0" lang="en-US" sz="14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89</a:t>
                      </a:r>
                      <a:endParaRPr kumimoji="0" lang="en-US" sz="14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76</a:t>
                      </a:r>
                      <a:endParaRPr kumimoji="0" lang="en-US" sz="14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often notice the advertisements outside buses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84</a:t>
                      </a:r>
                      <a:endParaRPr kumimoji="0" lang="en-US" sz="14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5D5D"/>
                          </a:solidFill>
                          <a:effectLst/>
                          <a:latin typeface="Arial" pitchFamily="34" charset="0"/>
                          <a:cs typeface="Arial" pitchFamily="34" charset="0"/>
                        </a:rPr>
                        <a:t>193</a:t>
                      </a:r>
                      <a:endParaRPr kumimoji="0" lang="en-US" sz="1400" b="1" i="0" u="none" strike="noStrike" cap="none" normalizeH="0" baseline="0" smtClean="0">
                        <a:ln>
                          <a:noFill/>
                        </a:ln>
                        <a:solidFill>
                          <a:srgbClr val="FF5D5D"/>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74</a:t>
                      </a:r>
                      <a:endParaRPr kumimoji="0" lang="en-US" sz="14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24</a:t>
                      </a:r>
                      <a:endParaRPr kumimoji="0" lang="en-US" sz="14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always choose my name not be included in mailing lists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76</a:t>
                      </a:r>
                      <a:endParaRPr kumimoji="0" lang="en-US" sz="14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5D5D"/>
                          </a:solidFill>
                          <a:effectLst/>
                          <a:latin typeface="Arial" pitchFamily="34" charset="0"/>
                          <a:cs typeface="Arial" pitchFamily="34" charset="0"/>
                        </a:rPr>
                        <a:t>201</a:t>
                      </a:r>
                      <a:endParaRPr kumimoji="0" lang="en-US" sz="1400" b="1" i="0" u="none" strike="noStrike" cap="none" normalizeH="0" baseline="0" smtClean="0">
                        <a:ln>
                          <a:noFill/>
                        </a:ln>
                        <a:solidFill>
                          <a:srgbClr val="FF5D5D"/>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74</a:t>
                      </a:r>
                      <a:endParaRPr kumimoji="0" lang="en-US" sz="14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18</a:t>
                      </a:r>
                      <a:endParaRPr kumimoji="0" lang="en-US" sz="14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Advertising only generates superfluous needs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50</a:t>
                      </a:r>
                      <a:endParaRPr kumimoji="0" lang="en-US" sz="14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5D5D"/>
                          </a:solidFill>
                          <a:effectLst/>
                          <a:latin typeface="Arial" pitchFamily="34" charset="0"/>
                          <a:cs typeface="Arial" pitchFamily="34" charset="0"/>
                        </a:rPr>
                        <a:t>233</a:t>
                      </a:r>
                      <a:endParaRPr kumimoji="0" lang="en-US" sz="1400" b="1" i="0" u="none" strike="noStrike" cap="none" normalizeH="0" baseline="0" smtClean="0">
                        <a:ln>
                          <a:noFill/>
                        </a:ln>
                        <a:solidFill>
                          <a:srgbClr val="FF5D5D"/>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66</a:t>
                      </a:r>
                      <a:endParaRPr kumimoji="0" lang="en-US" sz="14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17</a:t>
                      </a:r>
                      <a:endParaRPr kumimoji="0" lang="en-US" sz="14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 find advertising a waste of my time</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42</a:t>
                      </a:r>
                      <a:endParaRPr kumimoji="0" lang="en-US" sz="14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5D5D"/>
                          </a:solidFill>
                          <a:effectLst/>
                          <a:latin typeface="Arial" pitchFamily="34" charset="0"/>
                          <a:cs typeface="Arial" pitchFamily="34" charset="0"/>
                        </a:rPr>
                        <a:t>110</a:t>
                      </a:r>
                      <a:endParaRPr kumimoji="0" lang="en-US" sz="1400" b="1" i="0" u="none" strike="noStrike" cap="none" normalizeH="0" baseline="0" smtClean="0">
                        <a:ln>
                          <a:noFill/>
                        </a:ln>
                        <a:solidFill>
                          <a:srgbClr val="FF5D5D"/>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5D5D"/>
                          </a:solidFill>
                          <a:effectLst/>
                          <a:latin typeface="Arial" pitchFamily="34" charset="0"/>
                          <a:cs typeface="Arial" pitchFamily="34" charset="0"/>
                        </a:rPr>
                        <a:t>131</a:t>
                      </a:r>
                      <a:endParaRPr kumimoji="0" lang="en-US" sz="1400" b="1" i="0" u="none" strike="noStrike" cap="none" normalizeH="0" baseline="0" smtClean="0">
                        <a:ln>
                          <a:noFill/>
                        </a:ln>
                        <a:solidFill>
                          <a:srgbClr val="FF5D5D"/>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cs typeface="Arial" pitchFamily="34" charset="0"/>
                        </a:rPr>
                        <a:t>71</a:t>
                      </a:r>
                      <a:endParaRPr kumimoji="0" lang="en-US" sz="14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bl>
          </a:graphicData>
        </a:graphic>
      </p:graphicFrame>
      <p:sp>
        <p:nvSpPr>
          <p:cNvPr id="43665" name="Text Box 657"/>
          <p:cNvSpPr txBox="1">
            <a:spLocks noChangeArrowheads="1"/>
          </p:cNvSpPr>
          <p:nvPr/>
        </p:nvSpPr>
        <p:spPr bwMode="auto">
          <a:xfrm>
            <a:off x="-36513" y="65532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
        <p:nvSpPr>
          <p:cNvPr id="43673" name="AutoShape 665"/>
          <p:cNvSpPr>
            <a:spLocks noChangeArrowheads="1"/>
          </p:cNvSpPr>
          <p:nvPr/>
        </p:nvSpPr>
        <p:spPr bwMode="auto">
          <a:xfrm rot="10800000">
            <a:off x="533400" y="5334000"/>
            <a:ext cx="7924800" cy="685800"/>
          </a:xfrm>
          <a:prstGeom prst="wedgeRoundRectCallout">
            <a:avLst>
              <a:gd name="adj1" fmla="val 11296"/>
              <a:gd name="adj2" fmla="val 67824"/>
              <a:gd name="adj3" fmla="val 16667"/>
            </a:avLst>
          </a:prstGeom>
          <a:solidFill>
            <a:srgbClr val="B9F0FD"/>
          </a:solidFill>
          <a:ln w="9525">
            <a:solidFill>
              <a:schemeClr val="tx1"/>
            </a:solidFill>
            <a:miter lim="800000"/>
            <a:headEnd/>
            <a:tailEnd/>
          </a:ln>
          <a:effectLst/>
        </p:spPr>
        <p:txBody>
          <a:bodyPr rot="10800000" anchor="ctr"/>
          <a:lstStyle/>
          <a:p>
            <a:r>
              <a:rPr lang="en-US" sz="1200" b="1"/>
              <a:t>Indulgence seekers are the least  likely to be influenced  by advertising. Advertising appeals to all other clustered groups except adventurous epicures who find it a waste of time.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304800" y="700088"/>
            <a:ext cx="7086600" cy="366712"/>
          </a:xfrm>
          <a:prstGeom prst="rect">
            <a:avLst/>
          </a:prstGeom>
          <a:noFill/>
          <a:ln w="9525">
            <a:noFill/>
            <a:miter lim="800000"/>
            <a:headEnd/>
            <a:tailEnd/>
          </a:ln>
          <a:effectLst/>
        </p:spPr>
        <p:txBody>
          <a:bodyPr>
            <a:spAutoFit/>
          </a:bodyPr>
          <a:lstStyle/>
          <a:p>
            <a:pPr>
              <a:spcBef>
                <a:spcPct val="50000"/>
              </a:spcBef>
            </a:pPr>
            <a:r>
              <a:rPr lang="en-US" b="1">
                <a:solidFill>
                  <a:schemeClr val="accent2"/>
                </a:solidFill>
              </a:rPr>
              <a:t>Motivational Attitudes</a:t>
            </a:r>
          </a:p>
        </p:txBody>
      </p:sp>
      <p:sp>
        <p:nvSpPr>
          <p:cNvPr id="40963" name="Text Box 3"/>
          <p:cNvSpPr txBox="1">
            <a:spLocks noChangeArrowheads="1"/>
          </p:cNvSpPr>
          <p:nvPr/>
        </p:nvSpPr>
        <p:spPr bwMode="auto">
          <a:xfrm>
            <a:off x="228600" y="225425"/>
            <a:ext cx="7086600" cy="396875"/>
          </a:xfrm>
          <a:prstGeom prst="rect">
            <a:avLst/>
          </a:prstGeom>
          <a:noFill/>
          <a:ln w="9525">
            <a:noFill/>
            <a:miter lim="800000"/>
            <a:headEnd/>
            <a:tailEnd/>
          </a:ln>
          <a:effectLst/>
        </p:spPr>
        <p:txBody>
          <a:bodyPr>
            <a:spAutoFit/>
          </a:bodyPr>
          <a:lstStyle/>
          <a:p>
            <a:pPr>
              <a:spcBef>
                <a:spcPct val="50000"/>
              </a:spcBef>
            </a:pPr>
            <a:r>
              <a:rPr lang="en-US" sz="2000" b="1" u="sng">
                <a:solidFill>
                  <a:schemeClr val="accent2"/>
                </a:solidFill>
              </a:rPr>
              <a:t>Who Are these Clustered Groups?</a:t>
            </a:r>
          </a:p>
        </p:txBody>
      </p:sp>
      <p:graphicFrame>
        <p:nvGraphicFramePr>
          <p:cNvPr id="41046" name="Group 86"/>
          <p:cNvGraphicFramePr>
            <a:graphicFrameLocks noGrp="1"/>
          </p:cNvGraphicFramePr>
          <p:nvPr/>
        </p:nvGraphicFramePr>
        <p:xfrm>
          <a:off x="355600" y="1225550"/>
          <a:ext cx="8242300" cy="3916680"/>
        </p:xfrm>
        <a:graphic>
          <a:graphicData uri="http://schemas.openxmlformats.org/drawingml/2006/table">
            <a:tbl>
              <a:tblPr/>
              <a:tblGrid>
                <a:gridCol w="1846263"/>
                <a:gridCol w="1393825"/>
                <a:gridCol w="1582737"/>
                <a:gridCol w="1203325"/>
                <a:gridCol w="1139825"/>
                <a:gridCol w="1076325"/>
              </a:tblGrid>
              <a:tr h="244475">
                <a:tc row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Top 5 Strongly Agree Statements  by </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Total Sample</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Total Sample</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Health Conscious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Indulgence Seekers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Adventurous Epicures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Impetuous Spontaneous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r>
              <a:tr h="244475">
                <a:tc vMerge="1">
                  <a:txBody>
                    <a:bodyPr/>
                    <a:lstStyle/>
                    <a:p>
                      <a:endParaRPr lang="en-U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r>
              <a:tr h="244475">
                <a:tc vMerge="1">
                  <a:txBody>
                    <a:bodyPr/>
                    <a:lstStyle/>
                    <a:p>
                      <a:endParaRPr lang="en-U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n = 3533</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n = 757</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n = 859</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n = 1385</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n = 552</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If at first you do not succeed you must keep trying</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FF0000"/>
                          </a:solidFill>
                          <a:effectLst/>
                          <a:latin typeface="Arial" pitchFamily="34" charset="0"/>
                        </a:rPr>
                        <a:t>157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FF0000"/>
                          </a:solidFill>
                          <a:effectLst/>
                          <a:latin typeface="Arial" pitchFamily="34" charset="0"/>
                        </a:rPr>
                        <a:t>140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53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97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In a job, security is more important than money</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FF0000"/>
                          </a:solidFill>
                          <a:effectLst/>
                          <a:latin typeface="Arial" pitchFamily="34" charset="0"/>
                        </a:rPr>
                        <a:t>143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FF0000"/>
                          </a:solidFill>
                          <a:effectLst/>
                          <a:latin typeface="Arial" pitchFamily="34" charset="0"/>
                        </a:rPr>
                        <a:t>171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55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62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It is important to continue learning new things throughout your life</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FF0000"/>
                          </a:solidFill>
                          <a:effectLst/>
                          <a:latin typeface="Arial" pitchFamily="34" charset="0"/>
                        </a:rPr>
                        <a:t>198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FF0000"/>
                          </a:solidFill>
                          <a:effectLst/>
                          <a:latin typeface="Arial" pitchFamily="34" charset="0"/>
                        </a:rPr>
                        <a:t>108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54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98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It is important to juggle various tasks at the same time</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FF0000"/>
                          </a:solidFill>
                          <a:effectLst/>
                          <a:latin typeface="Arial" pitchFamily="34" charset="0"/>
                        </a:rPr>
                        <a:t>128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FF0000"/>
                          </a:solidFill>
                          <a:effectLst/>
                          <a:latin typeface="Arial" pitchFamily="34" charset="0"/>
                        </a:rPr>
                        <a:t>176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63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56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am perfectly happy with my standard of living</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FF0000"/>
                          </a:solidFill>
                          <a:effectLst/>
                          <a:latin typeface="Arial" pitchFamily="34" charset="0"/>
                        </a:rPr>
                        <a:t>121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FF0000"/>
                          </a:solidFill>
                          <a:effectLst/>
                          <a:latin typeface="Arial" pitchFamily="34" charset="0"/>
                        </a:rPr>
                        <a:t>151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67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92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bl>
          </a:graphicData>
        </a:graphic>
      </p:graphicFrame>
      <p:sp>
        <p:nvSpPr>
          <p:cNvPr id="41037" name="Text Box 77"/>
          <p:cNvSpPr txBox="1">
            <a:spLocks noChangeArrowheads="1"/>
          </p:cNvSpPr>
          <p:nvPr/>
        </p:nvSpPr>
        <p:spPr bwMode="auto">
          <a:xfrm>
            <a:off x="-36513" y="65532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
        <p:nvSpPr>
          <p:cNvPr id="41047" name="AutoShape 87"/>
          <p:cNvSpPr>
            <a:spLocks noChangeArrowheads="1"/>
          </p:cNvSpPr>
          <p:nvPr/>
        </p:nvSpPr>
        <p:spPr bwMode="auto">
          <a:xfrm rot="10800000">
            <a:off x="533400" y="5410200"/>
            <a:ext cx="7924800" cy="685800"/>
          </a:xfrm>
          <a:prstGeom prst="wedgeRoundRectCallout">
            <a:avLst>
              <a:gd name="adj1" fmla="val 11296"/>
              <a:gd name="adj2" fmla="val 67824"/>
              <a:gd name="adj3" fmla="val 16667"/>
            </a:avLst>
          </a:prstGeom>
          <a:solidFill>
            <a:srgbClr val="B9F0FD"/>
          </a:solidFill>
          <a:ln w="9525">
            <a:solidFill>
              <a:schemeClr val="tx1"/>
            </a:solidFill>
            <a:miter lim="800000"/>
            <a:headEnd/>
            <a:tailEnd/>
          </a:ln>
          <a:effectLst/>
        </p:spPr>
        <p:txBody>
          <a:bodyPr rot="10800000" anchor="ctr"/>
          <a:lstStyle/>
          <a:p>
            <a:r>
              <a:rPr lang="en-US" sz="1200" b="1"/>
              <a:t>Only Health conscious and indulgence seekers have higher than average affinity to being ambitious, cautious, content and wary about their personal growth and knowledge.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2"/>
          <p:cNvSpPr txBox="1">
            <a:spLocks noChangeArrowheads="1"/>
          </p:cNvSpPr>
          <p:nvPr/>
        </p:nvSpPr>
        <p:spPr bwMode="auto">
          <a:xfrm>
            <a:off x="304800" y="700088"/>
            <a:ext cx="7086600" cy="366712"/>
          </a:xfrm>
          <a:prstGeom prst="rect">
            <a:avLst/>
          </a:prstGeom>
          <a:noFill/>
          <a:ln w="9525">
            <a:noFill/>
            <a:miter lim="800000"/>
            <a:headEnd/>
            <a:tailEnd/>
          </a:ln>
          <a:effectLst/>
        </p:spPr>
        <p:txBody>
          <a:bodyPr>
            <a:spAutoFit/>
          </a:bodyPr>
          <a:lstStyle/>
          <a:p>
            <a:pPr>
              <a:spcBef>
                <a:spcPct val="50000"/>
              </a:spcBef>
            </a:pPr>
            <a:r>
              <a:rPr lang="en-US" b="1">
                <a:solidFill>
                  <a:schemeClr val="accent2"/>
                </a:solidFill>
              </a:rPr>
              <a:t>Attitudes towards Society Values</a:t>
            </a:r>
          </a:p>
        </p:txBody>
      </p:sp>
      <p:sp>
        <p:nvSpPr>
          <p:cNvPr id="39939" name="Text Box 3"/>
          <p:cNvSpPr txBox="1">
            <a:spLocks noChangeArrowheads="1"/>
          </p:cNvSpPr>
          <p:nvPr/>
        </p:nvSpPr>
        <p:spPr bwMode="auto">
          <a:xfrm>
            <a:off x="228600" y="225425"/>
            <a:ext cx="7086600" cy="396875"/>
          </a:xfrm>
          <a:prstGeom prst="rect">
            <a:avLst/>
          </a:prstGeom>
          <a:noFill/>
          <a:ln w="9525">
            <a:noFill/>
            <a:miter lim="800000"/>
            <a:headEnd/>
            <a:tailEnd/>
          </a:ln>
          <a:effectLst/>
        </p:spPr>
        <p:txBody>
          <a:bodyPr>
            <a:spAutoFit/>
          </a:bodyPr>
          <a:lstStyle/>
          <a:p>
            <a:pPr>
              <a:spcBef>
                <a:spcPct val="50000"/>
              </a:spcBef>
            </a:pPr>
            <a:r>
              <a:rPr lang="en-US" sz="2000" b="1" u="sng">
                <a:solidFill>
                  <a:schemeClr val="accent2"/>
                </a:solidFill>
              </a:rPr>
              <a:t>Who Are these Clustered Groups?</a:t>
            </a:r>
          </a:p>
        </p:txBody>
      </p:sp>
      <p:graphicFrame>
        <p:nvGraphicFramePr>
          <p:cNvPr id="40022" name="Group 86"/>
          <p:cNvGraphicFramePr>
            <a:graphicFrameLocks noGrp="1"/>
          </p:cNvGraphicFramePr>
          <p:nvPr/>
        </p:nvGraphicFramePr>
        <p:xfrm>
          <a:off x="355600" y="1225550"/>
          <a:ext cx="8242300" cy="3749040"/>
        </p:xfrm>
        <a:graphic>
          <a:graphicData uri="http://schemas.openxmlformats.org/drawingml/2006/table">
            <a:tbl>
              <a:tblPr/>
              <a:tblGrid>
                <a:gridCol w="1846263"/>
                <a:gridCol w="1393825"/>
                <a:gridCol w="1582737"/>
                <a:gridCol w="1203325"/>
                <a:gridCol w="1139825"/>
                <a:gridCol w="1076325"/>
              </a:tblGrid>
              <a:tr h="244475">
                <a:tc row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Top 5 Strongly Agree Statements  by </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Total Sample</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Total Sample</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Health Conscious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Indulgence Seekers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Adventurous Epicures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Impetuous Spontaneous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r>
              <a:tr h="244475">
                <a:tc vMerge="1">
                  <a:txBody>
                    <a:bodyPr/>
                    <a:lstStyle/>
                    <a:p>
                      <a:endParaRPr lang="en-U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r>
              <a:tr h="244475">
                <a:tc vMerge="1">
                  <a:txBody>
                    <a:bodyPr/>
                    <a:lstStyle/>
                    <a:p>
                      <a:endParaRPr lang="en-U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n = 3533</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n = 757</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n = 859</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n = 1385</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n = 552</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A person should be responsible for his or her own healthcare</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FF0000"/>
                          </a:solidFill>
                          <a:effectLst/>
                          <a:latin typeface="Arial" pitchFamily="34" charset="0"/>
                        </a:rPr>
                        <a:t>122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FF0000"/>
                          </a:solidFill>
                          <a:effectLst/>
                          <a:latin typeface="Arial" pitchFamily="34" charset="0"/>
                        </a:rPr>
                        <a:t>164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60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65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It is important to respect social and traditional customs and beliefs</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FF0000"/>
                          </a:solidFill>
                          <a:effectLst/>
                          <a:latin typeface="Arial" pitchFamily="34" charset="0"/>
                        </a:rPr>
                        <a:t>187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FF0000"/>
                          </a:solidFill>
                          <a:effectLst/>
                          <a:latin typeface="Arial" pitchFamily="34" charset="0"/>
                        </a:rPr>
                        <a:t>111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56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88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worry about violence and crime</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FF0000"/>
                          </a:solidFill>
                          <a:effectLst/>
                          <a:latin typeface="Arial" pitchFamily="34" charset="0"/>
                        </a:rPr>
                        <a:t>221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FF0000"/>
                          </a:solidFill>
                          <a:effectLst/>
                          <a:latin typeface="Arial" pitchFamily="34" charset="0"/>
                        </a:rPr>
                        <a:t>108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47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76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think we should strive for the equality for all</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FF0000"/>
                          </a:solidFill>
                          <a:effectLst/>
                          <a:latin typeface="Arial" pitchFamily="34" charset="0"/>
                        </a:rPr>
                        <a:t>201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FF0000"/>
                          </a:solidFill>
                          <a:effectLst/>
                          <a:latin typeface="Arial" pitchFamily="34" charset="0"/>
                        </a:rPr>
                        <a:t>149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40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47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A woman is only fulfilled if she can provide a happy home for her family</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FF0000"/>
                          </a:solidFill>
                          <a:effectLst/>
                          <a:latin typeface="Arial" pitchFamily="34" charset="0"/>
                        </a:rPr>
                        <a:t>201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FF0000"/>
                          </a:solidFill>
                          <a:effectLst/>
                          <a:latin typeface="Arial" pitchFamily="34" charset="0"/>
                        </a:rPr>
                        <a:t>124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34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FF0000"/>
                          </a:solidFill>
                          <a:effectLst/>
                          <a:latin typeface="Arial" pitchFamily="34" charset="0"/>
                        </a:rPr>
                        <a:t>109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bl>
          </a:graphicData>
        </a:graphic>
      </p:graphicFrame>
      <p:sp>
        <p:nvSpPr>
          <p:cNvPr id="40013" name="Text Box 77"/>
          <p:cNvSpPr txBox="1">
            <a:spLocks noChangeArrowheads="1"/>
          </p:cNvSpPr>
          <p:nvPr/>
        </p:nvSpPr>
        <p:spPr bwMode="auto">
          <a:xfrm>
            <a:off x="-36513" y="65532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
        <p:nvSpPr>
          <p:cNvPr id="40023" name="AutoShape 87"/>
          <p:cNvSpPr>
            <a:spLocks noChangeArrowheads="1"/>
          </p:cNvSpPr>
          <p:nvPr/>
        </p:nvSpPr>
        <p:spPr bwMode="auto">
          <a:xfrm rot="10800000">
            <a:off x="533400" y="5410200"/>
            <a:ext cx="7924800" cy="685800"/>
          </a:xfrm>
          <a:prstGeom prst="wedgeRoundRectCallout">
            <a:avLst>
              <a:gd name="adj1" fmla="val 11296"/>
              <a:gd name="adj2" fmla="val 67824"/>
              <a:gd name="adj3" fmla="val 16667"/>
            </a:avLst>
          </a:prstGeom>
          <a:solidFill>
            <a:srgbClr val="B9F0FD"/>
          </a:solidFill>
          <a:ln w="9525">
            <a:solidFill>
              <a:schemeClr val="tx1"/>
            </a:solidFill>
            <a:miter lim="800000"/>
            <a:headEnd/>
            <a:tailEnd/>
          </a:ln>
          <a:effectLst/>
        </p:spPr>
        <p:txBody>
          <a:bodyPr rot="10800000" anchor="ctr"/>
          <a:lstStyle/>
          <a:p>
            <a:r>
              <a:rPr lang="en-US" sz="1200" b="1"/>
              <a:t>Health conscious and indulgence seekers tend highly to care about their health and to being traditional. They share heir traditional attitude towards women with the impetuous spontaneous.</a:t>
            </a:r>
          </a:p>
          <a:p>
            <a:r>
              <a:rPr lang="en-US" sz="1200" b="1"/>
              <a:t>Indulgence seekers are very rebellious and revolutionary.</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304800" y="700088"/>
            <a:ext cx="7086600" cy="366712"/>
          </a:xfrm>
          <a:prstGeom prst="rect">
            <a:avLst/>
          </a:prstGeom>
          <a:noFill/>
          <a:ln w="9525">
            <a:noFill/>
            <a:miter lim="800000"/>
            <a:headEnd/>
            <a:tailEnd/>
          </a:ln>
          <a:effectLst/>
        </p:spPr>
        <p:txBody>
          <a:bodyPr>
            <a:spAutoFit/>
          </a:bodyPr>
          <a:lstStyle/>
          <a:p>
            <a:pPr>
              <a:spcBef>
                <a:spcPct val="50000"/>
              </a:spcBef>
            </a:pPr>
            <a:r>
              <a:rPr lang="en-US" b="1">
                <a:solidFill>
                  <a:schemeClr val="accent2"/>
                </a:solidFill>
              </a:rPr>
              <a:t>Attitudes towards Personal Appearance</a:t>
            </a:r>
          </a:p>
        </p:txBody>
      </p:sp>
      <p:sp>
        <p:nvSpPr>
          <p:cNvPr id="38915" name="Text Box 3"/>
          <p:cNvSpPr txBox="1">
            <a:spLocks noChangeArrowheads="1"/>
          </p:cNvSpPr>
          <p:nvPr/>
        </p:nvSpPr>
        <p:spPr bwMode="auto">
          <a:xfrm>
            <a:off x="228600" y="225425"/>
            <a:ext cx="7086600" cy="396875"/>
          </a:xfrm>
          <a:prstGeom prst="rect">
            <a:avLst/>
          </a:prstGeom>
          <a:noFill/>
          <a:ln w="9525">
            <a:noFill/>
            <a:miter lim="800000"/>
            <a:headEnd/>
            <a:tailEnd/>
          </a:ln>
          <a:effectLst/>
        </p:spPr>
        <p:txBody>
          <a:bodyPr>
            <a:spAutoFit/>
          </a:bodyPr>
          <a:lstStyle/>
          <a:p>
            <a:pPr>
              <a:spcBef>
                <a:spcPct val="50000"/>
              </a:spcBef>
            </a:pPr>
            <a:r>
              <a:rPr lang="en-US" sz="2000" b="1" u="sng">
                <a:solidFill>
                  <a:schemeClr val="accent2"/>
                </a:solidFill>
              </a:rPr>
              <a:t>Who Are these Clustered Groups?</a:t>
            </a:r>
          </a:p>
        </p:txBody>
      </p:sp>
      <p:graphicFrame>
        <p:nvGraphicFramePr>
          <p:cNvPr id="38995" name="Group 83"/>
          <p:cNvGraphicFramePr>
            <a:graphicFrameLocks noGrp="1"/>
          </p:cNvGraphicFramePr>
          <p:nvPr/>
        </p:nvGraphicFramePr>
        <p:xfrm>
          <a:off x="355600" y="1225550"/>
          <a:ext cx="8242300" cy="3117851"/>
        </p:xfrm>
        <a:graphic>
          <a:graphicData uri="http://schemas.openxmlformats.org/drawingml/2006/table">
            <a:tbl>
              <a:tblPr/>
              <a:tblGrid>
                <a:gridCol w="1846263"/>
                <a:gridCol w="1393825"/>
                <a:gridCol w="1582737"/>
                <a:gridCol w="1203325"/>
                <a:gridCol w="1139825"/>
                <a:gridCol w="1076325"/>
              </a:tblGrid>
              <a:tr h="469900">
                <a:tc row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Top 5 Strongly Agree Statements  by </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Total Sample</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Total Sample</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Health Conscious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Indulgence Seekers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Adventurous Epicures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Impetuous Spontaneous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r>
              <a:tr h="285750">
                <a:tc vMerge="1">
                  <a:txBody>
                    <a:bodyPr/>
                    <a:lstStyle/>
                    <a:p>
                      <a:endParaRPr lang="en-U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r>
              <a:tr h="284163">
                <a:tc vMerge="1">
                  <a:txBody>
                    <a:bodyPr/>
                    <a:lstStyle/>
                    <a:p>
                      <a:endParaRPr lang="en-U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n = 3533</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n = 757</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n = 859</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n = 1385</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n = 552</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r>
              <a:tr h="4699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have a very good sense of style</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90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FF0000"/>
                          </a:solidFill>
                          <a:effectLst/>
                          <a:latin typeface="Arial" pitchFamily="34" charset="0"/>
                        </a:rPr>
                        <a:t>172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73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58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4699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wear clothes for comfort, not style</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FF0000"/>
                          </a:solidFill>
                          <a:effectLst/>
                          <a:latin typeface="Arial" pitchFamily="34" charset="0"/>
                        </a:rPr>
                        <a:t>114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FF0000"/>
                          </a:solidFill>
                          <a:effectLst/>
                          <a:latin typeface="Arial" pitchFamily="34" charset="0"/>
                        </a:rPr>
                        <a:t>165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55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89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dress casually</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74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FF0000"/>
                          </a:solidFill>
                          <a:effectLst/>
                          <a:latin typeface="Arial" pitchFamily="34" charset="0"/>
                        </a:rPr>
                        <a:t>191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60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79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3333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 dress to please myself</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FF0000"/>
                          </a:solidFill>
                          <a:effectLst/>
                          <a:latin typeface="Arial" pitchFamily="34" charset="0"/>
                        </a:rPr>
                        <a:t>181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FF0000"/>
                          </a:solidFill>
                          <a:effectLst/>
                          <a:latin typeface="Arial" pitchFamily="34" charset="0"/>
                        </a:rPr>
                        <a:t>136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43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86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4699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It is important to me to look well-dressed</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FF0000"/>
                          </a:solidFill>
                          <a:effectLst/>
                          <a:latin typeface="Arial" pitchFamily="34" charset="0"/>
                        </a:rPr>
                        <a:t>157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FF0000"/>
                          </a:solidFill>
                          <a:effectLst/>
                          <a:latin typeface="Arial" pitchFamily="34" charset="0"/>
                        </a:rPr>
                        <a:t>132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53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Arial" pitchFamily="34" charset="0"/>
                        </a:rPr>
                        <a:t>98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bl>
          </a:graphicData>
        </a:graphic>
      </p:graphicFrame>
      <p:sp>
        <p:nvSpPr>
          <p:cNvPr id="38989" name="Text Box 77"/>
          <p:cNvSpPr txBox="1">
            <a:spLocks noChangeArrowheads="1"/>
          </p:cNvSpPr>
          <p:nvPr/>
        </p:nvSpPr>
        <p:spPr bwMode="auto">
          <a:xfrm>
            <a:off x="-36513" y="65532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
        <p:nvSpPr>
          <p:cNvPr id="38996" name="AutoShape 84"/>
          <p:cNvSpPr>
            <a:spLocks noChangeArrowheads="1"/>
          </p:cNvSpPr>
          <p:nvPr/>
        </p:nvSpPr>
        <p:spPr bwMode="auto">
          <a:xfrm rot="10800000">
            <a:off x="533400" y="4800600"/>
            <a:ext cx="7924800" cy="685800"/>
          </a:xfrm>
          <a:prstGeom prst="wedgeRoundRectCallout">
            <a:avLst>
              <a:gd name="adj1" fmla="val 11296"/>
              <a:gd name="adj2" fmla="val 67824"/>
              <a:gd name="adj3" fmla="val 16667"/>
            </a:avLst>
          </a:prstGeom>
          <a:solidFill>
            <a:srgbClr val="B9F0FD"/>
          </a:solidFill>
          <a:ln w="9525">
            <a:solidFill>
              <a:schemeClr val="tx1"/>
            </a:solidFill>
            <a:miter lim="800000"/>
            <a:headEnd/>
            <a:tailEnd/>
          </a:ln>
          <a:effectLst/>
        </p:spPr>
        <p:txBody>
          <a:bodyPr rot="10800000" anchor="ctr"/>
          <a:lstStyle/>
          <a:p>
            <a:r>
              <a:rPr lang="en-US" sz="1200" b="1"/>
              <a:t>Indulgence seekers are the most among the clustered groups to be image conscious, casual  and trendy. They are contradicted by adventures epicures and impetuous spontaneous.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3"/>
          <p:cNvSpPr txBox="1">
            <a:spLocks noChangeArrowheads="1"/>
          </p:cNvSpPr>
          <p:nvPr/>
        </p:nvSpPr>
        <p:spPr bwMode="auto">
          <a:xfrm>
            <a:off x="468313" y="379413"/>
            <a:ext cx="4751387" cy="457200"/>
          </a:xfrm>
          <a:prstGeom prst="rect">
            <a:avLst/>
          </a:prstGeom>
          <a:noFill/>
          <a:ln w="9525">
            <a:noFill/>
            <a:miter lim="800000"/>
            <a:headEnd/>
            <a:tailEnd/>
          </a:ln>
          <a:effectLst/>
        </p:spPr>
        <p:txBody>
          <a:bodyPr>
            <a:spAutoFit/>
          </a:bodyPr>
          <a:lstStyle/>
          <a:p>
            <a:pPr eaLnBrk="0" hangingPunct="0">
              <a:spcBef>
                <a:spcPct val="50000"/>
              </a:spcBef>
            </a:pPr>
            <a:r>
              <a:rPr lang="en-US" sz="2400" b="1" u="sng"/>
              <a:t>Fast Food Penetration</a:t>
            </a:r>
          </a:p>
        </p:txBody>
      </p:sp>
      <p:graphicFrame>
        <p:nvGraphicFramePr>
          <p:cNvPr id="7172" name="Object 4"/>
          <p:cNvGraphicFramePr>
            <a:graphicFrameLocks noChangeAspect="1"/>
          </p:cNvGraphicFramePr>
          <p:nvPr>
            <p:ph/>
          </p:nvPr>
        </p:nvGraphicFramePr>
        <p:xfrm>
          <a:off x="179388" y="936625"/>
          <a:ext cx="7642225" cy="3500438"/>
        </p:xfrm>
        <a:graphic>
          <a:graphicData uri="http://schemas.openxmlformats.org/presentationml/2006/ole">
            <p:oleObj spid="_x0000_s7172" name="Chart" r:id="rId4" imgW="5886450" imgH="2695575" progId="Excel.Chart.8">
              <p:embed/>
            </p:oleObj>
          </a:graphicData>
        </a:graphic>
      </p:graphicFrame>
      <p:pic>
        <p:nvPicPr>
          <p:cNvPr id="7173" name="Picture 5" descr="PARC logo"/>
          <p:cNvPicPr>
            <a:picLocks noChangeAspect="1" noChangeArrowheads="1"/>
          </p:cNvPicPr>
          <p:nvPr/>
        </p:nvPicPr>
        <p:blipFill>
          <a:blip r:embed="rId5" cstate="print"/>
          <a:srcRect/>
          <a:stretch>
            <a:fillRect/>
          </a:stretch>
        </p:blipFill>
        <p:spPr bwMode="auto">
          <a:xfrm>
            <a:off x="8202613" y="6453188"/>
            <a:ext cx="877887" cy="365125"/>
          </a:xfrm>
          <a:prstGeom prst="rect">
            <a:avLst/>
          </a:prstGeom>
          <a:noFill/>
        </p:spPr>
      </p:pic>
      <p:sp>
        <p:nvSpPr>
          <p:cNvPr id="7175" name="Text Box 7"/>
          <p:cNvSpPr txBox="1">
            <a:spLocks noChangeArrowheads="1"/>
          </p:cNvSpPr>
          <p:nvPr/>
        </p:nvSpPr>
        <p:spPr bwMode="auto">
          <a:xfrm>
            <a:off x="6854825" y="1527175"/>
            <a:ext cx="1368425"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0000"/>
                </a:solidFill>
                <a:latin typeface="Franklin Gothic Medium" pitchFamily="34" charset="0"/>
              </a:rPr>
              <a:t>n = 3553</a:t>
            </a:r>
          </a:p>
        </p:txBody>
      </p:sp>
      <p:sp>
        <p:nvSpPr>
          <p:cNvPr id="7176" name="Text Box 8"/>
          <p:cNvSpPr txBox="1">
            <a:spLocks noChangeArrowheads="1"/>
          </p:cNvSpPr>
          <p:nvPr/>
        </p:nvSpPr>
        <p:spPr bwMode="auto">
          <a:xfrm>
            <a:off x="6072188" y="1925638"/>
            <a:ext cx="1368425"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0000"/>
                </a:solidFill>
                <a:latin typeface="Franklin Gothic Medium" pitchFamily="34" charset="0"/>
              </a:rPr>
              <a:t>n = 3018</a:t>
            </a:r>
          </a:p>
        </p:txBody>
      </p:sp>
      <p:sp>
        <p:nvSpPr>
          <p:cNvPr id="7177" name="Text Box 9"/>
          <p:cNvSpPr txBox="1">
            <a:spLocks noChangeArrowheads="1"/>
          </p:cNvSpPr>
          <p:nvPr/>
        </p:nvSpPr>
        <p:spPr bwMode="auto">
          <a:xfrm>
            <a:off x="4348163" y="2298700"/>
            <a:ext cx="1368425"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0000"/>
                </a:solidFill>
                <a:latin typeface="Franklin Gothic Medium" pitchFamily="34" charset="0"/>
              </a:rPr>
              <a:t>n = 1816</a:t>
            </a:r>
          </a:p>
        </p:txBody>
      </p:sp>
      <p:sp>
        <p:nvSpPr>
          <p:cNvPr id="7178" name="Text Box 10"/>
          <p:cNvSpPr txBox="1">
            <a:spLocks noChangeArrowheads="1"/>
          </p:cNvSpPr>
          <p:nvPr/>
        </p:nvSpPr>
        <p:spPr bwMode="auto">
          <a:xfrm>
            <a:off x="4318000" y="2705100"/>
            <a:ext cx="1368425"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0000"/>
                </a:solidFill>
                <a:latin typeface="Franklin Gothic Medium" pitchFamily="34" charset="0"/>
              </a:rPr>
              <a:t>n = 1717</a:t>
            </a:r>
          </a:p>
        </p:txBody>
      </p:sp>
      <p:sp>
        <p:nvSpPr>
          <p:cNvPr id="7179" name="Text Box 11"/>
          <p:cNvSpPr txBox="1">
            <a:spLocks noChangeArrowheads="1"/>
          </p:cNvSpPr>
          <p:nvPr/>
        </p:nvSpPr>
        <p:spPr bwMode="auto">
          <a:xfrm>
            <a:off x="4292600" y="3098800"/>
            <a:ext cx="1368425"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0000"/>
                </a:solidFill>
                <a:latin typeface="Franklin Gothic Medium" pitchFamily="34" charset="0"/>
              </a:rPr>
              <a:t>n = 1705</a:t>
            </a:r>
          </a:p>
        </p:txBody>
      </p:sp>
      <p:sp>
        <p:nvSpPr>
          <p:cNvPr id="7180" name="Text Box 12"/>
          <p:cNvSpPr txBox="1">
            <a:spLocks noChangeArrowheads="1"/>
          </p:cNvSpPr>
          <p:nvPr/>
        </p:nvSpPr>
        <p:spPr bwMode="auto">
          <a:xfrm>
            <a:off x="4257675" y="3484563"/>
            <a:ext cx="1368425"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0000"/>
                </a:solidFill>
                <a:latin typeface="Franklin Gothic Medium" pitchFamily="34" charset="0"/>
              </a:rPr>
              <a:t>n = 1647</a:t>
            </a:r>
          </a:p>
        </p:txBody>
      </p:sp>
      <p:sp>
        <p:nvSpPr>
          <p:cNvPr id="7181" name="Text Box 13"/>
          <p:cNvSpPr txBox="1">
            <a:spLocks noChangeArrowheads="1"/>
          </p:cNvSpPr>
          <p:nvPr/>
        </p:nvSpPr>
        <p:spPr bwMode="auto">
          <a:xfrm>
            <a:off x="5229225" y="3870325"/>
            <a:ext cx="1368425"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0000"/>
                </a:solidFill>
                <a:latin typeface="Franklin Gothic Medium" pitchFamily="34" charset="0"/>
              </a:rPr>
              <a:t>n = 2386</a:t>
            </a:r>
          </a:p>
        </p:txBody>
      </p:sp>
      <p:sp>
        <p:nvSpPr>
          <p:cNvPr id="7182" name="AutoShape 14"/>
          <p:cNvSpPr>
            <a:spLocks noChangeArrowheads="1"/>
          </p:cNvSpPr>
          <p:nvPr/>
        </p:nvSpPr>
        <p:spPr bwMode="auto">
          <a:xfrm rot="10800000">
            <a:off x="971550" y="4495800"/>
            <a:ext cx="7561263" cy="1041400"/>
          </a:xfrm>
          <a:prstGeom prst="wedgeRoundRectCallout">
            <a:avLst>
              <a:gd name="adj1" fmla="val 45213"/>
              <a:gd name="adj2" fmla="val 61583"/>
              <a:gd name="adj3" fmla="val 16667"/>
            </a:avLst>
          </a:prstGeom>
          <a:solidFill>
            <a:schemeClr val="accent1"/>
          </a:solidFill>
          <a:ln w="9525">
            <a:solidFill>
              <a:schemeClr val="tx1"/>
            </a:solidFill>
            <a:miter lim="800000"/>
            <a:headEnd/>
            <a:tailEnd/>
          </a:ln>
          <a:effectLst/>
        </p:spPr>
        <p:txBody>
          <a:bodyPr rot="10800000"/>
          <a:lstStyle/>
          <a:p>
            <a:pPr eaLnBrk="0" hangingPunct="0"/>
            <a:r>
              <a:rPr lang="en-US" sz="1400" b="1"/>
              <a:t>Among those who have eaten in or out fast food restaurants, 86% of them have done it in KFC. McDonalds, Burger King, Hardees and Pizza Hut have captured and an equal share averaging 50% of this market.</a:t>
            </a:r>
          </a:p>
        </p:txBody>
      </p:sp>
      <p:sp>
        <p:nvSpPr>
          <p:cNvPr id="7183" name="Text Box 15"/>
          <p:cNvSpPr txBox="1">
            <a:spLocks noChangeArrowheads="1"/>
          </p:cNvSpPr>
          <p:nvPr/>
        </p:nvSpPr>
        <p:spPr bwMode="auto">
          <a:xfrm>
            <a:off x="-11113" y="65659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
        <p:nvSpPr>
          <p:cNvPr id="7184" name="Text Box 16"/>
          <p:cNvSpPr txBox="1">
            <a:spLocks noChangeArrowheads="1"/>
          </p:cNvSpPr>
          <p:nvPr/>
        </p:nvSpPr>
        <p:spPr bwMode="auto">
          <a:xfrm>
            <a:off x="-12700" y="6405563"/>
            <a:ext cx="3962400" cy="274637"/>
          </a:xfrm>
          <a:prstGeom prst="rect">
            <a:avLst/>
          </a:prstGeom>
          <a:noFill/>
          <a:ln w="9525">
            <a:noFill/>
            <a:miter lim="800000"/>
            <a:headEnd/>
            <a:tailEnd/>
          </a:ln>
          <a:effectLst/>
        </p:spPr>
        <p:txBody>
          <a:bodyPr>
            <a:spAutoFit/>
          </a:bodyPr>
          <a:lstStyle/>
          <a:p>
            <a:pPr>
              <a:spcBef>
                <a:spcPct val="50000"/>
              </a:spcBef>
            </a:pPr>
            <a:r>
              <a:rPr lang="en-US" sz="1200" b="1" i="1">
                <a:solidFill>
                  <a:srgbClr val="FF0000"/>
                </a:solidFill>
              </a:rPr>
              <a:t>Percentages don’t add to 100 due to duplication</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bwMode="auto">
          <a:xfrm>
            <a:off x="685800" y="34925"/>
            <a:ext cx="7575550" cy="879475"/>
          </a:xfrm>
          <a:noFill/>
          <a:ln>
            <a:miter lim="800000"/>
            <a:headEnd/>
            <a:tailEnd/>
          </a:ln>
        </p:spPr>
        <p:txBody>
          <a:bodyPr vert="horz" wrap="square" lIns="91440" tIns="45720" rIns="91440" bIns="45720" numCol="1" anchor="ctr" anchorCtr="0" compatLnSpc="1">
            <a:prstTxWarp prst="textNoShape">
              <a:avLst/>
            </a:prstTxWarp>
          </a:bodyPr>
          <a:lstStyle/>
          <a:p>
            <a:r>
              <a:rPr lang="en-GB" sz="2000" b="1">
                <a:solidFill>
                  <a:srgbClr val="000099"/>
                </a:solidFill>
              </a:rPr>
              <a:t>Media Analysis</a:t>
            </a:r>
          </a:p>
        </p:txBody>
      </p:sp>
      <p:sp>
        <p:nvSpPr>
          <p:cNvPr id="94211" name="Rectangle 3"/>
          <p:cNvSpPr>
            <a:spLocks noGrp="1" noChangeAspect="1" noChangeArrowheads="1"/>
          </p:cNvSpPr>
          <p:nvPr>
            <p:ph type="body" idx="1"/>
          </p:nvPr>
        </p:nvSpPr>
        <p:spPr bwMode="auto">
          <a:xfrm>
            <a:off x="533400" y="914400"/>
            <a:ext cx="8231188" cy="5184775"/>
          </a:xfrm>
          <a:noFill/>
          <a:ln>
            <a:miter lim="800000"/>
            <a:headEnd/>
            <a:tailEnd/>
          </a:ln>
        </p:spPr>
        <p:txBody>
          <a:bodyPr vert="horz" wrap="square" lIns="91440" tIns="45720" rIns="91440" bIns="45720" numCol="1" anchor="t" anchorCtr="0" compatLnSpc="1">
            <a:prstTxWarp prst="textNoShape">
              <a:avLst/>
            </a:prstTxWarp>
          </a:bodyPr>
          <a:lstStyle/>
          <a:p>
            <a:pPr>
              <a:buSzPct val="150000"/>
              <a:buFontTx/>
              <a:buBlip>
                <a:blip r:embed="rId3"/>
              </a:buBlip>
            </a:pPr>
            <a:r>
              <a:rPr lang="en-GB" sz="2000" b="1">
                <a:solidFill>
                  <a:srgbClr val="000099"/>
                </a:solidFill>
              </a:rPr>
              <a:t>Description:</a:t>
            </a:r>
            <a:r>
              <a:rPr lang="en-GB" sz="2000" b="1">
                <a:solidFill>
                  <a:srgbClr val="000099"/>
                </a:solidFill>
                <a:latin typeface="Arial Black" pitchFamily="34" charset="0"/>
              </a:rPr>
              <a:t>  </a:t>
            </a:r>
          </a:p>
          <a:p>
            <a:pPr>
              <a:buSzPct val="150000"/>
              <a:buFontTx/>
              <a:buNone/>
            </a:pPr>
            <a:endParaRPr lang="en-GB" sz="800" b="1">
              <a:solidFill>
                <a:srgbClr val="000099"/>
              </a:solidFill>
              <a:latin typeface="Arial Black" pitchFamily="34" charset="0"/>
            </a:endParaRPr>
          </a:p>
          <a:p>
            <a:pPr>
              <a:buFontTx/>
              <a:buNone/>
            </a:pPr>
            <a:r>
              <a:rPr lang="en-GB" sz="2000">
                <a:solidFill>
                  <a:srgbClr val="000099"/>
                </a:solidFill>
              </a:rPr>
              <a:t>	</a:t>
            </a:r>
            <a:r>
              <a:rPr lang="en-GB" sz="1800">
                <a:solidFill>
                  <a:srgbClr val="000099"/>
                </a:solidFill>
              </a:rPr>
              <a:t>The media analysis consists in identifying media affinities. It enables us to identify what are the media that your target over-consumes compared to the universe of reference</a:t>
            </a:r>
            <a:r>
              <a:rPr lang="en-GB" sz="2000">
                <a:solidFill>
                  <a:srgbClr val="000099"/>
                </a:solidFill>
              </a:rPr>
              <a:t>.</a:t>
            </a:r>
          </a:p>
          <a:p>
            <a:pPr>
              <a:buFontTx/>
              <a:buNone/>
            </a:pPr>
            <a:r>
              <a:rPr lang="en-GB" sz="2000">
                <a:solidFill>
                  <a:srgbClr val="000099"/>
                </a:solidFill>
              </a:rPr>
              <a:t>      </a:t>
            </a:r>
          </a:p>
          <a:p>
            <a:pPr>
              <a:buSzPct val="150000"/>
              <a:buFontTx/>
              <a:buBlip>
                <a:blip r:embed="rId3"/>
              </a:buBlip>
            </a:pPr>
            <a:r>
              <a:rPr lang="en-GB" sz="2000" b="1">
                <a:solidFill>
                  <a:srgbClr val="000099"/>
                </a:solidFill>
              </a:rPr>
              <a:t>Objectives</a:t>
            </a:r>
            <a:r>
              <a:rPr lang="en-GB" sz="2000">
                <a:solidFill>
                  <a:srgbClr val="000099"/>
                </a:solidFill>
              </a:rPr>
              <a:t>:</a:t>
            </a:r>
          </a:p>
          <a:p>
            <a:pPr>
              <a:buSzPct val="150000"/>
              <a:buFontTx/>
              <a:buNone/>
            </a:pPr>
            <a:endParaRPr lang="en-GB" sz="800">
              <a:solidFill>
                <a:srgbClr val="000099"/>
              </a:solidFill>
            </a:endParaRPr>
          </a:p>
          <a:p>
            <a:pPr>
              <a:buFontTx/>
              <a:buNone/>
            </a:pPr>
            <a:r>
              <a:rPr lang="en-GB" sz="2000">
                <a:solidFill>
                  <a:srgbClr val="000099"/>
                </a:solidFill>
              </a:rPr>
              <a:t>	</a:t>
            </a:r>
            <a:r>
              <a:rPr lang="en-GB" sz="1800">
                <a:solidFill>
                  <a:srgbClr val="000099"/>
                </a:solidFill>
              </a:rPr>
              <a:t>The aim is to adapt accordingly the communication and to choose the right media vehicle to better reach your target.</a:t>
            </a:r>
            <a:r>
              <a:rPr lang="en-GB" sz="2000">
                <a:solidFill>
                  <a:srgbClr val="000099"/>
                </a:solidFill>
              </a:rPr>
              <a:t> </a:t>
            </a:r>
          </a:p>
          <a:p>
            <a:pPr>
              <a:buFontTx/>
              <a:buNone/>
            </a:pPr>
            <a:r>
              <a:rPr lang="en-GB" sz="2000">
                <a:solidFill>
                  <a:srgbClr val="000099"/>
                </a:solidFill>
              </a:rPr>
              <a:t>	</a:t>
            </a:r>
            <a:endParaRPr lang="en-GB" sz="2000" b="1">
              <a:solidFill>
                <a:srgbClr val="000099"/>
              </a:solidFill>
            </a:endParaRPr>
          </a:p>
          <a:p>
            <a:pPr>
              <a:lnSpc>
                <a:spcPct val="80000"/>
              </a:lnSpc>
              <a:buSzPct val="150000"/>
              <a:buFontTx/>
              <a:buBlip>
                <a:blip r:embed="rId3"/>
              </a:buBlip>
            </a:pPr>
            <a:r>
              <a:rPr lang="en-GB" sz="2000" b="1">
                <a:solidFill>
                  <a:srgbClr val="000099"/>
                </a:solidFill>
              </a:rPr>
              <a:t>Advantages</a:t>
            </a:r>
            <a:r>
              <a:rPr lang="en-GB" sz="2000">
                <a:solidFill>
                  <a:srgbClr val="000099"/>
                </a:solidFill>
              </a:rPr>
              <a:t>:  </a:t>
            </a:r>
          </a:p>
          <a:p>
            <a:pPr>
              <a:lnSpc>
                <a:spcPct val="80000"/>
              </a:lnSpc>
              <a:buSzPct val="150000"/>
              <a:buFontTx/>
              <a:buNone/>
            </a:pPr>
            <a:r>
              <a:rPr lang="en-GB" sz="2000">
                <a:solidFill>
                  <a:srgbClr val="000099"/>
                </a:solidFill>
              </a:rPr>
              <a:t>	</a:t>
            </a:r>
          </a:p>
          <a:p>
            <a:pPr lvl="1">
              <a:lnSpc>
                <a:spcPct val="80000"/>
              </a:lnSpc>
              <a:buFontTx/>
              <a:buNone/>
            </a:pPr>
            <a:r>
              <a:rPr lang="en-GB" sz="1800">
                <a:solidFill>
                  <a:srgbClr val="000099"/>
                </a:solidFill>
              </a:rPr>
              <a:t>- The richness of the database enables us to do media arbitrage</a:t>
            </a:r>
          </a:p>
          <a:p>
            <a:pPr lvl="1">
              <a:lnSpc>
                <a:spcPct val="80000"/>
              </a:lnSpc>
              <a:buFontTx/>
              <a:buNone/>
            </a:pPr>
            <a:r>
              <a:rPr lang="en-GB" sz="1800">
                <a:solidFill>
                  <a:srgbClr val="000099"/>
                </a:solidFill>
              </a:rPr>
              <a:t>- Optimized communication</a:t>
            </a:r>
          </a:p>
          <a:p>
            <a:pPr lvl="1">
              <a:lnSpc>
                <a:spcPct val="80000"/>
              </a:lnSpc>
              <a:buFontTx/>
              <a:buNone/>
            </a:pPr>
            <a:endParaRPr lang="en-GB" sz="2000" i="1">
              <a:solidFill>
                <a:srgbClr val="000099"/>
              </a:solidFill>
            </a:endParaRPr>
          </a:p>
        </p:txBody>
      </p:sp>
      <p:sp>
        <p:nvSpPr>
          <p:cNvPr id="94212" name="Line 4"/>
          <p:cNvSpPr>
            <a:spLocks noChangeShapeType="1"/>
          </p:cNvSpPr>
          <p:nvPr/>
        </p:nvSpPr>
        <p:spPr bwMode="auto">
          <a:xfrm>
            <a:off x="990600" y="1295400"/>
            <a:ext cx="2087563" cy="0"/>
          </a:xfrm>
          <a:prstGeom prst="line">
            <a:avLst/>
          </a:prstGeom>
          <a:noFill/>
          <a:ln w="57150" cmpd="thickThin">
            <a:solidFill>
              <a:srgbClr val="FF9900"/>
            </a:solidFill>
            <a:round/>
            <a:headEnd/>
            <a:tailEnd type="oval" w="sm" len="sm"/>
          </a:ln>
          <a:effectLst/>
        </p:spPr>
        <p:txBody>
          <a:bodyPr/>
          <a:lstStyle/>
          <a:p>
            <a:endParaRPr lang="en-US"/>
          </a:p>
        </p:txBody>
      </p:sp>
      <p:sp>
        <p:nvSpPr>
          <p:cNvPr id="94213" name="Line 5"/>
          <p:cNvSpPr>
            <a:spLocks noChangeShapeType="1"/>
          </p:cNvSpPr>
          <p:nvPr/>
        </p:nvSpPr>
        <p:spPr bwMode="auto">
          <a:xfrm>
            <a:off x="992188" y="3124200"/>
            <a:ext cx="3313112" cy="0"/>
          </a:xfrm>
          <a:prstGeom prst="line">
            <a:avLst/>
          </a:prstGeom>
          <a:noFill/>
          <a:ln w="57150" cmpd="thickThin">
            <a:solidFill>
              <a:srgbClr val="FF9900"/>
            </a:solidFill>
            <a:round/>
            <a:headEnd/>
            <a:tailEnd type="oval" w="sm" len="sm"/>
          </a:ln>
          <a:effectLst/>
        </p:spPr>
        <p:txBody>
          <a:bodyPr/>
          <a:lstStyle/>
          <a:p>
            <a:endParaRPr lang="en-US"/>
          </a:p>
        </p:txBody>
      </p:sp>
      <p:sp>
        <p:nvSpPr>
          <p:cNvPr id="94215" name="Line 7"/>
          <p:cNvSpPr>
            <a:spLocks noChangeShapeType="1"/>
          </p:cNvSpPr>
          <p:nvPr/>
        </p:nvSpPr>
        <p:spPr bwMode="auto">
          <a:xfrm>
            <a:off x="963613" y="4724400"/>
            <a:ext cx="5113337" cy="0"/>
          </a:xfrm>
          <a:prstGeom prst="line">
            <a:avLst/>
          </a:prstGeom>
          <a:noFill/>
          <a:ln w="57150" cmpd="thickThin">
            <a:solidFill>
              <a:srgbClr val="FF9900"/>
            </a:solidFill>
            <a:round/>
            <a:headEnd/>
            <a:tailEnd type="oval" w="sm" len="sm"/>
          </a:ln>
          <a:effectLst/>
        </p:spPr>
        <p:txBody>
          <a:bodyPr/>
          <a:lstStyle/>
          <a:p>
            <a:endParaRPr lang="en-US"/>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3927" name="Group 743"/>
          <p:cNvGraphicFramePr>
            <a:graphicFrameLocks noGrp="1"/>
          </p:cNvGraphicFramePr>
          <p:nvPr/>
        </p:nvGraphicFramePr>
        <p:xfrm>
          <a:off x="228600" y="914400"/>
          <a:ext cx="8534400" cy="2880996"/>
        </p:xfrm>
        <a:graphic>
          <a:graphicData uri="http://schemas.openxmlformats.org/drawingml/2006/table">
            <a:tbl>
              <a:tblPr/>
              <a:tblGrid>
                <a:gridCol w="1187450"/>
                <a:gridCol w="887413"/>
                <a:gridCol w="909637"/>
                <a:gridCol w="592138"/>
                <a:gridCol w="908050"/>
                <a:gridCol w="592137"/>
                <a:gridCol w="909638"/>
                <a:gridCol w="795337"/>
                <a:gridCol w="914400"/>
                <a:gridCol w="838200"/>
              </a:tblGrid>
              <a:tr h="180975">
                <a:tc row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cs typeface="Arial" pitchFamily="34" charset="0"/>
                        </a:rPr>
                        <a:t>Print Media</a:t>
                      </a:r>
                      <a:endParaRPr kumimoji="0" lang="en-US" sz="16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Total Sample</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Health Conscious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Indulgence Seekers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Adventurous Epicures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Impetuous Spontaneous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r>
              <a:tr h="244475">
                <a:tc vMerge="1">
                  <a:txBody>
                    <a:bodyPr/>
                    <a:lstStyle/>
                    <a:p>
                      <a:endParaRPr lang="en-U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3533</a:t>
                      </a:r>
                    </a:p>
                  </a:txBody>
                  <a:tcPr anchor="b" horzOverflow="overflow">
                    <a:lnL w="12700" cap="flat" cmpd="sng" algn="ctr">
                      <a:solidFill>
                        <a:schemeClr val="tx1"/>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757</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859</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1385</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552</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r>
              <a:tr h="244475">
                <a:tc vMerge="1">
                  <a:txBody>
                    <a:bodyPr/>
                    <a:lstStyle/>
                    <a:p>
                      <a:endParaRPr lang="en-U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r>
              <a:tr h="4270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Total sample</a:t>
                      </a:r>
                    </a:p>
                  </a:txBody>
                  <a:tcPr anchor="ctr"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27%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40%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r h="4270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Newspapers</a:t>
                      </a:r>
                    </a:p>
                  </a:txBody>
                  <a:tcPr anchor="ctr"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98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28%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Arial" pitchFamily="34" charset="0"/>
                        </a:rPr>
                        <a:t>104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41%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Arial" pitchFamily="34" charset="0"/>
                        </a:rPr>
                        <a:t>102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90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Weekly Magazines</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24%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Arial" pitchFamily="34" charset="0"/>
                        </a:rPr>
                        <a:t>128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61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47%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Arial" pitchFamily="34" charset="0"/>
                        </a:rPr>
                        <a:t>118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86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244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Monthly Magazines</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27%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Arial" pitchFamily="34" charset="0"/>
                        </a:rPr>
                        <a:t>146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42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51%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Arial" pitchFamily="34" charset="0"/>
                        </a:rPr>
                        <a:t>128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72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bl>
          </a:graphicData>
        </a:graphic>
      </p:graphicFrame>
      <p:sp>
        <p:nvSpPr>
          <p:cNvPr id="93862" name="Text Box 678"/>
          <p:cNvSpPr txBox="1">
            <a:spLocks noChangeArrowheads="1"/>
          </p:cNvSpPr>
          <p:nvPr/>
        </p:nvSpPr>
        <p:spPr bwMode="auto">
          <a:xfrm>
            <a:off x="127000" y="288925"/>
            <a:ext cx="7086600" cy="396875"/>
          </a:xfrm>
          <a:prstGeom prst="rect">
            <a:avLst/>
          </a:prstGeom>
          <a:noFill/>
          <a:ln w="9525">
            <a:noFill/>
            <a:miter lim="800000"/>
            <a:headEnd/>
            <a:tailEnd/>
          </a:ln>
          <a:effectLst/>
        </p:spPr>
        <p:txBody>
          <a:bodyPr>
            <a:spAutoFit/>
          </a:bodyPr>
          <a:lstStyle/>
          <a:p>
            <a:pPr>
              <a:spcBef>
                <a:spcPct val="50000"/>
              </a:spcBef>
            </a:pPr>
            <a:r>
              <a:rPr lang="en-US" sz="2000" b="1" u="sng">
                <a:solidFill>
                  <a:schemeClr val="accent2"/>
                </a:solidFill>
              </a:rPr>
              <a:t>Media Consumption</a:t>
            </a:r>
          </a:p>
        </p:txBody>
      </p:sp>
      <p:sp>
        <p:nvSpPr>
          <p:cNvPr id="93867" name="Text Box 683"/>
          <p:cNvSpPr txBox="1">
            <a:spLocks noChangeArrowheads="1"/>
          </p:cNvSpPr>
          <p:nvPr/>
        </p:nvSpPr>
        <p:spPr bwMode="auto">
          <a:xfrm>
            <a:off x="228600" y="3962400"/>
            <a:ext cx="8686800" cy="914400"/>
          </a:xfrm>
          <a:prstGeom prst="rect">
            <a:avLst/>
          </a:prstGeom>
          <a:noFill/>
          <a:ln w="9525">
            <a:noFill/>
            <a:miter lim="800000"/>
            <a:headEnd/>
            <a:tailEnd/>
          </a:ln>
          <a:effectLst/>
        </p:spPr>
        <p:txBody>
          <a:bodyPr>
            <a:spAutoFit/>
          </a:bodyPr>
          <a:lstStyle/>
          <a:p>
            <a:pPr>
              <a:spcBef>
                <a:spcPct val="50000"/>
              </a:spcBef>
              <a:buFont typeface="Wingdings" pitchFamily="2" charset="2"/>
              <a:buChar char="q"/>
            </a:pPr>
            <a:r>
              <a:rPr lang="en-US" sz="1200" b="1"/>
              <a:t>  Adventurous Epicures read all types of print media with high average ratio compared to the total sample, they are opposed by the impetuous spontaneous who print media consumption is below the average for all types.</a:t>
            </a:r>
          </a:p>
          <a:p>
            <a:pPr>
              <a:spcBef>
                <a:spcPct val="50000"/>
              </a:spcBef>
              <a:buFont typeface="Wingdings" pitchFamily="2" charset="2"/>
              <a:buChar char="q"/>
            </a:pPr>
            <a:r>
              <a:rPr lang="en-US" sz="1200" b="1"/>
              <a:t> Health conscious tend to read monthly and weekly titles more than newspapers. Indulgence seekers have an above average affinity to read newspapers.</a:t>
            </a:r>
          </a:p>
        </p:txBody>
      </p:sp>
      <p:sp>
        <p:nvSpPr>
          <p:cNvPr id="93868" name="Text Box 684"/>
          <p:cNvSpPr txBox="1">
            <a:spLocks noChangeArrowheads="1"/>
          </p:cNvSpPr>
          <p:nvPr/>
        </p:nvSpPr>
        <p:spPr bwMode="auto">
          <a:xfrm>
            <a:off x="-23813" y="65659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ext Box 2"/>
          <p:cNvSpPr txBox="1">
            <a:spLocks noChangeArrowheads="1"/>
          </p:cNvSpPr>
          <p:nvPr/>
        </p:nvSpPr>
        <p:spPr bwMode="auto">
          <a:xfrm>
            <a:off x="127000" y="225425"/>
            <a:ext cx="7086600" cy="396875"/>
          </a:xfrm>
          <a:prstGeom prst="rect">
            <a:avLst/>
          </a:prstGeom>
          <a:noFill/>
          <a:ln w="9525">
            <a:noFill/>
            <a:miter lim="800000"/>
            <a:headEnd/>
            <a:tailEnd/>
          </a:ln>
          <a:effectLst/>
        </p:spPr>
        <p:txBody>
          <a:bodyPr>
            <a:spAutoFit/>
          </a:bodyPr>
          <a:lstStyle/>
          <a:p>
            <a:pPr>
              <a:spcBef>
                <a:spcPct val="50000"/>
              </a:spcBef>
            </a:pPr>
            <a:r>
              <a:rPr lang="en-US" sz="2000" b="1" u="sng">
                <a:solidFill>
                  <a:schemeClr val="accent2"/>
                </a:solidFill>
              </a:rPr>
              <a:t>Media Consumption</a:t>
            </a:r>
          </a:p>
        </p:txBody>
      </p:sp>
      <p:sp>
        <p:nvSpPr>
          <p:cNvPr id="92163" name="AutoShape 3"/>
          <p:cNvSpPr>
            <a:spLocks noChangeArrowheads="1"/>
          </p:cNvSpPr>
          <p:nvPr/>
        </p:nvSpPr>
        <p:spPr bwMode="auto">
          <a:xfrm>
            <a:off x="101600" y="1828800"/>
            <a:ext cx="2209800" cy="4648200"/>
          </a:xfrm>
          <a:prstGeom prst="roundRect">
            <a:avLst>
              <a:gd name="adj" fmla="val 16667"/>
            </a:avLst>
          </a:prstGeom>
          <a:solidFill>
            <a:srgbClr val="F0FDA1"/>
          </a:solidFill>
          <a:ln w="9525">
            <a:solidFill>
              <a:schemeClr val="tx1"/>
            </a:solidFill>
            <a:round/>
            <a:headEnd/>
            <a:tailEnd/>
          </a:ln>
          <a:effectLst/>
        </p:spPr>
        <p:txBody>
          <a:bodyPr wrap="none"/>
          <a:lstStyle/>
          <a:p>
            <a:pPr>
              <a:buFont typeface="Wingdings" pitchFamily="2" charset="2"/>
              <a:buChar char="§"/>
            </a:pPr>
            <a:r>
              <a:rPr lang="en-US" sz="1200" b="1"/>
              <a:t> </a:t>
            </a:r>
            <a:r>
              <a:rPr lang="en-US" sz="1200" b="1" u="sng"/>
              <a:t>Newspapers:</a:t>
            </a:r>
          </a:p>
          <a:p>
            <a:endParaRPr lang="en-US" sz="800" b="1"/>
          </a:p>
          <a:p>
            <a:pPr>
              <a:buFontTx/>
              <a:buChar char="-"/>
            </a:pPr>
            <a:r>
              <a:rPr lang="en-US" sz="1200" b="1"/>
              <a:t> Al Rai (37%)</a:t>
            </a:r>
          </a:p>
          <a:p>
            <a:pPr>
              <a:buFontTx/>
              <a:buChar char="-"/>
            </a:pPr>
            <a:r>
              <a:rPr lang="en-US" sz="1200" b="1"/>
              <a:t> Al Watan (34%)</a:t>
            </a:r>
          </a:p>
          <a:p>
            <a:pPr>
              <a:buFontTx/>
              <a:buChar char="-"/>
            </a:pPr>
            <a:endParaRPr lang="en-US" sz="1200" b="1"/>
          </a:p>
          <a:p>
            <a:pPr>
              <a:buFont typeface="Wingdings" pitchFamily="2" charset="2"/>
              <a:buChar char="§"/>
            </a:pPr>
            <a:r>
              <a:rPr lang="en-US" sz="1200" b="1"/>
              <a:t> </a:t>
            </a:r>
            <a:r>
              <a:rPr lang="en-US" sz="1200" b="1" u="sng"/>
              <a:t>Newspaper Topics:</a:t>
            </a:r>
          </a:p>
          <a:p>
            <a:pPr>
              <a:buFont typeface="Wingdings" pitchFamily="2" charset="2"/>
              <a:buChar char="§"/>
            </a:pPr>
            <a:endParaRPr lang="en-US" sz="800" b="1" u="sng"/>
          </a:p>
          <a:p>
            <a:pPr>
              <a:buFont typeface="Wingdings" pitchFamily="2" charset="2"/>
              <a:buNone/>
            </a:pPr>
            <a:r>
              <a:rPr lang="en-US" sz="1200" b="1"/>
              <a:t>- Local news (67%)</a:t>
            </a:r>
          </a:p>
          <a:p>
            <a:pPr>
              <a:buFontTx/>
              <a:buChar char="-"/>
            </a:pPr>
            <a:r>
              <a:rPr lang="en-US" sz="1200" b="1"/>
              <a:t> Arab news (53%)</a:t>
            </a:r>
          </a:p>
          <a:p>
            <a:pPr>
              <a:buFontTx/>
              <a:buChar char="-"/>
            </a:pPr>
            <a:r>
              <a:rPr lang="en-US" sz="1200" b="1"/>
              <a:t> Gulf News (44%)</a:t>
            </a:r>
          </a:p>
          <a:p>
            <a:pPr>
              <a:buFontTx/>
              <a:buChar char="-"/>
            </a:pPr>
            <a:endParaRPr lang="en-US" sz="1200" b="1"/>
          </a:p>
          <a:p>
            <a:pPr>
              <a:buFont typeface="Wingdings" pitchFamily="2" charset="2"/>
              <a:buChar char="§"/>
            </a:pPr>
            <a:r>
              <a:rPr lang="en-US" sz="1200" b="1" u="sng"/>
              <a:t> Weekly Magazines:</a:t>
            </a:r>
          </a:p>
          <a:p>
            <a:endParaRPr lang="en-US" sz="800" b="1"/>
          </a:p>
          <a:p>
            <a:r>
              <a:rPr lang="en-US" sz="1200" b="1"/>
              <a:t>- Ewaseet (16%)</a:t>
            </a:r>
          </a:p>
          <a:p>
            <a:r>
              <a:rPr lang="en-US" sz="1200" b="1"/>
              <a:t>- Al Yakaza (12%)</a:t>
            </a:r>
          </a:p>
          <a:p>
            <a:endParaRPr lang="en-US" sz="1200" b="1"/>
          </a:p>
          <a:p>
            <a:pPr>
              <a:buFont typeface="Wingdings" pitchFamily="2" charset="2"/>
              <a:buChar char="§"/>
            </a:pPr>
            <a:r>
              <a:rPr lang="en-US" sz="1200" b="1"/>
              <a:t> </a:t>
            </a:r>
            <a:r>
              <a:rPr lang="en-US" sz="1200" b="1" u="sng"/>
              <a:t>Monthly Magazines:</a:t>
            </a:r>
          </a:p>
          <a:p>
            <a:pPr>
              <a:buFont typeface="Wingdings" pitchFamily="2" charset="2"/>
              <a:buChar char="§"/>
            </a:pPr>
            <a:endParaRPr lang="en-US" sz="800" b="1" u="sng"/>
          </a:p>
          <a:p>
            <a:pPr>
              <a:buFont typeface="Wingdings" pitchFamily="2" charset="2"/>
              <a:buNone/>
            </a:pPr>
            <a:r>
              <a:rPr lang="en-US" sz="1200" b="1"/>
              <a:t>- Samra (10%)</a:t>
            </a:r>
          </a:p>
          <a:p>
            <a:pPr>
              <a:buFont typeface="Wingdings" pitchFamily="2" charset="2"/>
              <a:buNone/>
            </a:pPr>
            <a:r>
              <a:rPr lang="en-US" sz="1200" b="1"/>
              <a:t>- Usrati (6%)</a:t>
            </a:r>
          </a:p>
          <a:p>
            <a:pPr>
              <a:buFont typeface="Wingdings" pitchFamily="2" charset="2"/>
              <a:buNone/>
            </a:pPr>
            <a:endParaRPr lang="en-US" sz="1200" b="1"/>
          </a:p>
          <a:p>
            <a:pPr>
              <a:buFont typeface="Wingdings" pitchFamily="2" charset="2"/>
              <a:buChar char="§"/>
            </a:pPr>
            <a:r>
              <a:rPr lang="en-US" sz="1200" b="1"/>
              <a:t> </a:t>
            </a:r>
            <a:r>
              <a:rPr lang="en-US" sz="1200" b="1" u="sng"/>
              <a:t>Magazine Topics:</a:t>
            </a:r>
          </a:p>
          <a:p>
            <a:pPr>
              <a:buFont typeface="Wingdings" pitchFamily="2" charset="2"/>
              <a:buNone/>
            </a:pPr>
            <a:endParaRPr lang="en-US" sz="800" b="1" u="sng"/>
          </a:p>
          <a:p>
            <a:pPr>
              <a:buFont typeface="Wingdings" pitchFamily="2" charset="2"/>
              <a:buNone/>
            </a:pPr>
            <a:r>
              <a:rPr lang="en-US" sz="1200" b="1"/>
              <a:t>- Local news (34 %)</a:t>
            </a:r>
          </a:p>
          <a:p>
            <a:pPr>
              <a:buFontTx/>
              <a:buChar char="-"/>
            </a:pPr>
            <a:r>
              <a:rPr lang="en-US" sz="1200" b="1"/>
              <a:t> Medical/health/fitness </a:t>
            </a:r>
          </a:p>
          <a:p>
            <a:r>
              <a:rPr lang="en-US" sz="1200" b="1"/>
              <a:t>  (26%)</a:t>
            </a:r>
          </a:p>
          <a:p>
            <a:pPr>
              <a:buFont typeface="Wingdings" pitchFamily="2" charset="2"/>
              <a:buNone/>
            </a:pPr>
            <a:endParaRPr lang="en-US" sz="1200" b="1"/>
          </a:p>
          <a:p>
            <a:pPr>
              <a:buFont typeface="Wingdings" pitchFamily="2" charset="2"/>
              <a:buNone/>
            </a:pPr>
            <a:endParaRPr lang="en-US" sz="1200" b="1"/>
          </a:p>
          <a:p>
            <a:pPr>
              <a:buFontTx/>
              <a:buChar char="•"/>
            </a:pPr>
            <a:endParaRPr lang="en-US" sz="1200" b="1" u="sng"/>
          </a:p>
        </p:txBody>
      </p:sp>
      <p:sp>
        <p:nvSpPr>
          <p:cNvPr id="92166" name="Text Box 6"/>
          <p:cNvSpPr txBox="1">
            <a:spLocks noChangeArrowheads="1"/>
          </p:cNvSpPr>
          <p:nvPr/>
        </p:nvSpPr>
        <p:spPr bwMode="auto">
          <a:xfrm>
            <a:off x="101600" y="1511300"/>
            <a:ext cx="2133600" cy="304800"/>
          </a:xfrm>
          <a:prstGeom prst="rect">
            <a:avLst/>
          </a:prstGeom>
          <a:noFill/>
          <a:ln w="9525">
            <a:noFill/>
            <a:miter lim="800000"/>
            <a:headEnd/>
            <a:tailEnd/>
          </a:ln>
          <a:effectLst/>
        </p:spPr>
        <p:txBody>
          <a:bodyPr>
            <a:spAutoFit/>
          </a:bodyPr>
          <a:lstStyle/>
          <a:p>
            <a:pPr algn="ctr">
              <a:spcBef>
                <a:spcPct val="50000"/>
              </a:spcBef>
            </a:pPr>
            <a:r>
              <a:rPr lang="en-US" sz="1400" b="1">
                <a:solidFill>
                  <a:schemeClr val="accent2"/>
                </a:solidFill>
              </a:rPr>
              <a:t>Health Conscious</a:t>
            </a:r>
          </a:p>
        </p:txBody>
      </p:sp>
      <p:sp>
        <p:nvSpPr>
          <p:cNvPr id="92167" name="AutoShape 7"/>
          <p:cNvSpPr>
            <a:spLocks noChangeArrowheads="1"/>
          </p:cNvSpPr>
          <p:nvPr/>
        </p:nvSpPr>
        <p:spPr bwMode="auto">
          <a:xfrm>
            <a:off x="2425700" y="1816100"/>
            <a:ext cx="2133600" cy="4648200"/>
          </a:xfrm>
          <a:prstGeom prst="roundRect">
            <a:avLst>
              <a:gd name="adj" fmla="val 16667"/>
            </a:avLst>
          </a:prstGeom>
          <a:solidFill>
            <a:srgbClr val="F0FDA1"/>
          </a:solidFill>
          <a:ln w="9525">
            <a:solidFill>
              <a:schemeClr val="tx1"/>
            </a:solidFill>
            <a:round/>
            <a:headEnd/>
            <a:tailEnd/>
          </a:ln>
          <a:effectLst/>
        </p:spPr>
        <p:txBody>
          <a:bodyPr wrap="none"/>
          <a:lstStyle/>
          <a:p>
            <a:pPr>
              <a:buFont typeface="Wingdings" pitchFamily="2" charset="2"/>
              <a:buChar char="§"/>
            </a:pPr>
            <a:r>
              <a:rPr lang="en-US" sz="1200" b="1"/>
              <a:t> </a:t>
            </a:r>
            <a:r>
              <a:rPr lang="en-US" sz="1200" b="1" u="sng"/>
              <a:t>Newspapers:</a:t>
            </a:r>
          </a:p>
          <a:p>
            <a:endParaRPr lang="en-US" sz="800" b="1"/>
          </a:p>
          <a:p>
            <a:pPr>
              <a:buFontTx/>
              <a:buChar char="-"/>
            </a:pPr>
            <a:r>
              <a:rPr lang="en-US" sz="1200" b="1"/>
              <a:t> Al Watan(65%)</a:t>
            </a:r>
          </a:p>
          <a:p>
            <a:pPr>
              <a:buFontTx/>
              <a:buChar char="-"/>
            </a:pPr>
            <a:r>
              <a:rPr lang="en-US" sz="1200" b="1"/>
              <a:t> Al Rai (57%)</a:t>
            </a:r>
          </a:p>
          <a:p>
            <a:pPr>
              <a:buFontTx/>
              <a:buChar char="-"/>
            </a:pPr>
            <a:endParaRPr lang="en-US" sz="1200" b="1"/>
          </a:p>
          <a:p>
            <a:pPr>
              <a:buFont typeface="Wingdings" pitchFamily="2" charset="2"/>
              <a:buChar char="§"/>
            </a:pPr>
            <a:r>
              <a:rPr lang="en-US" sz="1200" b="1"/>
              <a:t> </a:t>
            </a:r>
            <a:r>
              <a:rPr lang="en-US" sz="1200" b="1" u="sng"/>
              <a:t>Newspaper Topics:</a:t>
            </a:r>
          </a:p>
          <a:p>
            <a:pPr>
              <a:buFont typeface="Wingdings" pitchFamily="2" charset="2"/>
              <a:buChar char="§"/>
            </a:pPr>
            <a:endParaRPr lang="en-US" sz="800" b="1" u="sng"/>
          </a:p>
          <a:p>
            <a:pPr>
              <a:buFont typeface="Wingdings" pitchFamily="2" charset="2"/>
              <a:buNone/>
            </a:pPr>
            <a:r>
              <a:rPr lang="en-US" sz="1200" b="1"/>
              <a:t>- Local news (74%)</a:t>
            </a:r>
          </a:p>
          <a:p>
            <a:pPr>
              <a:buFontTx/>
              <a:buChar char="-"/>
            </a:pPr>
            <a:r>
              <a:rPr lang="en-US" sz="1200" b="1"/>
              <a:t> Arab news (55%)</a:t>
            </a:r>
          </a:p>
          <a:p>
            <a:pPr>
              <a:buFontTx/>
              <a:buChar char="-"/>
            </a:pPr>
            <a:r>
              <a:rPr lang="en-US" sz="1200"/>
              <a:t> </a:t>
            </a:r>
            <a:r>
              <a:rPr lang="en-US" sz="1200" b="1"/>
              <a:t>cosmetics (54%)</a:t>
            </a:r>
          </a:p>
          <a:p>
            <a:pPr>
              <a:buFontTx/>
              <a:buChar char="-"/>
            </a:pPr>
            <a:endParaRPr lang="en-US" sz="1200" b="1"/>
          </a:p>
          <a:p>
            <a:pPr>
              <a:buFont typeface="Wingdings" pitchFamily="2" charset="2"/>
              <a:buChar char="§"/>
            </a:pPr>
            <a:r>
              <a:rPr lang="en-US" sz="1200" b="1" u="sng"/>
              <a:t> Weekly Magazines:</a:t>
            </a:r>
          </a:p>
          <a:p>
            <a:endParaRPr lang="en-US" sz="800" b="1"/>
          </a:p>
          <a:p>
            <a:r>
              <a:rPr lang="en-US" sz="1200" b="1"/>
              <a:t>- Al Yakaza (30%)</a:t>
            </a:r>
          </a:p>
          <a:p>
            <a:r>
              <a:rPr lang="en-US" sz="1200" b="1"/>
              <a:t>- Zahrat Al Khaleej (27%)</a:t>
            </a:r>
          </a:p>
          <a:p>
            <a:endParaRPr lang="en-US" sz="1200" b="1"/>
          </a:p>
          <a:p>
            <a:pPr>
              <a:buFont typeface="Wingdings" pitchFamily="2" charset="2"/>
              <a:buChar char="§"/>
            </a:pPr>
            <a:r>
              <a:rPr lang="en-US" sz="1200" b="1"/>
              <a:t> </a:t>
            </a:r>
            <a:r>
              <a:rPr lang="en-US" sz="1200" b="1" u="sng"/>
              <a:t>Monthly Magazines:</a:t>
            </a:r>
          </a:p>
          <a:p>
            <a:pPr>
              <a:buFont typeface="Wingdings" pitchFamily="2" charset="2"/>
              <a:buChar char="§"/>
            </a:pPr>
            <a:endParaRPr lang="en-US" sz="800" b="1" u="sng"/>
          </a:p>
          <a:p>
            <a:pPr>
              <a:buFont typeface="Wingdings" pitchFamily="2" charset="2"/>
              <a:buNone/>
            </a:pPr>
            <a:r>
              <a:rPr lang="en-US" sz="1200" b="1"/>
              <a:t>- Samra (27%)</a:t>
            </a:r>
          </a:p>
          <a:p>
            <a:pPr>
              <a:buFont typeface="Wingdings" pitchFamily="2" charset="2"/>
              <a:buNone/>
            </a:pPr>
            <a:r>
              <a:rPr lang="en-US" sz="1200" b="1"/>
              <a:t>- Usrati (17%)</a:t>
            </a:r>
          </a:p>
          <a:p>
            <a:pPr>
              <a:buFont typeface="Wingdings" pitchFamily="2" charset="2"/>
              <a:buNone/>
            </a:pPr>
            <a:endParaRPr lang="en-US" sz="1200" b="1"/>
          </a:p>
          <a:p>
            <a:pPr>
              <a:buFont typeface="Wingdings" pitchFamily="2" charset="2"/>
              <a:buChar char="§"/>
            </a:pPr>
            <a:r>
              <a:rPr lang="en-US" sz="1200" b="1"/>
              <a:t> </a:t>
            </a:r>
            <a:r>
              <a:rPr lang="en-US" sz="1200" b="1" u="sng"/>
              <a:t>Magazine Topics:</a:t>
            </a:r>
          </a:p>
          <a:p>
            <a:pPr>
              <a:buFont typeface="Wingdings" pitchFamily="2" charset="2"/>
              <a:buNone/>
            </a:pPr>
            <a:endParaRPr lang="en-US" sz="800" b="1" u="sng"/>
          </a:p>
          <a:p>
            <a:pPr>
              <a:buFont typeface="Wingdings" pitchFamily="2" charset="2"/>
              <a:buNone/>
            </a:pPr>
            <a:r>
              <a:rPr lang="en-US" sz="1200" b="1"/>
              <a:t>- Local news (50%)</a:t>
            </a:r>
          </a:p>
          <a:p>
            <a:pPr>
              <a:buFont typeface="Wingdings" pitchFamily="2" charset="2"/>
              <a:buNone/>
            </a:pPr>
            <a:r>
              <a:rPr lang="en-US" sz="1200" b="1"/>
              <a:t>- Cosmetics (47%)</a:t>
            </a:r>
          </a:p>
          <a:p>
            <a:pPr>
              <a:buFont typeface="Wingdings" pitchFamily="2" charset="2"/>
              <a:buNone/>
            </a:pPr>
            <a:endParaRPr lang="en-US" sz="1200" b="1"/>
          </a:p>
          <a:p>
            <a:pPr>
              <a:buFont typeface="Wingdings" pitchFamily="2" charset="2"/>
              <a:buNone/>
            </a:pPr>
            <a:endParaRPr lang="en-US" sz="1200" b="1"/>
          </a:p>
          <a:p>
            <a:pPr>
              <a:buFontTx/>
              <a:buChar char="•"/>
            </a:pPr>
            <a:endParaRPr lang="en-US" sz="1200" b="1" u="sng"/>
          </a:p>
        </p:txBody>
      </p:sp>
      <p:sp>
        <p:nvSpPr>
          <p:cNvPr id="92168" name="Text Box 8"/>
          <p:cNvSpPr txBox="1">
            <a:spLocks noChangeArrowheads="1"/>
          </p:cNvSpPr>
          <p:nvPr/>
        </p:nvSpPr>
        <p:spPr bwMode="auto">
          <a:xfrm>
            <a:off x="2400300" y="1498600"/>
            <a:ext cx="2133600" cy="304800"/>
          </a:xfrm>
          <a:prstGeom prst="rect">
            <a:avLst/>
          </a:prstGeom>
          <a:noFill/>
          <a:ln w="9525">
            <a:noFill/>
            <a:miter lim="800000"/>
            <a:headEnd/>
            <a:tailEnd/>
          </a:ln>
          <a:effectLst/>
        </p:spPr>
        <p:txBody>
          <a:bodyPr>
            <a:spAutoFit/>
          </a:bodyPr>
          <a:lstStyle/>
          <a:p>
            <a:pPr algn="ctr">
              <a:spcBef>
                <a:spcPct val="50000"/>
              </a:spcBef>
            </a:pPr>
            <a:r>
              <a:rPr lang="en-US" sz="1400" b="1">
                <a:solidFill>
                  <a:schemeClr val="accent2"/>
                </a:solidFill>
              </a:rPr>
              <a:t>Indulgence Seekers</a:t>
            </a:r>
          </a:p>
        </p:txBody>
      </p:sp>
      <p:sp>
        <p:nvSpPr>
          <p:cNvPr id="92169" name="AutoShape 9"/>
          <p:cNvSpPr>
            <a:spLocks noChangeArrowheads="1"/>
          </p:cNvSpPr>
          <p:nvPr/>
        </p:nvSpPr>
        <p:spPr bwMode="auto">
          <a:xfrm>
            <a:off x="4660900" y="1803400"/>
            <a:ext cx="2133600" cy="4648200"/>
          </a:xfrm>
          <a:prstGeom prst="roundRect">
            <a:avLst>
              <a:gd name="adj" fmla="val 16667"/>
            </a:avLst>
          </a:prstGeom>
          <a:solidFill>
            <a:srgbClr val="F0FDA1"/>
          </a:solidFill>
          <a:ln w="9525">
            <a:solidFill>
              <a:schemeClr val="tx1"/>
            </a:solidFill>
            <a:round/>
            <a:headEnd/>
            <a:tailEnd/>
          </a:ln>
          <a:effectLst/>
        </p:spPr>
        <p:txBody>
          <a:bodyPr wrap="none"/>
          <a:lstStyle/>
          <a:p>
            <a:pPr>
              <a:buFont typeface="Wingdings" pitchFamily="2" charset="2"/>
              <a:buChar char="§"/>
            </a:pPr>
            <a:r>
              <a:rPr lang="en-US" sz="1200" b="1"/>
              <a:t> </a:t>
            </a:r>
            <a:r>
              <a:rPr lang="en-US" sz="1200" b="1" u="sng"/>
              <a:t>Newspapers:</a:t>
            </a:r>
          </a:p>
          <a:p>
            <a:endParaRPr lang="en-US" sz="800" b="1"/>
          </a:p>
          <a:p>
            <a:pPr>
              <a:buFontTx/>
              <a:buChar char="-"/>
            </a:pPr>
            <a:r>
              <a:rPr lang="en-US" sz="1200" b="1"/>
              <a:t> Al Rai (54%)</a:t>
            </a:r>
          </a:p>
          <a:p>
            <a:pPr>
              <a:buFontTx/>
              <a:buChar char="-"/>
            </a:pPr>
            <a:r>
              <a:rPr lang="en-US" sz="1200" b="1"/>
              <a:t> Al Watan (43%)</a:t>
            </a:r>
          </a:p>
          <a:p>
            <a:pPr>
              <a:buFontTx/>
              <a:buChar char="-"/>
            </a:pPr>
            <a:endParaRPr lang="en-US" sz="1200" b="1"/>
          </a:p>
          <a:p>
            <a:pPr>
              <a:buFont typeface="Wingdings" pitchFamily="2" charset="2"/>
              <a:buChar char="§"/>
            </a:pPr>
            <a:r>
              <a:rPr lang="en-US" sz="1200" b="1"/>
              <a:t> </a:t>
            </a:r>
            <a:r>
              <a:rPr lang="en-US" sz="1200" b="1" u="sng"/>
              <a:t>Newspaper Topics:</a:t>
            </a:r>
          </a:p>
          <a:p>
            <a:pPr>
              <a:buFont typeface="Wingdings" pitchFamily="2" charset="2"/>
              <a:buChar char="§"/>
            </a:pPr>
            <a:endParaRPr lang="en-US" sz="800" b="1" u="sng"/>
          </a:p>
          <a:p>
            <a:pPr>
              <a:buFont typeface="Wingdings" pitchFamily="2" charset="2"/>
              <a:buNone/>
            </a:pPr>
            <a:r>
              <a:rPr lang="en-US" sz="1200" b="1"/>
              <a:t>- Local news</a:t>
            </a:r>
            <a:r>
              <a:rPr lang="en-US" sz="1200"/>
              <a:t> </a:t>
            </a:r>
            <a:r>
              <a:rPr lang="en-US" sz="1200" b="1"/>
              <a:t>(70%)</a:t>
            </a:r>
          </a:p>
          <a:p>
            <a:pPr>
              <a:buFont typeface="Wingdings" pitchFamily="2" charset="2"/>
              <a:buNone/>
            </a:pPr>
            <a:r>
              <a:rPr lang="en-US" sz="1200" b="1"/>
              <a:t>- Arab news (66%)</a:t>
            </a:r>
          </a:p>
          <a:p>
            <a:pPr>
              <a:buFont typeface="Wingdings" pitchFamily="2" charset="2"/>
              <a:buNone/>
            </a:pPr>
            <a:r>
              <a:rPr lang="en-US" sz="1200" b="1"/>
              <a:t>- Media/Marketing (53%)</a:t>
            </a:r>
          </a:p>
          <a:p>
            <a:pPr>
              <a:buFontTx/>
              <a:buChar char="-"/>
            </a:pPr>
            <a:endParaRPr lang="en-US" sz="1200" b="1"/>
          </a:p>
          <a:p>
            <a:pPr>
              <a:buFont typeface="Wingdings" pitchFamily="2" charset="2"/>
              <a:buChar char="§"/>
            </a:pPr>
            <a:r>
              <a:rPr lang="en-US" sz="1200" b="1" u="sng"/>
              <a:t> Weekly Magazines:</a:t>
            </a:r>
          </a:p>
          <a:p>
            <a:endParaRPr lang="en-US" sz="800" b="1"/>
          </a:p>
          <a:p>
            <a:r>
              <a:rPr lang="en-US" sz="1200" b="1"/>
              <a:t>- Al Hadaf (24%)</a:t>
            </a:r>
          </a:p>
          <a:p>
            <a:r>
              <a:rPr lang="en-US" sz="1200" b="1"/>
              <a:t>- Al Sada (23%)</a:t>
            </a:r>
          </a:p>
          <a:p>
            <a:endParaRPr lang="en-US" sz="1200" b="1"/>
          </a:p>
          <a:p>
            <a:pPr>
              <a:buFont typeface="Wingdings" pitchFamily="2" charset="2"/>
              <a:buChar char="§"/>
            </a:pPr>
            <a:r>
              <a:rPr lang="en-US" sz="1200" b="1"/>
              <a:t> </a:t>
            </a:r>
            <a:r>
              <a:rPr lang="en-US" sz="1200" b="1" u="sng"/>
              <a:t>Monthly Magazines:</a:t>
            </a:r>
          </a:p>
          <a:p>
            <a:pPr>
              <a:buFont typeface="Wingdings" pitchFamily="2" charset="2"/>
              <a:buChar char="§"/>
            </a:pPr>
            <a:endParaRPr lang="en-US" sz="800" b="1" u="sng"/>
          </a:p>
          <a:p>
            <a:pPr>
              <a:buFont typeface="Wingdings" pitchFamily="2" charset="2"/>
              <a:buNone/>
            </a:pPr>
            <a:r>
              <a:rPr lang="en-US" sz="1200" b="1"/>
              <a:t>- Heya (9%)</a:t>
            </a:r>
          </a:p>
          <a:p>
            <a:pPr>
              <a:buFont typeface="Wingdings" pitchFamily="2" charset="2"/>
              <a:buNone/>
            </a:pPr>
            <a:r>
              <a:rPr lang="en-US" sz="1200" b="1"/>
              <a:t>- Zeina (7%)</a:t>
            </a:r>
          </a:p>
          <a:p>
            <a:pPr>
              <a:buFont typeface="Wingdings" pitchFamily="2" charset="2"/>
              <a:buNone/>
            </a:pPr>
            <a:endParaRPr lang="en-US" sz="1200" b="1"/>
          </a:p>
          <a:p>
            <a:pPr>
              <a:buFont typeface="Wingdings" pitchFamily="2" charset="2"/>
              <a:buChar char="§"/>
            </a:pPr>
            <a:r>
              <a:rPr lang="en-US" sz="1200" b="1"/>
              <a:t> </a:t>
            </a:r>
            <a:r>
              <a:rPr lang="en-US" sz="1200" b="1" u="sng"/>
              <a:t>Magazine Topics:</a:t>
            </a:r>
          </a:p>
          <a:p>
            <a:pPr>
              <a:buFont typeface="Wingdings" pitchFamily="2" charset="2"/>
              <a:buNone/>
            </a:pPr>
            <a:endParaRPr lang="en-US" sz="800" b="1" u="sng"/>
          </a:p>
          <a:p>
            <a:pPr>
              <a:buFont typeface="Wingdings" pitchFamily="2" charset="2"/>
              <a:buNone/>
            </a:pPr>
            <a:r>
              <a:rPr lang="en-US" sz="1200" b="1"/>
              <a:t>- Classifieds (41%)</a:t>
            </a:r>
          </a:p>
          <a:p>
            <a:pPr>
              <a:buFont typeface="Wingdings" pitchFamily="2" charset="2"/>
              <a:buNone/>
            </a:pPr>
            <a:r>
              <a:rPr lang="en-US" sz="1200" b="1"/>
              <a:t>- Arab News (35%)</a:t>
            </a:r>
          </a:p>
          <a:p>
            <a:pPr>
              <a:buFont typeface="Wingdings" pitchFamily="2" charset="2"/>
              <a:buNone/>
            </a:pPr>
            <a:endParaRPr lang="en-US" sz="1200" b="1"/>
          </a:p>
          <a:p>
            <a:pPr>
              <a:buFont typeface="Wingdings" pitchFamily="2" charset="2"/>
              <a:buNone/>
            </a:pPr>
            <a:endParaRPr lang="en-US" sz="1200" b="1"/>
          </a:p>
          <a:p>
            <a:pPr>
              <a:buFontTx/>
              <a:buChar char="•"/>
            </a:pPr>
            <a:endParaRPr lang="en-US" sz="1200" b="1" u="sng"/>
          </a:p>
        </p:txBody>
      </p:sp>
      <p:sp>
        <p:nvSpPr>
          <p:cNvPr id="92170" name="Text Box 10"/>
          <p:cNvSpPr txBox="1">
            <a:spLocks noChangeArrowheads="1"/>
          </p:cNvSpPr>
          <p:nvPr/>
        </p:nvSpPr>
        <p:spPr bwMode="auto">
          <a:xfrm>
            <a:off x="4686300" y="1485900"/>
            <a:ext cx="2133600" cy="304800"/>
          </a:xfrm>
          <a:prstGeom prst="rect">
            <a:avLst/>
          </a:prstGeom>
          <a:noFill/>
          <a:ln w="9525">
            <a:noFill/>
            <a:miter lim="800000"/>
            <a:headEnd/>
            <a:tailEnd/>
          </a:ln>
          <a:effectLst/>
        </p:spPr>
        <p:txBody>
          <a:bodyPr>
            <a:spAutoFit/>
          </a:bodyPr>
          <a:lstStyle/>
          <a:p>
            <a:pPr algn="ctr">
              <a:spcBef>
                <a:spcPct val="50000"/>
              </a:spcBef>
            </a:pPr>
            <a:r>
              <a:rPr lang="en-US" sz="1400" b="1">
                <a:solidFill>
                  <a:schemeClr val="accent2"/>
                </a:solidFill>
              </a:rPr>
              <a:t>Adventurous Epicures</a:t>
            </a:r>
          </a:p>
        </p:txBody>
      </p:sp>
      <p:sp>
        <p:nvSpPr>
          <p:cNvPr id="92171" name="AutoShape 11"/>
          <p:cNvSpPr>
            <a:spLocks noChangeArrowheads="1"/>
          </p:cNvSpPr>
          <p:nvPr/>
        </p:nvSpPr>
        <p:spPr bwMode="auto">
          <a:xfrm>
            <a:off x="6921500" y="1790700"/>
            <a:ext cx="2133600" cy="4648200"/>
          </a:xfrm>
          <a:prstGeom prst="roundRect">
            <a:avLst>
              <a:gd name="adj" fmla="val 16667"/>
            </a:avLst>
          </a:prstGeom>
          <a:solidFill>
            <a:srgbClr val="F0FDA1"/>
          </a:solidFill>
          <a:ln w="9525">
            <a:solidFill>
              <a:schemeClr val="tx1"/>
            </a:solidFill>
            <a:round/>
            <a:headEnd/>
            <a:tailEnd/>
          </a:ln>
          <a:effectLst/>
        </p:spPr>
        <p:txBody>
          <a:bodyPr wrap="none"/>
          <a:lstStyle/>
          <a:p>
            <a:pPr>
              <a:buFont typeface="Wingdings" pitchFamily="2" charset="2"/>
              <a:buChar char="§"/>
            </a:pPr>
            <a:r>
              <a:rPr lang="en-US" sz="1200" b="1"/>
              <a:t> </a:t>
            </a:r>
            <a:r>
              <a:rPr lang="en-US" sz="1200" b="1" u="sng"/>
              <a:t>Newspapers:</a:t>
            </a:r>
          </a:p>
          <a:p>
            <a:endParaRPr lang="en-US" sz="800" b="1"/>
          </a:p>
          <a:p>
            <a:pPr>
              <a:buFontTx/>
              <a:buChar char="-"/>
            </a:pPr>
            <a:r>
              <a:rPr lang="en-US" sz="1200" b="1"/>
              <a:t> Al Rai (40%)</a:t>
            </a:r>
          </a:p>
          <a:p>
            <a:pPr>
              <a:buFontTx/>
              <a:buChar char="-"/>
            </a:pPr>
            <a:r>
              <a:rPr lang="en-US" sz="1200" b="1"/>
              <a:t> Al Watan (38%)</a:t>
            </a:r>
          </a:p>
          <a:p>
            <a:pPr>
              <a:buFontTx/>
              <a:buChar char="-"/>
            </a:pPr>
            <a:endParaRPr lang="en-US" sz="1200" b="1"/>
          </a:p>
          <a:p>
            <a:pPr>
              <a:buFont typeface="Wingdings" pitchFamily="2" charset="2"/>
              <a:buChar char="§"/>
            </a:pPr>
            <a:r>
              <a:rPr lang="en-US" sz="1200" b="1"/>
              <a:t> </a:t>
            </a:r>
            <a:r>
              <a:rPr lang="en-US" sz="1200" b="1" u="sng"/>
              <a:t>Newspaper Topics:</a:t>
            </a:r>
          </a:p>
          <a:p>
            <a:pPr>
              <a:buFont typeface="Wingdings" pitchFamily="2" charset="2"/>
              <a:buChar char="§"/>
            </a:pPr>
            <a:endParaRPr lang="en-US" sz="800" b="1" u="sng"/>
          </a:p>
          <a:p>
            <a:pPr>
              <a:buFont typeface="Wingdings" pitchFamily="2" charset="2"/>
              <a:buNone/>
            </a:pPr>
            <a:r>
              <a:rPr lang="en-US" sz="1200" b="1"/>
              <a:t>- Local news (63%)</a:t>
            </a:r>
          </a:p>
          <a:p>
            <a:pPr>
              <a:buFontTx/>
              <a:buChar char="-"/>
            </a:pPr>
            <a:r>
              <a:rPr lang="en-US" sz="1200" b="1"/>
              <a:t> Arab news (51%)</a:t>
            </a:r>
          </a:p>
          <a:p>
            <a:r>
              <a:rPr lang="en-US" sz="1200" b="1"/>
              <a:t>- Gulf news (47%)</a:t>
            </a:r>
          </a:p>
          <a:p>
            <a:pPr>
              <a:buFontTx/>
              <a:buChar char="-"/>
            </a:pPr>
            <a:endParaRPr lang="en-US" sz="1200" b="1"/>
          </a:p>
          <a:p>
            <a:pPr>
              <a:buFont typeface="Wingdings" pitchFamily="2" charset="2"/>
              <a:buChar char="§"/>
            </a:pPr>
            <a:r>
              <a:rPr lang="en-US" sz="1200" b="1" u="sng"/>
              <a:t> Weekly Magazines:</a:t>
            </a:r>
          </a:p>
          <a:p>
            <a:endParaRPr lang="en-US" sz="800" b="1"/>
          </a:p>
          <a:p>
            <a:r>
              <a:rPr lang="en-US" sz="1200" b="1"/>
              <a:t>- Ewaseet (10%)</a:t>
            </a:r>
          </a:p>
          <a:p>
            <a:r>
              <a:rPr lang="en-US" sz="1200" b="1"/>
              <a:t>- Al Waseet Elani (6%)</a:t>
            </a:r>
          </a:p>
          <a:p>
            <a:endParaRPr lang="en-US" sz="1200" b="1"/>
          </a:p>
          <a:p>
            <a:pPr>
              <a:buFont typeface="Wingdings" pitchFamily="2" charset="2"/>
              <a:buChar char="§"/>
            </a:pPr>
            <a:r>
              <a:rPr lang="en-US" sz="1200" b="1"/>
              <a:t> </a:t>
            </a:r>
            <a:r>
              <a:rPr lang="en-US" sz="1200" b="1" u="sng"/>
              <a:t>Monthly Magazines:</a:t>
            </a:r>
          </a:p>
          <a:p>
            <a:pPr>
              <a:buFont typeface="Wingdings" pitchFamily="2" charset="2"/>
              <a:buChar char="§"/>
            </a:pPr>
            <a:endParaRPr lang="en-US" sz="800" b="1" u="sng"/>
          </a:p>
          <a:p>
            <a:pPr>
              <a:buFont typeface="Wingdings" pitchFamily="2" charset="2"/>
              <a:buNone/>
            </a:pPr>
            <a:r>
              <a:rPr lang="en-US" sz="1200" b="1"/>
              <a:t>- Samra (3%)</a:t>
            </a:r>
          </a:p>
          <a:p>
            <a:pPr>
              <a:buFont typeface="Wingdings" pitchFamily="2" charset="2"/>
              <a:buNone/>
            </a:pPr>
            <a:r>
              <a:rPr lang="en-US" sz="1200" b="1"/>
              <a:t>- Al Arabi (2%)</a:t>
            </a:r>
          </a:p>
          <a:p>
            <a:pPr>
              <a:buFont typeface="Wingdings" pitchFamily="2" charset="2"/>
              <a:buNone/>
            </a:pPr>
            <a:endParaRPr lang="en-US" sz="1200" b="1"/>
          </a:p>
          <a:p>
            <a:pPr>
              <a:buFont typeface="Wingdings" pitchFamily="2" charset="2"/>
              <a:buChar char="§"/>
            </a:pPr>
            <a:r>
              <a:rPr lang="en-US" sz="1200" b="1"/>
              <a:t> </a:t>
            </a:r>
            <a:r>
              <a:rPr lang="en-US" sz="1200" b="1" u="sng"/>
              <a:t>Magazine Topics:</a:t>
            </a:r>
          </a:p>
          <a:p>
            <a:pPr>
              <a:buFont typeface="Wingdings" pitchFamily="2" charset="2"/>
              <a:buNone/>
            </a:pPr>
            <a:endParaRPr lang="en-US" sz="800" b="1" u="sng"/>
          </a:p>
          <a:p>
            <a:pPr>
              <a:buFont typeface="Wingdings" pitchFamily="2" charset="2"/>
              <a:buNone/>
            </a:pPr>
            <a:r>
              <a:rPr lang="en-US" sz="1200" b="1"/>
              <a:t>- Local news (13%)</a:t>
            </a:r>
          </a:p>
          <a:p>
            <a:pPr>
              <a:buFont typeface="Wingdings" pitchFamily="2" charset="2"/>
              <a:buNone/>
            </a:pPr>
            <a:r>
              <a:rPr lang="en-US" sz="1200" b="1"/>
              <a:t>- Appointments (11%)</a:t>
            </a:r>
          </a:p>
          <a:p>
            <a:pPr>
              <a:buFont typeface="Wingdings" pitchFamily="2" charset="2"/>
              <a:buNone/>
            </a:pPr>
            <a:endParaRPr lang="en-US" sz="1200" b="1"/>
          </a:p>
          <a:p>
            <a:pPr>
              <a:buFont typeface="Wingdings" pitchFamily="2" charset="2"/>
              <a:buNone/>
            </a:pPr>
            <a:endParaRPr lang="en-US" sz="1200" b="1"/>
          </a:p>
          <a:p>
            <a:pPr>
              <a:buFontTx/>
              <a:buChar char="•"/>
            </a:pPr>
            <a:endParaRPr lang="en-US" sz="1200" b="1" u="sng"/>
          </a:p>
        </p:txBody>
      </p:sp>
      <p:sp>
        <p:nvSpPr>
          <p:cNvPr id="92172" name="Text Box 12"/>
          <p:cNvSpPr txBox="1">
            <a:spLocks noChangeArrowheads="1"/>
          </p:cNvSpPr>
          <p:nvPr/>
        </p:nvSpPr>
        <p:spPr bwMode="auto">
          <a:xfrm>
            <a:off x="6731000" y="1498600"/>
            <a:ext cx="2654300" cy="304800"/>
          </a:xfrm>
          <a:prstGeom prst="rect">
            <a:avLst/>
          </a:prstGeom>
          <a:noFill/>
          <a:ln w="9525">
            <a:noFill/>
            <a:miter lim="800000"/>
            <a:headEnd/>
            <a:tailEnd/>
          </a:ln>
          <a:effectLst/>
        </p:spPr>
        <p:txBody>
          <a:bodyPr>
            <a:spAutoFit/>
          </a:bodyPr>
          <a:lstStyle/>
          <a:p>
            <a:pPr algn="ctr">
              <a:spcBef>
                <a:spcPct val="50000"/>
              </a:spcBef>
            </a:pPr>
            <a:r>
              <a:rPr lang="en-US" sz="1400" b="1">
                <a:solidFill>
                  <a:schemeClr val="accent2"/>
                </a:solidFill>
              </a:rPr>
              <a:t>Impetuous Spontaneous</a:t>
            </a:r>
          </a:p>
        </p:txBody>
      </p:sp>
      <p:sp>
        <p:nvSpPr>
          <p:cNvPr id="92173" name="Text Box 13"/>
          <p:cNvSpPr txBox="1">
            <a:spLocks noChangeArrowheads="1"/>
          </p:cNvSpPr>
          <p:nvPr/>
        </p:nvSpPr>
        <p:spPr bwMode="auto">
          <a:xfrm>
            <a:off x="1384300" y="685800"/>
            <a:ext cx="6324600" cy="396875"/>
          </a:xfrm>
          <a:prstGeom prst="rect">
            <a:avLst/>
          </a:prstGeom>
          <a:noFill/>
          <a:ln w="9525">
            <a:noFill/>
            <a:miter lim="800000"/>
            <a:headEnd/>
            <a:tailEnd/>
          </a:ln>
          <a:effectLst/>
        </p:spPr>
        <p:txBody>
          <a:bodyPr>
            <a:spAutoFit/>
          </a:bodyPr>
          <a:lstStyle/>
          <a:p>
            <a:pPr algn="ctr">
              <a:spcBef>
                <a:spcPct val="50000"/>
              </a:spcBef>
            </a:pPr>
            <a:r>
              <a:rPr lang="en-US" sz="2000" b="1"/>
              <a:t>Print Media Titles &amp; Topics with High Penetration</a:t>
            </a:r>
          </a:p>
        </p:txBody>
      </p:sp>
      <p:sp>
        <p:nvSpPr>
          <p:cNvPr id="92174" name="Text Box 14"/>
          <p:cNvSpPr txBox="1">
            <a:spLocks noChangeArrowheads="1"/>
          </p:cNvSpPr>
          <p:nvPr/>
        </p:nvSpPr>
        <p:spPr bwMode="auto">
          <a:xfrm>
            <a:off x="-36513" y="65659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
        <p:nvSpPr>
          <p:cNvPr id="92175" name="Text Box 15"/>
          <p:cNvSpPr txBox="1">
            <a:spLocks noChangeArrowheads="1"/>
          </p:cNvSpPr>
          <p:nvPr/>
        </p:nvSpPr>
        <p:spPr bwMode="auto">
          <a:xfrm>
            <a:off x="1968500" y="1092200"/>
            <a:ext cx="5181600" cy="304800"/>
          </a:xfrm>
          <a:prstGeom prst="rect">
            <a:avLst/>
          </a:prstGeom>
          <a:noFill/>
          <a:ln w="9525">
            <a:noFill/>
            <a:miter lim="800000"/>
            <a:headEnd/>
            <a:tailEnd/>
          </a:ln>
          <a:effectLst/>
        </p:spPr>
        <p:txBody>
          <a:bodyPr>
            <a:spAutoFit/>
          </a:bodyPr>
          <a:lstStyle/>
          <a:p>
            <a:pPr algn="ctr">
              <a:spcBef>
                <a:spcPct val="50000"/>
              </a:spcBef>
            </a:pPr>
            <a:r>
              <a:rPr lang="en-US" sz="1400" b="1"/>
              <a:t>Total Issue Readership</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1291" name="Group 155"/>
          <p:cNvGraphicFramePr>
            <a:graphicFrameLocks noGrp="1"/>
          </p:cNvGraphicFramePr>
          <p:nvPr/>
        </p:nvGraphicFramePr>
        <p:xfrm>
          <a:off x="152400" y="1387475"/>
          <a:ext cx="8763000" cy="2680971"/>
        </p:xfrm>
        <a:graphic>
          <a:graphicData uri="http://schemas.openxmlformats.org/drawingml/2006/table">
            <a:tbl>
              <a:tblPr/>
              <a:tblGrid>
                <a:gridCol w="1219200"/>
                <a:gridCol w="911225"/>
                <a:gridCol w="933450"/>
                <a:gridCol w="608013"/>
                <a:gridCol w="933450"/>
                <a:gridCol w="608012"/>
                <a:gridCol w="933450"/>
                <a:gridCol w="815975"/>
                <a:gridCol w="962025"/>
                <a:gridCol w="838200"/>
              </a:tblGrid>
              <a:tr h="180975">
                <a:tc row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cs typeface="Arial" pitchFamily="34" charset="0"/>
                        </a:rPr>
                        <a:t>Broadcast Media</a:t>
                      </a:r>
                      <a:endParaRPr kumimoji="0" lang="en-US" sz="16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Total Sample</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Health Conscious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Indulgence Seekers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Adventurous Epicures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Impetuous Spontaneous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r>
              <a:tr h="244475">
                <a:tc vMerge="1">
                  <a:txBody>
                    <a:bodyPr/>
                    <a:lstStyle/>
                    <a:p>
                      <a:endParaRPr lang="en-U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3533</a:t>
                      </a:r>
                    </a:p>
                  </a:txBody>
                  <a:tcPr anchor="b" horzOverflow="overflow">
                    <a:lnL w="12700" cap="flat" cmpd="sng" algn="ctr">
                      <a:solidFill>
                        <a:schemeClr val="tx1"/>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757</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859</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1385</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552</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r>
              <a:tr h="244475">
                <a:tc vMerge="1">
                  <a:txBody>
                    <a:bodyPr/>
                    <a:lstStyle/>
                    <a:p>
                      <a:endParaRPr lang="en-U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p>
                  </a:txBody>
                  <a:tcPr anchor="b" horzOverflow="overflow">
                    <a:lnL w="12700" cap="flat" cmpd="sng" algn="ctr">
                      <a:solidFill>
                        <a:schemeClr val="tx1"/>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 Horizontal %</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r>
              <a:tr h="4873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Total sample</a:t>
                      </a:r>
                    </a:p>
                  </a:txBody>
                  <a:tcPr anchor="ctr"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27%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40%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r h="4873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TV</a:t>
                      </a:r>
                    </a:p>
                  </a:txBody>
                  <a:tcPr anchor="ctr"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21%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Arial" pitchFamily="34" charset="0"/>
                        </a:rPr>
                        <a:t>110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28%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Arial" pitchFamily="34" charset="0"/>
                        </a:rPr>
                        <a:t>107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35%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86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Arial" pitchFamily="34" charset="0"/>
                        </a:rPr>
                        <a:t>107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5937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Radio</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27%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40%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bl>
          </a:graphicData>
        </a:graphic>
      </p:graphicFrame>
      <p:sp>
        <p:nvSpPr>
          <p:cNvPr id="91225" name="Text Box 89"/>
          <p:cNvSpPr txBox="1">
            <a:spLocks noChangeArrowheads="1"/>
          </p:cNvSpPr>
          <p:nvPr/>
        </p:nvSpPr>
        <p:spPr bwMode="auto">
          <a:xfrm>
            <a:off x="279400" y="441325"/>
            <a:ext cx="7086600" cy="396875"/>
          </a:xfrm>
          <a:prstGeom prst="rect">
            <a:avLst/>
          </a:prstGeom>
          <a:noFill/>
          <a:ln w="9525">
            <a:noFill/>
            <a:miter lim="800000"/>
            <a:headEnd/>
            <a:tailEnd/>
          </a:ln>
          <a:effectLst/>
        </p:spPr>
        <p:txBody>
          <a:bodyPr>
            <a:spAutoFit/>
          </a:bodyPr>
          <a:lstStyle/>
          <a:p>
            <a:pPr>
              <a:spcBef>
                <a:spcPct val="50000"/>
              </a:spcBef>
            </a:pPr>
            <a:r>
              <a:rPr lang="en-US" sz="2000" b="1" u="sng">
                <a:solidFill>
                  <a:schemeClr val="accent2"/>
                </a:solidFill>
              </a:rPr>
              <a:t>Media Consumption</a:t>
            </a:r>
          </a:p>
        </p:txBody>
      </p:sp>
      <p:sp>
        <p:nvSpPr>
          <p:cNvPr id="91226" name="Text Box 90"/>
          <p:cNvSpPr txBox="1">
            <a:spLocks noChangeArrowheads="1"/>
          </p:cNvSpPr>
          <p:nvPr/>
        </p:nvSpPr>
        <p:spPr bwMode="auto">
          <a:xfrm>
            <a:off x="304800" y="4403725"/>
            <a:ext cx="8686800" cy="549275"/>
          </a:xfrm>
          <a:prstGeom prst="rect">
            <a:avLst/>
          </a:prstGeom>
          <a:noFill/>
          <a:ln w="9525">
            <a:noFill/>
            <a:miter lim="800000"/>
            <a:headEnd/>
            <a:tailEnd/>
          </a:ln>
          <a:effectLst/>
        </p:spPr>
        <p:txBody>
          <a:bodyPr>
            <a:spAutoFit/>
          </a:bodyPr>
          <a:lstStyle/>
          <a:p>
            <a:pPr>
              <a:spcBef>
                <a:spcPct val="50000"/>
              </a:spcBef>
              <a:buFont typeface="Wingdings" pitchFamily="2" charset="2"/>
              <a:buChar char="q"/>
            </a:pPr>
            <a:r>
              <a:rPr lang="en-US" sz="1200" b="1"/>
              <a:t>  Only Adventurous Epicures have a below average affinity to watch TV.</a:t>
            </a:r>
          </a:p>
          <a:p>
            <a:pPr>
              <a:spcBef>
                <a:spcPct val="50000"/>
              </a:spcBef>
              <a:buFont typeface="Wingdings" pitchFamily="2" charset="2"/>
              <a:buChar char="q"/>
            </a:pPr>
            <a:r>
              <a:rPr lang="en-US" sz="1200" b="1"/>
              <a:t>  Radio listening is average among all clustered groups, noting that the total fast food market listens to radio.  </a:t>
            </a:r>
          </a:p>
        </p:txBody>
      </p:sp>
      <p:sp>
        <p:nvSpPr>
          <p:cNvPr id="91233" name="Text Box 97"/>
          <p:cNvSpPr txBox="1">
            <a:spLocks noChangeArrowheads="1"/>
          </p:cNvSpPr>
          <p:nvPr/>
        </p:nvSpPr>
        <p:spPr bwMode="auto">
          <a:xfrm>
            <a:off x="-36513" y="65659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ext Box 2"/>
          <p:cNvSpPr txBox="1">
            <a:spLocks noChangeArrowheads="1"/>
          </p:cNvSpPr>
          <p:nvPr/>
        </p:nvSpPr>
        <p:spPr bwMode="auto">
          <a:xfrm>
            <a:off x="127000" y="225425"/>
            <a:ext cx="7086600" cy="396875"/>
          </a:xfrm>
          <a:prstGeom prst="rect">
            <a:avLst/>
          </a:prstGeom>
          <a:noFill/>
          <a:ln w="9525">
            <a:noFill/>
            <a:miter lim="800000"/>
            <a:headEnd/>
            <a:tailEnd/>
          </a:ln>
          <a:effectLst/>
        </p:spPr>
        <p:txBody>
          <a:bodyPr>
            <a:spAutoFit/>
          </a:bodyPr>
          <a:lstStyle/>
          <a:p>
            <a:pPr>
              <a:spcBef>
                <a:spcPct val="50000"/>
              </a:spcBef>
            </a:pPr>
            <a:r>
              <a:rPr lang="en-US" sz="2000" b="1" u="sng">
                <a:solidFill>
                  <a:schemeClr val="accent2"/>
                </a:solidFill>
              </a:rPr>
              <a:t>Media Consumption</a:t>
            </a:r>
          </a:p>
        </p:txBody>
      </p:sp>
      <p:sp>
        <p:nvSpPr>
          <p:cNvPr id="90115" name="AutoShape 3"/>
          <p:cNvSpPr>
            <a:spLocks noChangeArrowheads="1"/>
          </p:cNvSpPr>
          <p:nvPr/>
        </p:nvSpPr>
        <p:spPr bwMode="auto">
          <a:xfrm>
            <a:off x="50800" y="1828800"/>
            <a:ext cx="2209800" cy="4648200"/>
          </a:xfrm>
          <a:prstGeom prst="roundRect">
            <a:avLst>
              <a:gd name="adj" fmla="val 16667"/>
            </a:avLst>
          </a:prstGeom>
          <a:solidFill>
            <a:srgbClr val="F0FDA1"/>
          </a:solidFill>
          <a:ln w="9525">
            <a:solidFill>
              <a:schemeClr val="tx1"/>
            </a:solidFill>
            <a:round/>
            <a:headEnd/>
            <a:tailEnd/>
          </a:ln>
          <a:effectLst/>
        </p:spPr>
        <p:txBody>
          <a:bodyPr wrap="none"/>
          <a:lstStyle/>
          <a:p>
            <a:pPr>
              <a:buFont typeface="Wingdings" pitchFamily="2" charset="2"/>
              <a:buChar char="§"/>
            </a:pPr>
            <a:r>
              <a:rPr lang="en-US" sz="1200" b="1"/>
              <a:t> </a:t>
            </a:r>
            <a:r>
              <a:rPr lang="en-US" sz="1200" b="1" u="sng"/>
              <a:t>TV Channels:</a:t>
            </a:r>
          </a:p>
          <a:p>
            <a:endParaRPr lang="en-US" sz="800" b="1"/>
          </a:p>
          <a:p>
            <a:pPr>
              <a:buFontTx/>
              <a:buChar char="-"/>
            </a:pPr>
            <a:r>
              <a:rPr lang="en-US" sz="1200" b="1"/>
              <a:t> Dream 2 (38%)</a:t>
            </a:r>
          </a:p>
          <a:p>
            <a:pPr>
              <a:buFontTx/>
              <a:buChar char="-"/>
            </a:pPr>
            <a:r>
              <a:rPr lang="en-US" sz="1200" b="1"/>
              <a:t> Al Rai (34%)</a:t>
            </a:r>
          </a:p>
          <a:p>
            <a:pPr>
              <a:buFontTx/>
              <a:buChar char="-"/>
            </a:pPr>
            <a:endParaRPr lang="en-US" sz="1200" b="1"/>
          </a:p>
          <a:p>
            <a:pPr>
              <a:buFont typeface="Wingdings" pitchFamily="2" charset="2"/>
              <a:buChar char="§"/>
            </a:pPr>
            <a:r>
              <a:rPr lang="en-US" sz="1200" b="1"/>
              <a:t> </a:t>
            </a:r>
            <a:r>
              <a:rPr lang="en-US" sz="1200" b="1" u="sng"/>
              <a:t>TV Program Types:</a:t>
            </a:r>
          </a:p>
          <a:p>
            <a:pPr>
              <a:buFont typeface="Wingdings" pitchFamily="2" charset="2"/>
              <a:buChar char="§"/>
            </a:pPr>
            <a:endParaRPr lang="en-US" sz="800" b="1" u="sng"/>
          </a:p>
          <a:p>
            <a:pPr>
              <a:buFont typeface="Wingdings" pitchFamily="2" charset="2"/>
              <a:buNone/>
            </a:pPr>
            <a:r>
              <a:rPr lang="en-US" sz="1200" b="1"/>
              <a:t>- News (75%)</a:t>
            </a:r>
          </a:p>
          <a:p>
            <a:pPr>
              <a:buFontTx/>
              <a:buChar char="-"/>
            </a:pPr>
            <a:r>
              <a:rPr lang="en-US" sz="1200" b="1"/>
              <a:t> Arabic movies (53%)</a:t>
            </a:r>
          </a:p>
          <a:p>
            <a:pPr>
              <a:buFontTx/>
              <a:buChar char="-"/>
            </a:pPr>
            <a:r>
              <a:rPr lang="en-US" sz="1200" b="1"/>
              <a:t> Religious Programs (51%)</a:t>
            </a:r>
          </a:p>
          <a:p>
            <a:pPr>
              <a:buFontTx/>
              <a:buChar char="-"/>
            </a:pPr>
            <a:endParaRPr lang="en-US" sz="1200" b="1"/>
          </a:p>
          <a:p>
            <a:pPr>
              <a:buFont typeface="Wingdings" pitchFamily="2" charset="2"/>
              <a:buChar char="§"/>
            </a:pPr>
            <a:r>
              <a:rPr lang="en-US" sz="1200" b="1" u="sng"/>
              <a:t> Radio Channels:</a:t>
            </a:r>
          </a:p>
          <a:p>
            <a:endParaRPr lang="en-US" sz="800" b="1"/>
          </a:p>
          <a:p>
            <a:pPr>
              <a:buFontTx/>
              <a:buChar char="-"/>
            </a:pPr>
            <a:r>
              <a:rPr lang="en-US" sz="1200" b="1"/>
              <a:t> Kuwait Quran Kareem</a:t>
            </a:r>
          </a:p>
          <a:p>
            <a:r>
              <a:rPr lang="en-US" sz="1200" b="1"/>
              <a:t>  (34%)</a:t>
            </a:r>
          </a:p>
          <a:p>
            <a:pPr>
              <a:buFontTx/>
              <a:buChar char="-"/>
            </a:pPr>
            <a:r>
              <a:rPr lang="en-US" sz="1200" b="1"/>
              <a:t> Marina FM (14%)</a:t>
            </a:r>
          </a:p>
          <a:p>
            <a:pPr>
              <a:buFontTx/>
              <a:buChar char="-"/>
            </a:pPr>
            <a:r>
              <a:rPr lang="en-US" sz="1200" b="1"/>
              <a:t> Kuwait FM 99.7 (11.5%)</a:t>
            </a:r>
          </a:p>
          <a:p>
            <a:endParaRPr lang="en-US" sz="1200" b="1"/>
          </a:p>
          <a:p>
            <a:pPr>
              <a:buFont typeface="Wingdings" pitchFamily="2" charset="2"/>
              <a:buNone/>
            </a:pPr>
            <a:endParaRPr lang="en-US" sz="1200" b="1"/>
          </a:p>
          <a:p>
            <a:pPr>
              <a:buFont typeface="Wingdings" pitchFamily="2" charset="2"/>
              <a:buChar char="§"/>
            </a:pPr>
            <a:r>
              <a:rPr lang="en-US" sz="1200" b="1"/>
              <a:t> </a:t>
            </a:r>
            <a:r>
              <a:rPr lang="en-US" sz="1200" b="1" u="sng"/>
              <a:t>Radio Programs:</a:t>
            </a:r>
          </a:p>
          <a:p>
            <a:pPr>
              <a:buFont typeface="Wingdings" pitchFamily="2" charset="2"/>
              <a:buNone/>
            </a:pPr>
            <a:endParaRPr lang="en-US" sz="800" b="1" u="sng"/>
          </a:p>
          <a:p>
            <a:pPr>
              <a:buFont typeface="Wingdings" pitchFamily="2" charset="2"/>
              <a:buNone/>
            </a:pPr>
            <a:r>
              <a:rPr lang="en-US" sz="1200" b="1"/>
              <a:t>- Religious (52%)</a:t>
            </a:r>
          </a:p>
          <a:p>
            <a:pPr>
              <a:buFontTx/>
              <a:buChar char="-"/>
            </a:pPr>
            <a:r>
              <a:rPr lang="en-US" sz="1200" b="1"/>
              <a:t> News (48%)</a:t>
            </a:r>
          </a:p>
          <a:p>
            <a:pPr>
              <a:buFont typeface="Wingdings" pitchFamily="2" charset="2"/>
              <a:buNone/>
            </a:pPr>
            <a:endParaRPr lang="en-US" sz="1200" b="1"/>
          </a:p>
          <a:p>
            <a:pPr>
              <a:buFont typeface="Wingdings" pitchFamily="2" charset="2"/>
              <a:buNone/>
            </a:pPr>
            <a:endParaRPr lang="en-US" sz="1200" b="1"/>
          </a:p>
          <a:p>
            <a:pPr>
              <a:buFontTx/>
              <a:buChar char="•"/>
            </a:pPr>
            <a:endParaRPr lang="en-US" sz="1200" b="1" u="sng"/>
          </a:p>
        </p:txBody>
      </p:sp>
      <p:sp>
        <p:nvSpPr>
          <p:cNvPr id="90116" name="Text Box 4"/>
          <p:cNvSpPr txBox="1">
            <a:spLocks noChangeArrowheads="1"/>
          </p:cNvSpPr>
          <p:nvPr/>
        </p:nvSpPr>
        <p:spPr bwMode="auto">
          <a:xfrm>
            <a:off x="88900" y="1511300"/>
            <a:ext cx="2133600" cy="304800"/>
          </a:xfrm>
          <a:prstGeom prst="rect">
            <a:avLst/>
          </a:prstGeom>
          <a:noFill/>
          <a:ln w="9525">
            <a:noFill/>
            <a:miter lim="800000"/>
            <a:headEnd/>
            <a:tailEnd/>
          </a:ln>
          <a:effectLst/>
        </p:spPr>
        <p:txBody>
          <a:bodyPr>
            <a:spAutoFit/>
          </a:bodyPr>
          <a:lstStyle/>
          <a:p>
            <a:pPr algn="ctr">
              <a:spcBef>
                <a:spcPct val="50000"/>
              </a:spcBef>
            </a:pPr>
            <a:r>
              <a:rPr lang="en-US" sz="1400" b="1">
                <a:solidFill>
                  <a:schemeClr val="accent2"/>
                </a:solidFill>
              </a:rPr>
              <a:t>Health Conscious</a:t>
            </a:r>
          </a:p>
        </p:txBody>
      </p:sp>
      <p:sp>
        <p:nvSpPr>
          <p:cNvPr id="90117" name="AutoShape 5"/>
          <p:cNvSpPr>
            <a:spLocks noChangeArrowheads="1"/>
          </p:cNvSpPr>
          <p:nvPr/>
        </p:nvSpPr>
        <p:spPr bwMode="auto">
          <a:xfrm>
            <a:off x="2336800" y="1828800"/>
            <a:ext cx="2324100" cy="4648200"/>
          </a:xfrm>
          <a:prstGeom prst="roundRect">
            <a:avLst>
              <a:gd name="adj" fmla="val 16667"/>
            </a:avLst>
          </a:prstGeom>
          <a:solidFill>
            <a:srgbClr val="F0FDA1"/>
          </a:solidFill>
          <a:ln w="9525">
            <a:solidFill>
              <a:schemeClr val="tx1"/>
            </a:solidFill>
            <a:round/>
            <a:headEnd/>
            <a:tailEnd/>
          </a:ln>
          <a:effectLst/>
        </p:spPr>
        <p:txBody>
          <a:bodyPr wrap="none"/>
          <a:lstStyle/>
          <a:p>
            <a:pPr>
              <a:buFont typeface="Wingdings" pitchFamily="2" charset="2"/>
              <a:buChar char="§"/>
            </a:pPr>
            <a:r>
              <a:rPr lang="en-US" sz="1200" b="1"/>
              <a:t> </a:t>
            </a:r>
            <a:r>
              <a:rPr lang="en-US" sz="1200" b="1" u="sng"/>
              <a:t>TV Channels:</a:t>
            </a:r>
          </a:p>
          <a:p>
            <a:endParaRPr lang="en-US" sz="800" b="1"/>
          </a:p>
          <a:p>
            <a:pPr>
              <a:buFontTx/>
              <a:buChar char="-"/>
            </a:pPr>
            <a:r>
              <a:rPr lang="en-US" sz="1200" b="1"/>
              <a:t> MBC 1 (59%)</a:t>
            </a:r>
          </a:p>
          <a:p>
            <a:pPr>
              <a:buFontTx/>
              <a:buChar char="-"/>
            </a:pPr>
            <a:r>
              <a:rPr lang="en-US" sz="1200" b="1"/>
              <a:t> Dream 1 (53%)</a:t>
            </a:r>
          </a:p>
          <a:p>
            <a:pPr>
              <a:buFontTx/>
              <a:buChar char="-"/>
            </a:pPr>
            <a:endParaRPr lang="en-US" sz="1200" b="1"/>
          </a:p>
          <a:p>
            <a:pPr>
              <a:buFont typeface="Wingdings" pitchFamily="2" charset="2"/>
              <a:buChar char="§"/>
            </a:pPr>
            <a:r>
              <a:rPr lang="en-US" sz="1200" b="1"/>
              <a:t> </a:t>
            </a:r>
            <a:r>
              <a:rPr lang="en-US" sz="1200" b="1" u="sng"/>
              <a:t>TV Program Types</a:t>
            </a:r>
            <a:r>
              <a:rPr lang="en-US" sz="1200"/>
              <a:t> </a:t>
            </a:r>
            <a:r>
              <a:rPr lang="en-US" sz="1200" b="1" u="sng"/>
              <a:t>:</a:t>
            </a:r>
          </a:p>
          <a:p>
            <a:pPr>
              <a:buFont typeface="Wingdings" pitchFamily="2" charset="2"/>
              <a:buChar char="§"/>
            </a:pPr>
            <a:endParaRPr lang="en-US" sz="800" b="1" u="sng"/>
          </a:p>
          <a:p>
            <a:pPr>
              <a:buFont typeface="Wingdings" pitchFamily="2" charset="2"/>
              <a:buNone/>
            </a:pPr>
            <a:r>
              <a:rPr lang="en-US" sz="1200" b="1"/>
              <a:t>- News (84%)</a:t>
            </a:r>
          </a:p>
          <a:p>
            <a:pPr>
              <a:buFontTx/>
              <a:buChar char="-"/>
            </a:pPr>
            <a:r>
              <a:rPr lang="en-US" sz="1200" b="1"/>
              <a:t> Arabic movies (75%)</a:t>
            </a:r>
          </a:p>
          <a:p>
            <a:pPr>
              <a:buFontTx/>
              <a:buChar char="-"/>
            </a:pPr>
            <a:r>
              <a:rPr lang="en-US" sz="1200"/>
              <a:t> </a:t>
            </a:r>
            <a:r>
              <a:rPr lang="en-US" sz="1200" b="1"/>
              <a:t>Local/regional soccer (71%)</a:t>
            </a:r>
          </a:p>
          <a:p>
            <a:pPr>
              <a:buFontTx/>
              <a:buChar char="-"/>
            </a:pPr>
            <a:endParaRPr lang="en-US" sz="1200" b="1"/>
          </a:p>
          <a:p>
            <a:pPr>
              <a:buFont typeface="Wingdings" pitchFamily="2" charset="2"/>
              <a:buChar char="§"/>
            </a:pPr>
            <a:r>
              <a:rPr lang="en-US" sz="1200" b="1" u="sng"/>
              <a:t>Radio Channels:</a:t>
            </a:r>
          </a:p>
          <a:p>
            <a:endParaRPr lang="en-US" sz="800" b="1"/>
          </a:p>
          <a:p>
            <a:r>
              <a:rPr lang="en-US" sz="1200" b="1"/>
              <a:t>- Kuwait Quran Kareem</a:t>
            </a:r>
          </a:p>
          <a:p>
            <a:r>
              <a:rPr lang="en-US" sz="1200" b="1"/>
              <a:t>  (54%)</a:t>
            </a:r>
          </a:p>
          <a:p>
            <a:pPr>
              <a:buFontTx/>
              <a:buChar char="-"/>
            </a:pPr>
            <a:r>
              <a:rPr lang="en-US" sz="1200" b="1"/>
              <a:t> Marina FM</a:t>
            </a:r>
            <a:r>
              <a:rPr lang="en-US" sz="1200"/>
              <a:t> </a:t>
            </a:r>
            <a:r>
              <a:rPr lang="en-US" sz="1200" b="1"/>
              <a:t>(27%)</a:t>
            </a:r>
          </a:p>
          <a:p>
            <a:pPr>
              <a:buFontTx/>
              <a:buChar char="-"/>
            </a:pPr>
            <a:r>
              <a:rPr lang="en-US" sz="1200" b="1"/>
              <a:t> Kuwait Arabic FM 103.7</a:t>
            </a:r>
          </a:p>
          <a:p>
            <a:r>
              <a:rPr lang="en-US" sz="1200" b="1"/>
              <a:t>  (17%)</a:t>
            </a:r>
          </a:p>
          <a:p>
            <a:endParaRPr lang="en-US" sz="1200" b="1"/>
          </a:p>
          <a:p>
            <a:pPr>
              <a:buFont typeface="Wingdings" pitchFamily="2" charset="2"/>
              <a:buNone/>
            </a:pPr>
            <a:endParaRPr lang="en-US" sz="1200" b="1"/>
          </a:p>
          <a:p>
            <a:pPr>
              <a:buFont typeface="Wingdings" pitchFamily="2" charset="2"/>
              <a:buChar char="§"/>
            </a:pPr>
            <a:r>
              <a:rPr lang="en-US" sz="1200" b="1"/>
              <a:t> </a:t>
            </a:r>
            <a:r>
              <a:rPr lang="en-US" sz="1200" b="1" u="sng"/>
              <a:t>Radio Programs:</a:t>
            </a:r>
          </a:p>
          <a:p>
            <a:pPr>
              <a:buFont typeface="Wingdings" pitchFamily="2" charset="2"/>
              <a:buNone/>
            </a:pPr>
            <a:endParaRPr lang="en-US" sz="800" b="1" u="sng"/>
          </a:p>
          <a:p>
            <a:pPr>
              <a:buFont typeface="Wingdings" pitchFamily="2" charset="2"/>
              <a:buNone/>
            </a:pPr>
            <a:r>
              <a:rPr lang="en-US" sz="1200" b="1"/>
              <a:t>- News (63%)</a:t>
            </a:r>
          </a:p>
          <a:p>
            <a:pPr>
              <a:buFont typeface="Wingdings" pitchFamily="2" charset="2"/>
              <a:buNone/>
            </a:pPr>
            <a:r>
              <a:rPr lang="en-US" sz="1200" b="1"/>
              <a:t>- Egyptian songs (60%)</a:t>
            </a:r>
          </a:p>
          <a:p>
            <a:pPr>
              <a:buFont typeface="Wingdings" pitchFamily="2" charset="2"/>
              <a:buNone/>
            </a:pPr>
            <a:endParaRPr lang="en-US" sz="1200" b="1"/>
          </a:p>
          <a:p>
            <a:pPr>
              <a:buFont typeface="Wingdings" pitchFamily="2" charset="2"/>
              <a:buNone/>
            </a:pPr>
            <a:endParaRPr lang="en-US" sz="1200" b="1"/>
          </a:p>
          <a:p>
            <a:pPr>
              <a:buFontTx/>
              <a:buChar char="•"/>
            </a:pPr>
            <a:endParaRPr lang="en-US" sz="1200" b="1" u="sng"/>
          </a:p>
        </p:txBody>
      </p:sp>
      <p:sp>
        <p:nvSpPr>
          <p:cNvPr id="90118" name="Text Box 6"/>
          <p:cNvSpPr txBox="1">
            <a:spLocks noChangeArrowheads="1"/>
          </p:cNvSpPr>
          <p:nvPr/>
        </p:nvSpPr>
        <p:spPr bwMode="auto">
          <a:xfrm>
            <a:off x="2387600" y="1498600"/>
            <a:ext cx="2133600" cy="304800"/>
          </a:xfrm>
          <a:prstGeom prst="rect">
            <a:avLst/>
          </a:prstGeom>
          <a:noFill/>
          <a:ln w="9525">
            <a:noFill/>
            <a:miter lim="800000"/>
            <a:headEnd/>
            <a:tailEnd/>
          </a:ln>
          <a:effectLst/>
        </p:spPr>
        <p:txBody>
          <a:bodyPr>
            <a:spAutoFit/>
          </a:bodyPr>
          <a:lstStyle/>
          <a:p>
            <a:pPr algn="ctr">
              <a:spcBef>
                <a:spcPct val="50000"/>
              </a:spcBef>
            </a:pPr>
            <a:r>
              <a:rPr lang="en-US" sz="1400" b="1">
                <a:solidFill>
                  <a:schemeClr val="accent2"/>
                </a:solidFill>
              </a:rPr>
              <a:t>Indulgence Seekers</a:t>
            </a:r>
          </a:p>
        </p:txBody>
      </p:sp>
      <p:sp>
        <p:nvSpPr>
          <p:cNvPr id="90119" name="AutoShape 7"/>
          <p:cNvSpPr>
            <a:spLocks noChangeArrowheads="1"/>
          </p:cNvSpPr>
          <p:nvPr/>
        </p:nvSpPr>
        <p:spPr bwMode="auto">
          <a:xfrm>
            <a:off x="4737100" y="1803400"/>
            <a:ext cx="2184400" cy="4648200"/>
          </a:xfrm>
          <a:prstGeom prst="roundRect">
            <a:avLst>
              <a:gd name="adj" fmla="val 16667"/>
            </a:avLst>
          </a:prstGeom>
          <a:solidFill>
            <a:srgbClr val="F0FDA1"/>
          </a:solidFill>
          <a:ln w="9525">
            <a:solidFill>
              <a:schemeClr val="tx1"/>
            </a:solidFill>
            <a:round/>
            <a:headEnd/>
            <a:tailEnd/>
          </a:ln>
          <a:effectLst/>
        </p:spPr>
        <p:txBody>
          <a:bodyPr wrap="none"/>
          <a:lstStyle/>
          <a:p>
            <a:pPr>
              <a:buFont typeface="Wingdings" pitchFamily="2" charset="2"/>
              <a:buChar char="§"/>
            </a:pPr>
            <a:r>
              <a:rPr lang="en-US" sz="1200" b="1"/>
              <a:t> </a:t>
            </a:r>
            <a:r>
              <a:rPr lang="en-US" sz="1200" b="1" u="sng"/>
              <a:t>TV Channels:</a:t>
            </a:r>
          </a:p>
          <a:p>
            <a:endParaRPr lang="en-US" sz="800" b="1"/>
          </a:p>
          <a:p>
            <a:pPr>
              <a:buFontTx/>
              <a:buChar char="-"/>
            </a:pPr>
            <a:r>
              <a:rPr lang="en-US" sz="1200" b="1"/>
              <a:t> Al Rai (58%)</a:t>
            </a:r>
          </a:p>
          <a:p>
            <a:pPr>
              <a:buFontTx/>
              <a:buChar char="-"/>
            </a:pPr>
            <a:r>
              <a:rPr lang="en-US" sz="1200" b="1"/>
              <a:t> Dubai TV (47%)</a:t>
            </a:r>
          </a:p>
          <a:p>
            <a:pPr>
              <a:buFontTx/>
              <a:buChar char="-"/>
            </a:pPr>
            <a:endParaRPr lang="en-US" sz="1200" b="1"/>
          </a:p>
          <a:p>
            <a:pPr>
              <a:buFont typeface="Wingdings" pitchFamily="2" charset="2"/>
              <a:buChar char="§"/>
            </a:pPr>
            <a:r>
              <a:rPr lang="en-US" sz="1200" b="1"/>
              <a:t> </a:t>
            </a:r>
            <a:r>
              <a:rPr lang="en-US" sz="1200" b="1" u="sng"/>
              <a:t>TV Program Types</a:t>
            </a:r>
            <a:r>
              <a:rPr lang="en-US" sz="1200"/>
              <a:t> </a:t>
            </a:r>
            <a:r>
              <a:rPr lang="en-US" sz="1200" b="1" u="sng"/>
              <a:t>:</a:t>
            </a:r>
          </a:p>
          <a:p>
            <a:pPr>
              <a:buFont typeface="Wingdings" pitchFamily="2" charset="2"/>
              <a:buChar char="§"/>
            </a:pPr>
            <a:endParaRPr lang="en-US" sz="800" b="1" u="sng"/>
          </a:p>
          <a:p>
            <a:pPr>
              <a:buFont typeface="Wingdings" pitchFamily="2" charset="2"/>
              <a:buNone/>
            </a:pPr>
            <a:r>
              <a:rPr lang="en-US" sz="1200" b="1"/>
              <a:t>- News</a:t>
            </a:r>
            <a:r>
              <a:rPr lang="en-US" sz="1200"/>
              <a:t> </a:t>
            </a:r>
            <a:r>
              <a:rPr lang="en-US" sz="1200" b="1"/>
              <a:t>(73%)</a:t>
            </a:r>
          </a:p>
          <a:p>
            <a:pPr>
              <a:buFont typeface="Wingdings" pitchFamily="2" charset="2"/>
              <a:buNone/>
            </a:pPr>
            <a:r>
              <a:rPr lang="en-US" sz="1200" b="1"/>
              <a:t>- Arab Movies (63%)</a:t>
            </a:r>
          </a:p>
          <a:p>
            <a:pPr>
              <a:buFont typeface="Wingdings" pitchFamily="2" charset="2"/>
              <a:buNone/>
            </a:pPr>
            <a:r>
              <a:rPr lang="en-US" sz="1200" b="1"/>
              <a:t>- Egyptian series (58%)</a:t>
            </a:r>
          </a:p>
          <a:p>
            <a:pPr>
              <a:buFontTx/>
              <a:buChar char="-"/>
            </a:pPr>
            <a:endParaRPr lang="en-US" sz="1200" b="1"/>
          </a:p>
          <a:p>
            <a:pPr>
              <a:buFont typeface="Wingdings" pitchFamily="2" charset="2"/>
              <a:buChar char="§"/>
            </a:pPr>
            <a:r>
              <a:rPr lang="en-US" sz="1200" b="1" u="sng"/>
              <a:t> Radio Channels:</a:t>
            </a:r>
          </a:p>
          <a:p>
            <a:endParaRPr lang="en-US" sz="800" b="1"/>
          </a:p>
          <a:p>
            <a:r>
              <a:rPr lang="en-US" sz="1200" b="1"/>
              <a:t>- Kuwait Quran Kareem</a:t>
            </a:r>
          </a:p>
          <a:p>
            <a:r>
              <a:rPr lang="en-US" sz="1200" b="1"/>
              <a:t>  (33%)</a:t>
            </a:r>
          </a:p>
          <a:p>
            <a:pPr>
              <a:buFontTx/>
              <a:buChar char="-"/>
            </a:pPr>
            <a:r>
              <a:rPr lang="en-US" sz="1200" b="1"/>
              <a:t> Kuwait Arabic FM</a:t>
            </a:r>
            <a:r>
              <a:rPr lang="en-US" sz="1200"/>
              <a:t> </a:t>
            </a:r>
            <a:r>
              <a:rPr lang="en-US" sz="1200" b="1"/>
              <a:t>103.7</a:t>
            </a:r>
          </a:p>
          <a:p>
            <a:r>
              <a:rPr lang="en-US" sz="1200" b="1"/>
              <a:t>  (30%)</a:t>
            </a:r>
          </a:p>
          <a:p>
            <a:pPr>
              <a:buFontTx/>
              <a:buChar char="-"/>
            </a:pPr>
            <a:r>
              <a:rPr lang="en-US" sz="1200" b="1"/>
              <a:t> Abu Dhabi Quran Kareem</a:t>
            </a:r>
          </a:p>
          <a:p>
            <a:r>
              <a:rPr lang="en-US" sz="1200" b="1"/>
              <a:t>  (11%)</a:t>
            </a:r>
          </a:p>
          <a:p>
            <a:pPr>
              <a:buFont typeface="Wingdings" pitchFamily="2" charset="2"/>
              <a:buNone/>
            </a:pPr>
            <a:endParaRPr lang="en-US" sz="1200" b="1"/>
          </a:p>
          <a:p>
            <a:pPr>
              <a:buFont typeface="Wingdings" pitchFamily="2" charset="2"/>
              <a:buChar char="§"/>
            </a:pPr>
            <a:r>
              <a:rPr lang="en-US" sz="1200" b="1"/>
              <a:t> </a:t>
            </a:r>
            <a:r>
              <a:rPr lang="en-US" sz="1200" b="1" u="sng"/>
              <a:t>Radio Programs:</a:t>
            </a:r>
          </a:p>
          <a:p>
            <a:pPr>
              <a:buFont typeface="Wingdings" pitchFamily="2" charset="2"/>
              <a:buNone/>
            </a:pPr>
            <a:endParaRPr lang="en-US" sz="800" b="1" u="sng"/>
          </a:p>
          <a:p>
            <a:pPr>
              <a:buFont typeface="Wingdings" pitchFamily="2" charset="2"/>
              <a:buNone/>
            </a:pPr>
            <a:r>
              <a:rPr lang="en-US" sz="1200" b="1"/>
              <a:t>- Religious (53%)</a:t>
            </a:r>
          </a:p>
          <a:p>
            <a:pPr>
              <a:buFont typeface="Wingdings" pitchFamily="2" charset="2"/>
              <a:buNone/>
            </a:pPr>
            <a:r>
              <a:rPr lang="en-US" sz="1200" b="1"/>
              <a:t>- Khaleeji songs (37%)</a:t>
            </a:r>
          </a:p>
          <a:p>
            <a:pPr>
              <a:buFont typeface="Wingdings" pitchFamily="2" charset="2"/>
              <a:buNone/>
            </a:pPr>
            <a:endParaRPr lang="en-US" sz="1200" b="1"/>
          </a:p>
          <a:p>
            <a:pPr>
              <a:buFont typeface="Wingdings" pitchFamily="2" charset="2"/>
              <a:buNone/>
            </a:pPr>
            <a:endParaRPr lang="en-US" sz="1200" b="1"/>
          </a:p>
          <a:p>
            <a:pPr>
              <a:buFontTx/>
              <a:buChar char="•"/>
            </a:pPr>
            <a:endParaRPr lang="en-US" sz="1200" b="1" u="sng"/>
          </a:p>
        </p:txBody>
      </p:sp>
      <p:sp>
        <p:nvSpPr>
          <p:cNvPr id="90120" name="Text Box 8"/>
          <p:cNvSpPr txBox="1">
            <a:spLocks noChangeArrowheads="1"/>
          </p:cNvSpPr>
          <p:nvPr/>
        </p:nvSpPr>
        <p:spPr bwMode="auto">
          <a:xfrm>
            <a:off x="4673600" y="1485900"/>
            <a:ext cx="2133600" cy="304800"/>
          </a:xfrm>
          <a:prstGeom prst="rect">
            <a:avLst/>
          </a:prstGeom>
          <a:noFill/>
          <a:ln w="9525">
            <a:noFill/>
            <a:miter lim="800000"/>
            <a:headEnd/>
            <a:tailEnd/>
          </a:ln>
          <a:effectLst/>
        </p:spPr>
        <p:txBody>
          <a:bodyPr>
            <a:spAutoFit/>
          </a:bodyPr>
          <a:lstStyle/>
          <a:p>
            <a:pPr algn="ctr">
              <a:spcBef>
                <a:spcPct val="50000"/>
              </a:spcBef>
            </a:pPr>
            <a:r>
              <a:rPr lang="en-US" sz="1400" b="1">
                <a:solidFill>
                  <a:schemeClr val="accent2"/>
                </a:solidFill>
              </a:rPr>
              <a:t>Adventurous Epicures</a:t>
            </a:r>
          </a:p>
        </p:txBody>
      </p:sp>
      <p:sp>
        <p:nvSpPr>
          <p:cNvPr id="90121" name="AutoShape 9"/>
          <p:cNvSpPr>
            <a:spLocks noChangeArrowheads="1"/>
          </p:cNvSpPr>
          <p:nvPr/>
        </p:nvSpPr>
        <p:spPr bwMode="auto">
          <a:xfrm>
            <a:off x="6972300" y="1790700"/>
            <a:ext cx="2133600" cy="4648200"/>
          </a:xfrm>
          <a:prstGeom prst="roundRect">
            <a:avLst>
              <a:gd name="adj" fmla="val 16667"/>
            </a:avLst>
          </a:prstGeom>
          <a:solidFill>
            <a:srgbClr val="F0FDA1"/>
          </a:solidFill>
          <a:ln w="9525">
            <a:solidFill>
              <a:schemeClr val="tx1"/>
            </a:solidFill>
            <a:round/>
            <a:headEnd/>
            <a:tailEnd/>
          </a:ln>
          <a:effectLst/>
        </p:spPr>
        <p:txBody>
          <a:bodyPr wrap="none"/>
          <a:lstStyle/>
          <a:p>
            <a:pPr>
              <a:buFont typeface="Wingdings" pitchFamily="2" charset="2"/>
              <a:buChar char="§"/>
            </a:pPr>
            <a:r>
              <a:rPr lang="en-US" sz="1200" b="1"/>
              <a:t> </a:t>
            </a:r>
            <a:r>
              <a:rPr lang="en-US" sz="1200" b="1" u="sng"/>
              <a:t>TV Channels:</a:t>
            </a:r>
          </a:p>
          <a:p>
            <a:endParaRPr lang="en-US" sz="800" b="1"/>
          </a:p>
          <a:p>
            <a:pPr>
              <a:buFontTx/>
              <a:buChar char="-"/>
            </a:pPr>
            <a:r>
              <a:rPr lang="en-US" sz="1200" b="1"/>
              <a:t> MBC 1 (43%)</a:t>
            </a:r>
          </a:p>
          <a:p>
            <a:pPr>
              <a:buFontTx/>
              <a:buChar char="-"/>
            </a:pPr>
            <a:r>
              <a:rPr lang="en-US" sz="1200" b="1"/>
              <a:t> ESC 1 (37%)</a:t>
            </a:r>
          </a:p>
          <a:p>
            <a:pPr>
              <a:buFontTx/>
              <a:buChar char="-"/>
            </a:pPr>
            <a:endParaRPr lang="en-US" sz="1200" b="1"/>
          </a:p>
          <a:p>
            <a:pPr>
              <a:buFont typeface="Wingdings" pitchFamily="2" charset="2"/>
              <a:buChar char="§"/>
            </a:pPr>
            <a:r>
              <a:rPr lang="en-US" sz="1200" b="1"/>
              <a:t> </a:t>
            </a:r>
            <a:r>
              <a:rPr lang="en-US" sz="1200" b="1" u="sng"/>
              <a:t>TV Program Types</a:t>
            </a:r>
            <a:r>
              <a:rPr lang="en-US" sz="1200"/>
              <a:t> </a:t>
            </a:r>
            <a:r>
              <a:rPr lang="en-US" sz="1200" b="1" u="sng"/>
              <a:t>:</a:t>
            </a:r>
          </a:p>
          <a:p>
            <a:pPr>
              <a:buFont typeface="Wingdings" pitchFamily="2" charset="2"/>
              <a:buChar char="§"/>
            </a:pPr>
            <a:endParaRPr lang="en-US" sz="800" b="1" u="sng"/>
          </a:p>
          <a:p>
            <a:pPr>
              <a:buFont typeface="Wingdings" pitchFamily="2" charset="2"/>
              <a:buNone/>
            </a:pPr>
            <a:r>
              <a:rPr lang="en-US" sz="1200" b="1"/>
              <a:t>- News (66%)</a:t>
            </a:r>
          </a:p>
          <a:p>
            <a:pPr>
              <a:buFontTx/>
              <a:buChar char="-"/>
            </a:pPr>
            <a:r>
              <a:rPr lang="en-US" sz="1200" b="1"/>
              <a:t> Egyptian series (54%)</a:t>
            </a:r>
          </a:p>
          <a:p>
            <a:r>
              <a:rPr lang="en-US" sz="1200" b="1"/>
              <a:t>- Arabic movies</a:t>
            </a:r>
            <a:r>
              <a:rPr lang="en-US" sz="1200"/>
              <a:t> </a:t>
            </a:r>
            <a:r>
              <a:rPr lang="en-US" sz="1200" b="1"/>
              <a:t>(52%)</a:t>
            </a:r>
          </a:p>
          <a:p>
            <a:pPr>
              <a:buFontTx/>
              <a:buChar char="-"/>
            </a:pPr>
            <a:endParaRPr lang="en-US" sz="1200" b="1"/>
          </a:p>
          <a:p>
            <a:pPr>
              <a:buFont typeface="Wingdings" pitchFamily="2" charset="2"/>
              <a:buChar char="§"/>
            </a:pPr>
            <a:r>
              <a:rPr lang="en-US" sz="1200" b="1" u="sng"/>
              <a:t> Radio Channels:</a:t>
            </a:r>
          </a:p>
          <a:p>
            <a:endParaRPr lang="en-US" sz="800" b="1"/>
          </a:p>
          <a:p>
            <a:r>
              <a:rPr lang="en-US" sz="1200" b="1"/>
              <a:t>- Kuwait Quran Kareem</a:t>
            </a:r>
          </a:p>
          <a:p>
            <a:r>
              <a:rPr lang="en-US" sz="1200" b="1"/>
              <a:t>  (35%)</a:t>
            </a:r>
          </a:p>
          <a:p>
            <a:pPr>
              <a:buFontTx/>
              <a:buChar char="-"/>
            </a:pPr>
            <a:r>
              <a:rPr lang="en-US" sz="1200" b="1"/>
              <a:t> Marina FM</a:t>
            </a:r>
            <a:r>
              <a:rPr lang="en-US" sz="1200"/>
              <a:t> </a:t>
            </a:r>
            <a:r>
              <a:rPr lang="en-US" sz="1200" b="1"/>
              <a:t>(19%)</a:t>
            </a:r>
          </a:p>
          <a:p>
            <a:pPr>
              <a:buFontTx/>
              <a:buChar char="-"/>
            </a:pPr>
            <a:r>
              <a:rPr lang="en-US" sz="1200" b="1"/>
              <a:t> Kuwait Arabic FM 103.7</a:t>
            </a:r>
          </a:p>
          <a:p>
            <a:r>
              <a:rPr lang="en-US" sz="1200" b="1"/>
              <a:t>  (15%)</a:t>
            </a:r>
          </a:p>
          <a:p>
            <a:endParaRPr lang="en-US" sz="1200" b="1"/>
          </a:p>
          <a:p>
            <a:pPr>
              <a:buFont typeface="Wingdings" pitchFamily="2" charset="2"/>
              <a:buChar char="§"/>
            </a:pPr>
            <a:endParaRPr lang="en-US" sz="1200" b="1"/>
          </a:p>
          <a:p>
            <a:pPr>
              <a:buFont typeface="Wingdings" pitchFamily="2" charset="2"/>
              <a:buChar char="§"/>
            </a:pPr>
            <a:r>
              <a:rPr lang="en-US" sz="1200" b="1"/>
              <a:t> </a:t>
            </a:r>
            <a:r>
              <a:rPr lang="en-US" sz="1200" b="1" u="sng"/>
              <a:t>Radio Programs:</a:t>
            </a:r>
          </a:p>
          <a:p>
            <a:pPr>
              <a:buFont typeface="Wingdings" pitchFamily="2" charset="2"/>
              <a:buNone/>
            </a:pPr>
            <a:endParaRPr lang="en-US" sz="800" b="1" u="sng"/>
          </a:p>
          <a:p>
            <a:pPr>
              <a:buFont typeface="Wingdings" pitchFamily="2" charset="2"/>
              <a:buNone/>
            </a:pPr>
            <a:r>
              <a:rPr lang="en-US" sz="1200" b="1"/>
              <a:t>- Religious (47%)</a:t>
            </a:r>
          </a:p>
          <a:p>
            <a:pPr>
              <a:buFont typeface="Wingdings" pitchFamily="2" charset="2"/>
              <a:buNone/>
            </a:pPr>
            <a:r>
              <a:rPr lang="en-US" sz="1200" b="1"/>
              <a:t>- News (37 %)</a:t>
            </a:r>
          </a:p>
          <a:p>
            <a:pPr>
              <a:buFont typeface="Wingdings" pitchFamily="2" charset="2"/>
              <a:buNone/>
            </a:pPr>
            <a:endParaRPr lang="en-US" sz="1200" b="1"/>
          </a:p>
          <a:p>
            <a:pPr>
              <a:buFont typeface="Wingdings" pitchFamily="2" charset="2"/>
              <a:buNone/>
            </a:pPr>
            <a:endParaRPr lang="en-US" sz="1200" b="1"/>
          </a:p>
          <a:p>
            <a:pPr>
              <a:buFontTx/>
              <a:buChar char="•"/>
            </a:pPr>
            <a:endParaRPr lang="en-US" sz="1200" b="1" u="sng"/>
          </a:p>
        </p:txBody>
      </p:sp>
      <p:sp>
        <p:nvSpPr>
          <p:cNvPr id="90122" name="Text Box 10"/>
          <p:cNvSpPr txBox="1">
            <a:spLocks noChangeArrowheads="1"/>
          </p:cNvSpPr>
          <p:nvPr/>
        </p:nvSpPr>
        <p:spPr bwMode="auto">
          <a:xfrm>
            <a:off x="6718300" y="1498600"/>
            <a:ext cx="2654300" cy="304800"/>
          </a:xfrm>
          <a:prstGeom prst="rect">
            <a:avLst/>
          </a:prstGeom>
          <a:noFill/>
          <a:ln w="9525">
            <a:noFill/>
            <a:miter lim="800000"/>
            <a:headEnd/>
            <a:tailEnd/>
          </a:ln>
          <a:effectLst/>
        </p:spPr>
        <p:txBody>
          <a:bodyPr>
            <a:spAutoFit/>
          </a:bodyPr>
          <a:lstStyle/>
          <a:p>
            <a:pPr algn="ctr">
              <a:spcBef>
                <a:spcPct val="50000"/>
              </a:spcBef>
            </a:pPr>
            <a:r>
              <a:rPr lang="en-US" sz="1400" b="1">
                <a:solidFill>
                  <a:schemeClr val="accent2"/>
                </a:solidFill>
              </a:rPr>
              <a:t>Impetuous Spontaneous</a:t>
            </a:r>
          </a:p>
        </p:txBody>
      </p:sp>
      <p:sp>
        <p:nvSpPr>
          <p:cNvPr id="90123" name="Text Box 11"/>
          <p:cNvSpPr txBox="1">
            <a:spLocks noChangeArrowheads="1"/>
          </p:cNvSpPr>
          <p:nvPr/>
        </p:nvSpPr>
        <p:spPr bwMode="auto">
          <a:xfrm>
            <a:off x="1384300" y="685800"/>
            <a:ext cx="7607300" cy="396875"/>
          </a:xfrm>
          <a:prstGeom prst="rect">
            <a:avLst/>
          </a:prstGeom>
          <a:noFill/>
          <a:ln w="9525">
            <a:noFill/>
            <a:miter lim="800000"/>
            <a:headEnd/>
            <a:tailEnd/>
          </a:ln>
          <a:effectLst/>
        </p:spPr>
        <p:txBody>
          <a:bodyPr>
            <a:spAutoFit/>
          </a:bodyPr>
          <a:lstStyle/>
          <a:p>
            <a:pPr algn="ctr">
              <a:spcBef>
                <a:spcPct val="50000"/>
              </a:spcBef>
            </a:pPr>
            <a:r>
              <a:rPr lang="en-US" sz="2000" b="1"/>
              <a:t>Broadcast Media Titles &amp; Programs with High Penetration</a:t>
            </a:r>
          </a:p>
        </p:txBody>
      </p:sp>
      <p:sp>
        <p:nvSpPr>
          <p:cNvPr id="90124" name="Text Box 12"/>
          <p:cNvSpPr txBox="1">
            <a:spLocks noChangeArrowheads="1"/>
          </p:cNvSpPr>
          <p:nvPr/>
        </p:nvSpPr>
        <p:spPr bwMode="auto">
          <a:xfrm>
            <a:off x="-36513" y="65659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
        <p:nvSpPr>
          <p:cNvPr id="90125" name="Text Box 13"/>
          <p:cNvSpPr txBox="1">
            <a:spLocks noChangeArrowheads="1"/>
          </p:cNvSpPr>
          <p:nvPr/>
        </p:nvSpPr>
        <p:spPr bwMode="auto">
          <a:xfrm>
            <a:off x="1968500" y="1092200"/>
            <a:ext cx="5181600" cy="304800"/>
          </a:xfrm>
          <a:prstGeom prst="rect">
            <a:avLst/>
          </a:prstGeom>
          <a:noFill/>
          <a:ln w="9525">
            <a:noFill/>
            <a:miter lim="800000"/>
            <a:headEnd/>
            <a:tailEnd/>
          </a:ln>
          <a:effectLst/>
        </p:spPr>
        <p:txBody>
          <a:bodyPr>
            <a:spAutoFit/>
          </a:bodyPr>
          <a:lstStyle/>
          <a:p>
            <a:pPr algn="ctr">
              <a:spcBef>
                <a:spcPct val="50000"/>
              </a:spcBef>
            </a:pPr>
            <a:r>
              <a:rPr lang="en-US" sz="1400" b="1"/>
              <a:t>Yesterday Viewership and Listenership </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6386" name="Group 130"/>
          <p:cNvGraphicFramePr>
            <a:graphicFrameLocks noGrp="1"/>
          </p:cNvGraphicFramePr>
          <p:nvPr/>
        </p:nvGraphicFramePr>
        <p:xfrm>
          <a:off x="228600" y="1181100"/>
          <a:ext cx="8753475" cy="2720976"/>
        </p:xfrm>
        <a:graphic>
          <a:graphicData uri="http://schemas.openxmlformats.org/drawingml/2006/table">
            <a:tbl>
              <a:tblPr/>
              <a:tblGrid>
                <a:gridCol w="1219200"/>
                <a:gridCol w="911225"/>
                <a:gridCol w="933450"/>
                <a:gridCol w="608013"/>
                <a:gridCol w="933450"/>
                <a:gridCol w="608012"/>
                <a:gridCol w="933450"/>
                <a:gridCol w="815975"/>
                <a:gridCol w="885825"/>
                <a:gridCol w="904875"/>
              </a:tblGrid>
              <a:tr h="569913">
                <a:tc row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cs typeface="Arial" pitchFamily="34" charset="0"/>
                        </a:rPr>
                        <a:t>Online Media/</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cs typeface="Arial" pitchFamily="34" charset="0"/>
                        </a:rPr>
                        <a:t>Cinema</a:t>
                      </a:r>
                      <a:endParaRPr kumimoji="0" lang="en-US" sz="16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Total Sample</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Health Conscious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Indulgence Seekers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Adventurous Epicures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Impetuous Spontaneous</a:t>
                      </a:r>
                      <a:endParaRPr kumimoji="0" lang="en-US" sz="1100" b="1" i="0" u="none" strike="noStrike" cap="none" normalizeH="0" baseline="0" smtClean="0">
                        <a:ln>
                          <a:noFill/>
                        </a:ln>
                        <a:solidFill>
                          <a:schemeClr val="tx1"/>
                        </a:solidFill>
                        <a:effectLst/>
                        <a:latin typeface="Arial" pitchFamily="34" charset="0"/>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r>
              <a:tr h="347663">
                <a:tc vMerge="1">
                  <a:txBody>
                    <a:bodyPr/>
                    <a:lstStyle/>
                    <a:p>
                      <a:endParaRPr lang="en-U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3533</a:t>
                      </a:r>
                    </a:p>
                  </a:txBody>
                  <a:tcPr anchor="b" horzOverflow="overflow">
                    <a:lnL w="12700" cap="flat" cmpd="sng" algn="ctr">
                      <a:solidFill>
                        <a:schemeClr val="tx1"/>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757</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859</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1385</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n = 552</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r>
              <a:tr h="568325">
                <a:tc vMerge="1">
                  <a:txBody>
                    <a:bodyPr/>
                    <a:lstStyle/>
                    <a:p>
                      <a:endParaRPr lang="en-U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Horizontal %</a:t>
                      </a: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Index</a:t>
                      </a:r>
                      <a:endParaRPr kumimoji="0" lang="en-US" sz="1100" b="1"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r>
              <a:tr h="434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Total sample</a:t>
                      </a:r>
                    </a:p>
                  </a:txBody>
                  <a:tcPr anchor="ctr"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27%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40%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rPr>
                        <a:t>100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r h="434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Internet</a:t>
                      </a:r>
                    </a:p>
                  </a:txBody>
                  <a:tcPr anchor="ctr"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20%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Arial" pitchFamily="34" charset="0"/>
                        </a:rPr>
                        <a:t>108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65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48%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Arial" pitchFamily="34" charset="0"/>
                        </a:rPr>
                        <a:t>120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99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r h="3651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Cinema</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100%</a:t>
                      </a: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27%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Arial" pitchFamily="34" charset="0"/>
                        </a:rPr>
                        <a:t>143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29%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rgbClr val="FF0000"/>
                          </a:solidFill>
                          <a:effectLst/>
                          <a:latin typeface="Arial" pitchFamily="34" charset="0"/>
                        </a:rPr>
                        <a:t>110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35%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86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rPr>
                        <a:t>64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9F0FD"/>
                    </a:solidFill>
                  </a:tcPr>
                </a:tc>
              </a:tr>
            </a:tbl>
          </a:graphicData>
        </a:graphic>
      </p:graphicFrame>
      <p:sp>
        <p:nvSpPr>
          <p:cNvPr id="96345" name="Text Box 89"/>
          <p:cNvSpPr txBox="1">
            <a:spLocks noChangeArrowheads="1"/>
          </p:cNvSpPr>
          <p:nvPr/>
        </p:nvSpPr>
        <p:spPr bwMode="auto">
          <a:xfrm>
            <a:off x="279400" y="441325"/>
            <a:ext cx="7086600" cy="396875"/>
          </a:xfrm>
          <a:prstGeom prst="rect">
            <a:avLst/>
          </a:prstGeom>
          <a:noFill/>
          <a:ln w="9525">
            <a:noFill/>
            <a:miter lim="800000"/>
            <a:headEnd/>
            <a:tailEnd/>
          </a:ln>
          <a:effectLst/>
        </p:spPr>
        <p:txBody>
          <a:bodyPr>
            <a:spAutoFit/>
          </a:bodyPr>
          <a:lstStyle/>
          <a:p>
            <a:pPr>
              <a:spcBef>
                <a:spcPct val="50000"/>
              </a:spcBef>
            </a:pPr>
            <a:r>
              <a:rPr lang="en-US" sz="2000" b="1" u="sng">
                <a:solidFill>
                  <a:schemeClr val="accent2"/>
                </a:solidFill>
              </a:rPr>
              <a:t>Media Consumption</a:t>
            </a:r>
          </a:p>
        </p:txBody>
      </p:sp>
      <p:sp>
        <p:nvSpPr>
          <p:cNvPr id="96346" name="Text Box 90"/>
          <p:cNvSpPr txBox="1">
            <a:spLocks noChangeArrowheads="1"/>
          </p:cNvSpPr>
          <p:nvPr/>
        </p:nvSpPr>
        <p:spPr bwMode="auto">
          <a:xfrm>
            <a:off x="330200" y="4132263"/>
            <a:ext cx="8686800" cy="731837"/>
          </a:xfrm>
          <a:prstGeom prst="rect">
            <a:avLst/>
          </a:prstGeom>
          <a:noFill/>
          <a:ln w="9525">
            <a:noFill/>
            <a:miter lim="800000"/>
            <a:headEnd/>
            <a:tailEnd/>
          </a:ln>
          <a:effectLst/>
        </p:spPr>
        <p:txBody>
          <a:bodyPr>
            <a:spAutoFit/>
          </a:bodyPr>
          <a:lstStyle/>
          <a:p>
            <a:pPr>
              <a:spcBef>
                <a:spcPct val="50000"/>
              </a:spcBef>
              <a:buFont typeface="Wingdings" pitchFamily="2" charset="2"/>
              <a:buChar char="q"/>
            </a:pPr>
            <a:r>
              <a:rPr lang="en-US" sz="1200" b="1"/>
              <a:t>  Health conscious and Adventurous seekers have showed an above average affinity  to use the internet in  the last 12 months</a:t>
            </a:r>
          </a:p>
          <a:p>
            <a:pPr>
              <a:spcBef>
                <a:spcPct val="50000"/>
              </a:spcBef>
              <a:buFont typeface="Wingdings" pitchFamily="2" charset="2"/>
              <a:buChar char="q"/>
            </a:pPr>
            <a:r>
              <a:rPr lang="en-US" sz="1200" b="1"/>
              <a:t>  Health conscious and Indulgence seekers have highly tended to visit the cinema in the last 12 months </a:t>
            </a:r>
          </a:p>
        </p:txBody>
      </p:sp>
      <p:sp>
        <p:nvSpPr>
          <p:cNvPr id="96352" name="Text Box 96"/>
          <p:cNvSpPr txBox="1">
            <a:spLocks noChangeArrowheads="1"/>
          </p:cNvSpPr>
          <p:nvPr/>
        </p:nvSpPr>
        <p:spPr bwMode="auto">
          <a:xfrm>
            <a:off x="-36513" y="65659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ext Box 2"/>
          <p:cNvSpPr txBox="1">
            <a:spLocks noChangeArrowheads="1"/>
          </p:cNvSpPr>
          <p:nvPr/>
        </p:nvSpPr>
        <p:spPr bwMode="auto">
          <a:xfrm>
            <a:off x="127000" y="225425"/>
            <a:ext cx="7086600" cy="396875"/>
          </a:xfrm>
          <a:prstGeom prst="rect">
            <a:avLst/>
          </a:prstGeom>
          <a:noFill/>
          <a:ln w="9525">
            <a:noFill/>
            <a:miter lim="800000"/>
            <a:headEnd/>
            <a:tailEnd/>
          </a:ln>
          <a:effectLst/>
        </p:spPr>
        <p:txBody>
          <a:bodyPr>
            <a:spAutoFit/>
          </a:bodyPr>
          <a:lstStyle/>
          <a:p>
            <a:pPr>
              <a:spcBef>
                <a:spcPct val="50000"/>
              </a:spcBef>
            </a:pPr>
            <a:r>
              <a:rPr lang="en-US" sz="2000" b="1" u="sng">
                <a:solidFill>
                  <a:schemeClr val="accent2"/>
                </a:solidFill>
              </a:rPr>
              <a:t>Media Consumption</a:t>
            </a:r>
          </a:p>
        </p:txBody>
      </p:sp>
      <p:sp>
        <p:nvSpPr>
          <p:cNvPr id="97283" name="AutoShape 3"/>
          <p:cNvSpPr>
            <a:spLocks noChangeArrowheads="1"/>
          </p:cNvSpPr>
          <p:nvPr/>
        </p:nvSpPr>
        <p:spPr bwMode="auto">
          <a:xfrm>
            <a:off x="101600" y="1828800"/>
            <a:ext cx="2209800" cy="2590800"/>
          </a:xfrm>
          <a:prstGeom prst="roundRect">
            <a:avLst>
              <a:gd name="adj" fmla="val 16667"/>
            </a:avLst>
          </a:prstGeom>
          <a:solidFill>
            <a:srgbClr val="F0FDA1"/>
          </a:solidFill>
          <a:ln w="9525">
            <a:solidFill>
              <a:schemeClr val="tx1"/>
            </a:solidFill>
            <a:round/>
            <a:headEnd/>
            <a:tailEnd/>
          </a:ln>
          <a:effectLst/>
        </p:spPr>
        <p:txBody>
          <a:bodyPr wrap="none"/>
          <a:lstStyle/>
          <a:p>
            <a:pPr>
              <a:buFont typeface="Wingdings" pitchFamily="2" charset="2"/>
              <a:buChar char="§"/>
            </a:pPr>
            <a:r>
              <a:rPr lang="en-US" sz="1200" b="1"/>
              <a:t> </a:t>
            </a:r>
            <a:r>
              <a:rPr lang="en-US" sz="1200" b="1" u="sng"/>
              <a:t>Sites:</a:t>
            </a:r>
          </a:p>
          <a:p>
            <a:endParaRPr lang="en-US" sz="800" b="1"/>
          </a:p>
          <a:p>
            <a:pPr>
              <a:buFontTx/>
              <a:buChar char="-"/>
            </a:pPr>
            <a:r>
              <a:rPr lang="en-US" sz="1200" b="1"/>
              <a:t> Yahoo (29%)</a:t>
            </a:r>
          </a:p>
          <a:p>
            <a:pPr>
              <a:buFontTx/>
              <a:buChar char="-"/>
            </a:pPr>
            <a:r>
              <a:rPr lang="en-US" sz="1200" b="1"/>
              <a:t> Google (21%)</a:t>
            </a:r>
          </a:p>
          <a:p>
            <a:pPr>
              <a:buFontTx/>
              <a:buChar char="-"/>
            </a:pPr>
            <a:r>
              <a:rPr lang="en-US" sz="1200" b="1"/>
              <a:t> MSN (18%)</a:t>
            </a:r>
          </a:p>
          <a:p>
            <a:pPr>
              <a:buFontTx/>
              <a:buChar char="-"/>
            </a:pPr>
            <a:endParaRPr lang="en-US" sz="1200" b="1"/>
          </a:p>
          <a:p>
            <a:pPr>
              <a:buFont typeface="Wingdings" pitchFamily="2" charset="2"/>
              <a:buChar char="§"/>
            </a:pPr>
            <a:r>
              <a:rPr lang="en-US" sz="1200" b="1"/>
              <a:t> </a:t>
            </a:r>
            <a:r>
              <a:rPr lang="en-US" sz="1200" b="1" u="sng"/>
              <a:t>Online Topics:</a:t>
            </a:r>
          </a:p>
          <a:p>
            <a:pPr>
              <a:buFont typeface="Wingdings" pitchFamily="2" charset="2"/>
              <a:buChar char="§"/>
            </a:pPr>
            <a:endParaRPr lang="en-US" sz="800" b="1" u="sng"/>
          </a:p>
          <a:p>
            <a:pPr>
              <a:buFont typeface="Wingdings" pitchFamily="2" charset="2"/>
              <a:buNone/>
            </a:pPr>
            <a:r>
              <a:rPr lang="en-US" sz="1200" b="1"/>
              <a:t>- News (43%)</a:t>
            </a:r>
          </a:p>
          <a:p>
            <a:pPr>
              <a:buFontTx/>
              <a:buChar char="-"/>
            </a:pPr>
            <a:r>
              <a:rPr lang="en-US" sz="1200" b="1"/>
              <a:t> Chat rooms (34%)</a:t>
            </a:r>
          </a:p>
          <a:p>
            <a:pPr>
              <a:buFontTx/>
              <a:buChar char="-"/>
            </a:pPr>
            <a:r>
              <a:rPr lang="en-US" sz="1200" b="1"/>
              <a:t> Using email (30%)</a:t>
            </a:r>
          </a:p>
          <a:p>
            <a:pPr>
              <a:buFontTx/>
              <a:buChar char="-"/>
            </a:pPr>
            <a:endParaRPr lang="en-US" sz="1200" b="1"/>
          </a:p>
          <a:p>
            <a:pPr>
              <a:buFont typeface="Wingdings" pitchFamily="2" charset="2"/>
              <a:buNone/>
            </a:pPr>
            <a:endParaRPr lang="en-US" sz="1200" b="1"/>
          </a:p>
          <a:p>
            <a:pPr>
              <a:buFont typeface="Wingdings" pitchFamily="2" charset="2"/>
              <a:buNone/>
            </a:pPr>
            <a:endParaRPr lang="en-US" sz="1200" b="1"/>
          </a:p>
          <a:p>
            <a:pPr>
              <a:buFontTx/>
              <a:buChar char="•"/>
            </a:pPr>
            <a:endParaRPr lang="en-US" sz="1200" b="1" u="sng"/>
          </a:p>
        </p:txBody>
      </p:sp>
      <p:sp>
        <p:nvSpPr>
          <p:cNvPr id="97284" name="Text Box 4"/>
          <p:cNvSpPr txBox="1">
            <a:spLocks noChangeArrowheads="1"/>
          </p:cNvSpPr>
          <p:nvPr/>
        </p:nvSpPr>
        <p:spPr bwMode="auto">
          <a:xfrm>
            <a:off x="101600" y="1511300"/>
            <a:ext cx="2133600" cy="304800"/>
          </a:xfrm>
          <a:prstGeom prst="rect">
            <a:avLst/>
          </a:prstGeom>
          <a:noFill/>
          <a:ln w="9525">
            <a:noFill/>
            <a:miter lim="800000"/>
            <a:headEnd/>
            <a:tailEnd/>
          </a:ln>
          <a:effectLst/>
        </p:spPr>
        <p:txBody>
          <a:bodyPr>
            <a:spAutoFit/>
          </a:bodyPr>
          <a:lstStyle/>
          <a:p>
            <a:pPr algn="ctr">
              <a:spcBef>
                <a:spcPct val="50000"/>
              </a:spcBef>
            </a:pPr>
            <a:r>
              <a:rPr lang="en-US" sz="1400" b="1">
                <a:solidFill>
                  <a:schemeClr val="accent2"/>
                </a:solidFill>
              </a:rPr>
              <a:t>Health Conscious</a:t>
            </a:r>
          </a:p>
        </p:txBody>
      </p:sp>
      <p:sp>
        <p:nvSpPr>
          <p:cNvPr id="97285" name="AutoShape 5"/>
          <p:cNvSpPr>
            <a:spLocks noChangeArrowheads="1"/>
          </p:cNvSpPr>
          <p:nvPr/>
        </p:nvSpPr>
        <p:spPr bwMode="auto">
          <a:xfrm>
            <a:off x="2425700" y="1816100"/>
            <a:ext cx="2133600" cy="2603500"/>
          </a:xfrm>
          <a:prstGeom prst="roundRect">
            <a:avLst>
              <a:gd name="adj" fmla="val 16667"/>
            </a:avLst>
          </a:prstGeom>
          <a:solidFill>
            <a:srgbClr val="F0FDA1"/>
          </a:solidFill>
          <a:ln w="9525">
            <a:solidFill>
              <a:schemeClr val="tx1"/>
            </a:solidFill>
            <a:round/>
            <a:headEnd/>
            <a:tailEnd/>
          </a:ln>
          <a:effectLst/>
        </p:spPr>
        <p:txBody>
          <a:bodyPr wrap="none"/>
          <a:lstStyle/>
          <a:p>
            <a:pPr>
              <a:buFont typeface="Wingdings" pitchFamily="2" charset="2"/>
              <a:buChar char="§"/>
            </a:pPr>
            <a:r>
              <a:rPr lang="en-US" sz="1200" b="1"/>
              <a:t> </a:t>
            </a:r>
            <a:r>
              <a:rPr lang="en-US" sz="1200" b="1" u="sng"/>
              <a:t>Sites</a:t>
            </a:r>
            <a:r>
              <a:rPr lang="en-US" sz="1200"/>
              <a:t> </a:t>
            </a:r>
            <a:r>
              <a:rPr lang="en-US" sz="1200" b="1" u="sng"/>
              <a:t>:</a:t>
            </a:r>
          </a:p>
          <a:p>
            <a:endParaRPr lang="en-US" sz="800" b="1"/>
          </a:p>
          <a:p>
            <a:pPr>
              <a:buFontTx/>
              <a:buChar char="-"/>
            </a:pPr>
            <a:r>
              <a:rPr lang="en-US" sz="1200" b="1"/>
              <a:t> Google (12%)</a:t>
            </a:r>
          </a:p>
          <a:p>
            <a:pPr>
              <a:buFontTx/>
              <a:buChar char="-"/>
            </a:pPr>
            <a:r>
              <a:rPr lang="en-US" sz="1200" b="1"/>
              <a:t> Al Jazeera Net (12%)</a:t>
            </a:r>
          </a:p>
          <a:p>
            <a:pPr>
              <a:buFontTx/>
              <a:buChar char="-"/>
            </a:pPr>
            <a:r>
              <a:rPr lang="en-US" sz="1200" b="1"/>
              <a:t> Hotmail (11%)</a:t>
            </a:r>
          </a:p>
          <a:p>
            <a:pPr>
              <a:buFontTx/>
              <a:buChar char="-"/>
            </a:pPr>
            <a:endParaRPr lang="en-US" sz="1200" b="1"/>
          </a:p>
          <a:p>
            <a:pPr>
              <a:buFont typeface="Wingdings" pitchFamily="2" charset="2"/>
              <a:buChar char="§"/>
            </a:pPr>
            <a:r>
              <a:rPr lang="en-US" sz="1200" b="1"/>
              <a:t> </a:t>
            </a:r>
            <a:r>
              <a:rPr lang="en-US" sz="1200" b="1" u="sng"/>
              <a:t>Online Topics:</a:t>
            </a:r>
          </a:p>
          <a:p>
            <a:pPr>
              <a:buFont typeface="Wingdings" pitchFamily="2" charset="2"/>
              <a:buChar char="§"/>
            </a:pPr>
            <a:endParaRPr lang="en-US" sz="800" b="1" u="sng"/>
          </a:p>
          <a:p>
            <a:pPr>
              <a:buFont typeface="Wingdings" pitchFamily="2" charset="2"/>
              <a:buNone/>
            </a:pPr>
            <a:r>
              <a:rPr lang="en-US" sz="1200" b="1"/>
              <a:t>- News (29%)</a:t>
            </a:r>
          </a:p>
          <a:p>
            <a:pPr>
              <a:buFontTx/>
              <a:buChar char="-"/>
            </a:pPr>
            <a:r>
              <a:rPr lang="en-US" sz="1200" b="1"/>
              <a:t> Downloading Programs</a:t>
            </a:r>
          </a:p>
          <a:p>
            <a:r>
              <a:rPr lang="en-US" sz="1200" b="1"/>
              <a:t>  (14%)</a:t>
            </a:r>
          </a:p>
          <a:p>
            <a:pPr>
              <a:buFontTx/>
              <a:buChar char="-"/>
            </a:pPr>
            <a:r>
              <a:rPr lang="en-US" sz="1200"/>
              <a:t> </a:t>
            </a:r>
            <a:r>
              <a:rPr lang="en-US" sz="1200" b="1"/>
              <a:t>Chat rooms (13%)</a:t>
            </a:r>
          </a:p>
          <a:p>
            <a:endParaRPr lang="en-US" sz="1200" b="1"/>
          </a:p>
          <a:p>
            <a:pPr>
              <a:buFont typeface="Wingdings" pitchFamily="2" charset="2"/>
              <a:buNone/>
            </a:pPr>
            <a:endParaRPr lang="en-US" sz="1200" b="1"/>
          </a:p>
          <a:p>
            <a:pPr>
              <a:buFontTx/>
              <a:buChar char="•"/>
            </a:pPr>
            <a:endParaRPr lang="en-US" sz="1200" b="1" u="sng"/>
          </a:p>
        </p:txBody>
      </p:sp>
      <p:sp>
        <p:nvSpPr>
          <p:cNvPr id="97286" name="Text Box 6"/>
          <p:cNvSpPr txBox="1">
            <a:spLocks noChangeArrowheads="1"/>
          </p:cNvSpPr>
          <p:nvPr/>
        </p:nvSpPr>
        <p:spPr bwMode="auto">
          <a:xfrm>
            <a:off x="2400300" y="1498600"/>
            <a:ext cx="2133600" cy="304800"/>
          </a:xfrm>
          <a:prstGeom prst="rect">
            <a:avLst/>
          </a:prstGeom>
          <a:noFill/>
          <a:ln w="9525">
            <a:noFill/>
            <a:miter lim="800000"/>
            <a:headEnd/>
            <a:tailEnd/>
          </a:ln>
          <a:effectLst/>
        </p:spPr>
        <p:txBody>
          <a:bodyPr>
            <a:spAutoFit/>
          </a:bodyPr>
          <a:lstStyle/>
          <a:p>
            <a:pPr algn="ctr">
              <a:spcBef>
                <a:spcPct val="50000"/>
              </a:spcBef>
            </a:pPr>
            <a:r>
              <a:rPr lang="en-US" sz="1400" b="1">
                <a:solidFill>
                  <a:schemeClr val="accent2"/>
                </a:solidFill>
              </a:rPr>
              <a:t>Indulgence Seekers</a:t>
            </a:r>
          </a:p>
        </p:txBody>
      </p:sp>
      <p:sp>
        <p:nvSpPr>
          <p:cNvPr id="97287" name="AutoShape 7"/>
          <p:cNvSpPr>
            <a:spLocks noChangeArrowheads="1"/>
          </p:cNvSpPr>
          <p:nvPr/>
        </p:nvSpPr>
        <p:spPr bwMode="auto">
          <a:xfrm>
            <a:off x="4660900" y="1803400"/>
            <a:ext cx="2133600" cy="2616200"/>
          </a:xfrm>
          <a:prstGeom prst="roundRect">
            <a:avLst>
              <a:gd name="adj" fmla="val 16667"/>
            </a:avLst>
          </a:prstGeom>
          <a:solidFill>
            <a:srgbClr val="F0FDA1"/>
          </a:solidFill>
          <a:ln w="9525">
            <a:solidFill>
              <a:schemeClr val="tx1"/>
            </a:solidFill>
            <a:round/>
            <a:headEnd/>
            <a:tailEnd/>
          </a:ln>
          <a:effectLst/>
        </p:spPr>
        <p:txBody>
          <a:bodyPr wrap="none"/>
          <a:lstStyle/>
          <a:p>
            <a:pPr>
              <a:buFont typeface="Wingdings" pitchFamily="2" charset="2"/>
              <a:buChar char="§"/>
            </a:pPr>
            <a:r>
              <a:rPr lang="en-US" sz="1200" b="1"/>
              <a:t> </a:t>
            </a:r>
            <a:r>
              <a:rPr lang="en-US" sz="1200" b="1" u="sng"/>
              <a:t>Sites</a:t>
            </a:r>
            <a:r>
              <a:rPr lang="en-US" sz="1200"/>
              <a:t> </a:t>
            </a:r>
            <a:r>
              <a:rPr lang="en-US" sz="1200" b="1" u="sng"/>
              <a:t>:</a:t>
            </a:r>
          </a:p>
          <a:p>
            <a:endParaRPr lang="en-US" sz="800" b="1"/>
          </a:p>
          <a:p>
            <a:pPr>
              <a:buFontTx/>
              <a:buChar char="-"/>
            </a:pPr>
            <a:r>
              <a:rPr lang="en-US" sz="1200" b="1"/>
              <a:t> Google (51%)</a:t>
            </a:r>
          </a:p>
          <a:p>
            <a:pPr>
              <a:buFontTx/>
              <a:buChar char="-"/>
            </a:pPr>
            <a:r>
              <a:rPr lang="en-US" sz="1200" b="1"/>
              <a:t> Yahoo (38%)</a:t>
            </a:r>
          </a:p>
          <a:p>
            <a:pPr>
              <a:buFontTx/>
              <a:buChar char="-"/>
            </a:pPr>
            <a:r>
              <a:rPr lang="en-US" sz="1200" b="1"/>
              <a:t> MSN (31%)</a:t>
            </a:r>
          </a:p>
          <a:p>
            <a:pPr>
              <a:buFontTx/>
              <a:buChar char="-"/>
            </a:pPr>
            <a:endParaRPr lang="en-US" sz="1200" b="1"/>
          </a:p>
          <a:p>
            <a:pPr>
              <a:buFont typeface="Wingdings" pitchFamily="2" charset="2"/>
              <a:buChar char="§"/>
            </a:pPr>
            <a:r>
              <a:rPr lang="en-US" sz="1200" b="1"/>
              <a:t> </a:t>
            </a:r>
            <a:r>
              <a:rPr lang="en-US" sz="1200" b="1" u="sng"/>
              <a:t>Online Topics:</a:t>
            </a:r>
          </a:p>
          <a:p>
            <a:pPr>
              <a:buFont typeface="Wingdings" pitchFamily="2" charset="2"/>
              <a:buChar char="§"/>
            </a:pPr>
            <a:endParaRPr lang="en-US" sz="800" b="1" u="sng"/>
          </a:p>
          <a:p>
            <a:pPr>
              <a:buFont typeface="Wingdings" pitchFamily="2" charset="2"/>
              <a:buNone/>
            </a:pPr>
            <a:r>
              <a:rPr lang="en-US" sz="1200" b="1"/>
              <a:t>- Using email</a:t>
            </a:r>
            <a:r>
              <a:rPr lang="en-US" sz="1200"/>
              <a:t> </a:t>
            </a:r>
            <a:r>
              <a:rPr lang="en-US" sz="1200" b="1"/>
              <a:t>(49%)</a:t>
            </a:r>
          </a:p>
          <a:p>
            <a:pPr>
              <a:buFontTx/>
              <a:buChar char="-"/>
            </a:pPr>
            <a:r>
              <a:rPr lang="en-US" sz="1200" b="1"/>
              <a:t> Downloading Programs</a:t>
            </a:r>
          </a:p>
          <a:p>
            <a:r>
              <a:rPr lang="en-US" sz="1200"/>
              <a:t>  (</a:t>
            </a:r>
            <a:r>
              <a:rPr lang="en-US" sz="1200" b="1"/>
              <a:t>44%)</a:t>
            </a:r>
          </a:p>
          <a:p>
            <a:pPr>
              <a:buFont typeface="Wingdings" pitchFamily="2" charset="2"/>
              <a:buNone/>
            </a:pPr>
            <a:r>
              <a:rPr lang="en-US" sz="1200" b="1"/>
              <a:t>- Chat rooms (43%)</a:t>
            </a:r>
          </a:p>
          <a:p>
            <a:endParaRPr lang="en-US" sz="1200" b="1"/>
          </a:p>
          <a:p>
            <a:pPr>
              <a:buFont typeface="Wingdings" pitchFamily="2" charset="2"/>
              <a:buNone/>
            </a:pPr>
            <a:endParaRPr lang="en-US" sz="1200" b="1"/>
          </a:p>
          <a:p>
            <a:pPr>
              <a:buFontTx/>
              <a:buChar char="•"/>
            </a:pPr>
            <a:endParaRPr lang="en-US" sz="1200" b="1" u="sng"/>
          </a:p>
        </p:txBody>
      </p:sp>
      <p:sp>
        <p:nvSpPr>
          <p:cNvPr id="97288" name="Text Box 8"/>
          <p:cNvSpPr txBox="1">
            <a:spLocks noChangeArrowheads="1"/>
          </p:cNvSpPr>
          <p:nvPr/>
        </p:nvSpPr>
        <p:spPr bwMode="auto">
          <a:xfrm>
            <a:off x="4686300" y="1485900"/>
            <a:ext cx="2133600" cy="304800"/>
          </a:xfrm>
          <a:prstGeom prst="rect">
            <a:avLst/>
          </a:prstGeom>
          <a:noFill/>
          <a:ln w="9525">
            <a:noFill/>
            <a:miter lim="800000"/>
            <a:headEnd/>
            <a:tailEnd/>
          </a:ln>
          <a:effectLst/>
        </p:spPr>
        <p:txBody>
          <a:bodyPr>
            <a:spAutoFit/>
          </a:bodyPr>
          <a:lstStyle/>
          <a:p>
            <a:pPr algn="ctr">
              <a:spcBef>
                <a:spcPct val="50000"/>
              </a:spcBef>
            </a:pPr>
            <a:r>
              <a:rPr lang="en-US" sz="1400" b="1">
                <a:solidFill>
                  <a:schemeClr val="accent2"/>
                </a:solidFill>
              </a:rPr>
              <a:t>Adventurous Epicures</a:t>
            </a:r>
          </a:p>
        </p:txBody>
      </p:sp>
      <p:sp>
        <p:nvSpPr>
          <p:cNvPr id="97289" name="AutoShape 9"/>
          <p:cNvSpPr>
            <a:spLocks noChangeArrowheads="1"/>
          </p:cNvSpPr>
          <p:nvPr/>
        </p:nvSpPr>
        <p:spPr bwMode="auto">
          <a:xfrm>
            <a:off x="6921500" y="1790700"/>
            <a:ext cx="2133600" cy="2628900"/>
          </a:xfrm>
          <a:prstGeom prst="roundRect">
            <a:avLst>
              <a:gd name="adj" fmla="val 16667"/>
            </a:avLst>
          </a:prstGeom>
          <a:solidFill>
            <a:srgbClr val="F0FDA1"/>
          </a:solidFill>
          <a:ln w="9525">
            <a:solidFill>
              <a:schemeClr val="tx1"/>
            </a:solidFill>
            <a:round/>
            <a:headEnd/>
            <a:tailEnd/>
          </a:ln>
          <a:effectLst/>
        </p:spPr>
        <p:txBody>
          <a:bodyPr wrap="none"/>
          <a:lstStyle/>
          <a:p>
            <a:pPr>
              <a:buFont typeface="Wingdings" pitchFamily="2" charset="2"/>
              <a:buChar char="§"/>
            </a:pPr>
            <a:r>
              <a:rPr lang="en-US" sz="1200" b="1"/>
              <a:t> </a:t>
            </a:r>
            <a:r>
              <a:rPr lang="en-US" sz="1200" b="1" u="sng"/>
              <a:t>Sites</a:t>
            </a:r>
            <a:r>
              <a:rPr lang="en-US" sz="1200"/>
              <a:t> </a:t>
            </a:r>
            <a:r>
              <a:rPr lang="en-US" sz="1200" b="1" u="sng"/>
              <a:t>:</a:t>
            </a:r>
          </a:p>
          <a:p>
            <a:endParaRPr lang="en-US" sz="800" b="1"/>
          </a:p>
          <a:p>
            <a:pPr>
              <a:buFontTx/>
              <a:buChar char="-"/>
            </a:pPr>
            <a:r>
              <a:rPr lang="en-US" sz="1200" b="1"/>
              <a:t> Yahoo (26%)</a:t>
            </a:r>
          </a:p>
          <a:p>
            <a:pPr>
              <a:buFontTx/>
              <a:buChar char="-"/>
            </a:pPr>
            <a:r>
              <a:rPr lang="en-US" sz="1200" b="1"/>
              <a:t> Google (26%)</a:t>
            </a:r>
          </a:p>
          <a:p>
            <a:pPr>
              <a:buFontTx/>
              <a:buChar char="-"/>
            </a:pPr>
            <a:r>
              <a:rPr lang="en-US" sz="1200" b="1"/>
              <a:t> 6arab (14%)</a:t>
            </a:r>
          </a:p>
          <a:p>
            <a:pPr>
              <a:buFontTx/>
              <a:buChar char="-"/>
            </a:pPr>
            <a:endParaRPr lang="en-US" sz="1200" b="1"/>
          </a:p>
          <a:p>
            <a:pPr>
              <a:buFont typeface="Wingdings" pitchFamily="2" charset="2"/>
              <a:buChar char="§"/>
            </a:pPr>
            <a:r>
              <a:rPr lang="en-US" sz="1200" b="1"/>
              <a:t> </a:t>
            </a:r>
            <a:r>
              <a:rPr lang="en-US" sz="1200" b="1" u="sng"/>
              <a:t>Online Topics:</a:t>
            </a:r>
          </a:p>
          <a:p>
            <a:pPr>
              <a:buFont typeface="Wingdings" pitchFamily="2" charset="2"/>
              <a:buChar char="§"/>
            </a:pPr>
            <a:endParaRPr lang="en-US" sz="800" b="1" u="sng"/>
          </a:p>
          <a:p>
            <a:pPr>
              <a:buFont typeface="Wingdings" pitchFamily="2" charset="2"/>
              <a:buNone/>
            </a:pPr>
            <a:r>
              <a:rPr lang="en-US" sz="1200" b="1"/>
              <a:t>- News (42%)</a:t>
            </a:r>
          </a:p>
          <a:p>
            <a:pPr>
              <a:buFontTx/>
              <a:buChar char="-"/>
            </a:pPr>
            <a:r>
              <a:rPr lang="en-US" sz="1200" b="1"/>
              <a:t> Chat rooms(34%)</a:t>
            </a:r>
          </a:p>
          <a:p>
            <a:r>
              <a:rPr lang="en-US" sz="1200" b="1"/>
              <a:t>- Using email</a:t>
            </a:r>
            <a:r>
              <a:rPr lang="en-US" sz="1200"/>
              <a:t> </a:t>
            </a:r>
            <a:r>
              <a:rPr lang="en-US" sz="1200" b="1"/>
              <a:t>(24%)</a:t>
            </a:r>
          </a:p>
          <a:p>
            <a:pPr>
              <a:buFontTx/>
              <a:buChar char="-"/>
            </a:pPr>
            <a:endParaRPr lang="en-US" sz="1200" b="1"/>
          </a:p>
          <a:p>
            <a:pPr>
              <a:buFont typeface="Wingdings" pitchFamily="2" charset="2"/>
              <a:buNone/>
            </a:pPr>
            <a:endParaRPr lang="en-US" sz="1200" b="1"/>
          </a:p>
          <a:p>
            <a:pPr>
              <a:buFont typeface="Wingdings" pitchFamily="2" charset="2"/>
              <a:buNone/>
            </a:pPr>
            <a:endParaRPr lang="en-US" sz="1200" b="1"/>
          </a:p>
          <a:p>
            <a:pPr>
              <a:buFontTx/>
              <a:buChar char="•"/>
            </a:pPr>
            <a:endParaRPr lang="en-US" sz="1200" b="1" u="sng"/>
          </a:p>
        </p:txBody>
      </p:sp>
      <p:sp>
        <p:nvSpPr>
          <p:cNvPr id="97290" name="Text Box 10"/>
          <p:cNvSpPr txBox="1">
            <a:spLocks noChangeArrowheads="1"/>
          </p:cNvSpPr>
          <p:nvPr/>
        </p:nvSpPr>
        <p:spPr bwMode="auto">
          <a:xfrm>
            <a:off x="6731000" y="1498600"/>
            <a:ext cx="2654300" cy="304800"/>
          </a:xfrm>
          <a:prstGeom prst="rect">
            <a:avLst/>
          </a:prstGeom>
          <a:noFill/>
          <a:ln w="9525">
            <a:noFill/>
            <a:miter lim="800000"/>
            <a:headEnd/>
            <a:tailEnd/>
          </a:ln>
          <a:effectLst/>
        </p:spPr>
        <p:txBody>
          <a:bodyPr>
            <a:spAutoFit/>
          </a:bodyPr>
          <a:lstStyle/>
          <a:p>
            <a:pPr algn="ctr">
              <a:spcBef>
                <a:spcPct val="50000"/>
              </a:spcBef>
            </a:pPr>
            <a:r>
              <a:rPr lang="en-US" sz="1400" b="1">
                <a:solidFill>
                  <a:schemeClr val="accent2"/>
                </a:solidFill>
              </a:rPr>
              <a:t>Impetuous Spontaneous</a:t>
            </a:r>
          </a:p>
        </p:txBody>
      </p:sp>
      <p:sp>
        <p:nvSpPr>
          <p:cNvPr id="97291" name="Text Box 11"/>
          <p:cNvSpPr txBox="1">
            <a:spLocks noChangeArrowheads="1"/>
          </p:cNvSpPr>
          <p:nvPr/>
        </p:nvSpPr>
        <p:spPr bwMode="auto">
          <a:xfrm>
            <a:off x="1384300" y="685800"/>
            <a:ext cx="6324600" cy="396875"/>
          </a:xfrm>
          <a:prstGeom prst="rect">
            <a:avLst/>
          </a:prstGeom>
          <a:noFill/>
          <a:ln w="9525">
            <a:noFill/>
            <a:miter lim="800000"/>
            <a:headEnd/>
            <a:tailEnd/>
          </a:ln>
          <a:effectLst/>
        </p:spPr>
        <p:txBody>
          <a:bodyPr>
            <a:spAutoFit/>
          </a:bodyPr>
          <a:lstStyle/>
          <a:p>
            <a:pPr algn="ctr">
              <a:spcBef>
                <a:spcPct val="50000"/>
              </a:spcBef>
            </a:pPr>
            <a:r>
              <a:rPr lang="en-US" sz="2000" b="1"/>
              <a:t>Online Media Sites &amp; Topics with High Penetration</a:t>
            </a:r>
          </a:p>
        </p:txBody>
      </p:sp>
      <p:sp>
        <p:nvSpPr>
          <p:cNvPr id="97292" name="Text Box 12"/>
          <p:cNvSpPr txBox="1">
            <a:spLocks noChangeArrowheads="1"/>
          </p:cNvSpPr>
          <p:nvPr/>
        </p:nvSpPr>
        <p:spPr bwMode="auto">
          <a:xfrm>
            <a:off x="-36513" y="65659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
        <p:nvSpPr>
          <p:cNvPr id="97293" name="Text Box 13"/>
          <p:cNvSpPr txBox="1">
            <a:spLocks noChangeArrowheads="1"/>
          </p:cNvSpPr>
          <p:nvPr/>
        </p:nvSpPr>
        <p:spPr bwMode="auto">
          <a:xfrm>
            <a:off x="1968500" y="1092200"/>
            <a:ext cx="5181600" cy="304800"/>
          </a:xfrm>
          <a:prstGeom prst="rect">
            <a:avLst/>
          </a:prstGeom>
          <a:noFill/>
          <a:ln w="9525">
            <a:noFill/>
            <a:miter lim="800000"/>
            <a:headEnd/>
            <a:tailEnd/>
          </a:ln>
          <a:effectLst/>
        </p:spPr>
        <p:txBody>
          <a:bodyPr>
            <a:spAutoFit/>
          </a:bodyPr>
          <a:lstStyle/>
          <a:p>
            <a:pPr algn="ctr">
              <a:spcBef>
                <a:spcPct val="50000"/>
              </a:spcBef>
            </a:pPr>
            <a:r>
              <a:rPr lang="en-US" sz="1400" b="1"/>
              <a:t>Most Often Surfed</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9090" name="Object 2"/>
          <p:cNvGraphicFramePr>
            <a:graphicFrameLocks noChangeAspect="1"/>
          </p:cNvGraphicFramePr>
          <p:nvPr/>
        </p:nvGraphicFramePr>
        <p:xfrm>
          <a:off x="228600" y="1298575"/>
          <a:ext cx="5822950" cy="2676525"/>
        </p:xfrm>
        <a:graphic>
          <a:graphicData uri="http://schemas.openxmlformats.org/presentationml/2006/ole">
            <p:oleObj spid="_x0000_s89090" name="Chart" r:id="rId3" imgW="5886450" imgH="2552700" progId="Excel.Chart.8">
              <p:embed/>
            </p:oleObj>
          </a:graphicData>
        </a:graphic>
      </p:graphicFrame>
      <p:sp>
        <p:nvSpPr>
          <p:cNvPr id="89091" name="Text Box 3"/>
          <p:cNvSpPr txBox="1">
            <a:spLocks noChangeArrowheads="1"/>
          </p:cNvSpPr>
          <p:nvPr/>
        </p:nvSpPr>
        <p:spPr bwMode="auto">
          <a:xfrm>
            <a:off x="127000" y="225425"/>
            <a:ext cx="7086600" cy="396875"/>
          </a:xfrm>
          <a:prstGeom prst="rect">
            <a:avLst/>
          </a:prstGeom>
          <a:noFill/>
          <a:ln w="9525">
            <a:noFill/>
            <a:miter lim="800000"/>
            <a:headEnd/>
            <a:tailEnd/>
          </a:ln>
          <a:effectLst/>
        </p:spPr>
        <p:txBody>
          <a:bodyPr>
            <a:spAutoFit/>
          </a:bodyPr>
          <a:lstStyle/>
          <a:p>
            <a:pPr>
              <a:spcBef>
                <a:spcPct val="50000"/>
              </a:spcBef>
            </a:pPr>
            <a:r>
              <a:rPr lang="en-US" sz="2000" b="1" u="sng">
                <a:solidFill>
                  <a:schemeClr val="accent2"/>
                </a:solidFill>
              </a:rPr>
              <a:t>Media Consumption Volume – TV &amp; RADIO</a:t>
            </a:r>
          </a:p>
        </p:txBody>
      </p:sp>
      <p:graphicFrame>
        <p:nvGraphicFramePr>
          <p:cNvPr id="89092" name="Object 4"/>
          <p:cNvGraphicFramePr>
            <a:graphicFrameLocks noChangeAspect="1"/>
          </p:cNvGraphicFramePr>
          <p:nvPr/>
        </p:nvGraphicFramePr>
        <p:xfrm>
          <a:off x="203200" y="3733800"/>
          <a:ext cx="6105525" cy="2806700"/>
        </p:xfrm>
        <a:graphic>
          <a:graphicData uri="http://schemas.openxmlformats.org/presentationml/2006/ole">
            <p:oleObj spid="_x0000_s89092" name="Chart" r:id="rId4" imgW="5886450" imgH="2552700" progId="Excel.Chart.8">
              <p:embed/>
            </p:oleObj>
          </a:graphicData>
        </a:graphic>
      </p:graphicFrame>
      <p:sp>
        <p:nvSpPr>
          <p:cNvPr id="89093" name="Text Box 5"/>
          <p:cNvSpPr txBox="1">
            <a:spLocks noChangeArrowheads="1"/>
          </p:cNvSpPr>
          <p:nvPr/>
        </p:nvSpPr>
        <p:spPr bwMode="auto">
          <a:xfrm>
            <a:off x="165100" y="762000"/>
            <a:ext cx="5549900" cy="336550"/>
          </a:xfrm>
          <a:prstGeom prst="rect">
            <a:avLst/>
          </a:prstGeom>
          <a:noFill/>
          <a:ln w="9525">
            <a:noFill/>
            <a:miter lim="800000"/>
            <a:headEnd/>
            <a:tailEnd/>
          </a:ln>
          <a:effectLst/>
        </p:spPr>
        <p:txBody>
          <a:bodyPr>
            <a:spAutoFit/>
          </a:bodyPr>
          <a:lstStyle/>
          <a:p>
            <a:pPr>
              <a:spcBef>
                <a:spcPct val="50000"/>
              </a:spcBef>
            </a:pPr>
            <a:r>
              <a:rPr lang="en-US" sz="1600" b="1"/>
              <a:t>No of hours Consumed at on Weekdays or Weekends</a:t>
            </a:r>
          </a:p>
        </p:txBody>
      </p:sp>
      <p:sp>
        <p:nvSpPr>
          <p:cNvPr id="89094" name="Text Box 6"/>
          <p:cNvSpPr txBox="1">
            <a:spLocks noChangeArrowheads="1"/>
          </p:cNvSpPr>
          <p:nvPr/>
        </p:nvSpPr>
        <p:spPr bwMode="auto">
          <a:xfrm>
            <a:off x="2755900" y="1797050"/>
            <a:ext cx="520700" cy="336550"/>
          </a:xfrm>
          <a:prstGeom prst="rect">
            <a:avLst/>
          </a:prstGeom>
          <a:noFill/>
          <a:ln w="9525">
            <a:noFill/>
            <a:miter lim="800000"/>
            <a:headEnd/>
            <a:tailEnd/>
          </a:ln>
          <a:effectLst/>
        </p:spPr>
        <p:txBody>
          <a:bodyPr>
            <a:spAutoFit/>
          </a:bodyPr>
          <a:lstStyle/>
          <a:p>
            <a:pPr>
              <a:spcBef>
                <a:spcPct val="50000"/>
              </a:spcBef>
            </a:pPr>
            <a:r>
              <a:rPr lang="en-US" sz="1600" b="1"/>
              <a:t>TV</a:t>
            </a:r>
          </a:p>
        </p:txBody>
      </p:sp>
      <p:sp>
        <p:nvSpPr>
          <p:cNvPr id="89095" name="Text Box 7"/>
          <p:cNvSpPr txBox="1">
            <a:spLocks noChangeArrowheads="1"/>
          </p:cNvSpPr>
          <p:nvPr/>
        </p:nvSpPr>
        <p:spPr bwMode="auto">
          <a:xfrm>
            <a:off x="393700" y="1584325"/>
            <a:ext cx="520700" cy="320675"/>
          </a:xfrm>
          <a:prstGeom prst="rect">
            <a:avLst/>
          </a:prstGeom>
          <a:noFill/>
          <a:ln w="9525">
            <a:noFill/>
            <a:miter lim="800000"/>
            <a:headEnd/>
            <a:tailEnd/>
          </a:ln>
          <a:effectLst/>
        </p:spPr>
        <p:txBody>
          <a:bodyPr>
            <a:spAutoFit/>
          </a:bodyPr>
          <a:lstStyle/>
          <a:p>
            <a:pPr>
              <a:spcBef>
                <a:spcPct val="50000"/>
              </a:spcBef>
            </a:pPr>
            <a:r>
              <a:rPr lang="en-US" sz="1500" b="1"/>
              <a:t>%</a:t>
            </a:r>
          </a:p>
        </p:txBody>
      </p:sp>
      <p:sp>
        <p:nvSpPr>
          <p:cNvPr id="89096" name="Text Box 8"/>
          <p:cNvSpPr txBox="1">
            <a:spLocks noChangeArrowheads="1"/>
          </p:cNvSpPr>
          <p:nvPr/>
        </p:nvSpPr>
        <p:spPr bwMode="auto">
          <a:xfrm>
            <a:off x="431800" y="3692525"/>
            <a:ext cx="520700" cy="320675"/>
          </a:xfrm>
          <a:prstGeom prst="rect">
            <a:avLst/>
          </a:prstGeom>
          <a:noFill/>
          <a:ln w="9525">
            <a:noFill/>
            <a:miter lim="800000"/>
            <a:headEnd/>
            <a:tailEnd/>
          </a:ln>
          <a:effectLst/>
        </p:spPr>
        <p:txBody>
          <a:bodyPr>
            <a:spAutoFit/>
          </a:bodyPr>
          <a:lstStyle/>
          <a:p>
            <a:pPr>
              <a:spcBef>
                <a:spcPct val="50000"/>
              </a:spcBef>
            </a:pPr>
            <a:r>
              <a:rPr lang="en-US" sz="1500" b="1"/>
              <a:t>%</a:t>
            </a:r>
          </a:p>
        </p:txBody>
      </p:sp>
      <p:sp>
        <p:nvSpPr>
          <p:cNvPr id="89097" name="Text Box 9"/>
          <p:cNvSpPr txBox="1">
            <a:spLocks noChangeArrowheads="1"/>
          </p:cNvSpPr>
          <p:nvPr/>
        </p:nvSpPr>
        <p:spPr bwMode="auto">
          <a:xfrm>
            <a:off x="2730500" y="4022725"/>
            <a:ext cx="1143000" cy="320675"/>
          </a:xfrm>
          <a:prstGeom prst="rect">
            <a:avLst/>
          </a:prstGeom>
          <a:noFill/>
          <a:ln w="9525">
            <a:noFill/>
            <a:miter lim="800000"/>
            <a:headEnd/>
            <a:tailEnd/>
          </a:ln>
          <a:effectLst/>
        </p:spPr>
        <p:txBody>
          <a:bodyPr>
            <a:spAutoFit/>
          </a:bodyPr>
          <a:lstStyle/>
          <a:p>
            <a:pPr>
              <a:spcBef>
                <a:spcPct val="50000"/>
              </a:spcBef>
            </a:pPr>
            <a:r>
              <a:rPr lang="en-US" sz="1500" b="1"/>
              <a:t>Radio</a:t>
            </a:r>
          </a:p>
        </p:txBody>
      </p:sp>
      <p:sp>
        <p:nvSpPr>
          <p:cNvPr id="89098" name="AutoShape 10"/>
          <p:cNvSpPr>
            <a:spLocks noChangeArrowheads="1"/>
          </p:cNvSpPr>
          <p:nvPr/>
        </p:nvSpPr>
        <p:spPr bwMode="auto">
          <a:xfrm>
            <a:off x="6477000" y="2057400"/>
            <a:ext cx="1981200" cy="2819400"/>
          </a:xfrm>
          <a:prstGeom prst="roundRect">
            <a:avLst>
              <a:gd name="adj" fmla="val 16667"/>
            </a:avLst>
          </a:prstGeom>
          <a:solidFill>
            <a:schemeClr val="accent1"/>
          </a:solidFill>
          <a:ln w="9525">
            <a:solidFill>
              <a:schemeClr val="tx1"/>
            </a:solidFill>
            <a:round/>
            <a:headEnd/>
            <a:tailEnd/>
          </a:ln>
          <a:effectLst/>
        </p:spPr>
        <p:txBody>
          <a:bodyPr anchor="ctr"/>
          <a:lstStyle/>
          <a:p>
            <a:pPr>
              <a:buFont typeface="Wingdings" pitchFamily="2" charset="2"/>
              <a:buChar char="q"/>
            </a:pPr>
            <a:r>
              <a:rPr lang="en-US" sz="1200" b="1"/>
              <a:t> The TV consumption for all clustered groups is between 1 and  5 hours with an average percentage of 50%</a:t>
            </a:r>
          </a:p>
          <a:p>
            <a:pPr>
              <a:buFont typeface="Wingdings" pitchFamily="2" charset="2"/>
              <a:buNone/>
            </a:pPr>
            <a:endParaRPr lang="en-US" sz="1200" b="1"/>
          </a:p>
          <a:p>
            <a:pPr>
              <a:buFont typeface="Wingdings" pitchFamily="2" charset="2"/>
              <a:buChar char="q"/>
            </a:pPr>
            <a:r>
              <a:rPr lang="en-US" sz="1200" b="1"/>
              <a:t> The radio consumption for all clustered group is lower than the their TV consumption and ranges from 1 to 3 hours</a:t>
            </a:r>
          </a:p>
        </p:txBody>
      </p:sp>
      <p:sp>
        <p:nvSpPr>
          <p:cNvPr id="89099" name="Text Box 11"/>
          <p:cNvSpPr txBox="1">
            <a:spLocks noChangeArrowheads="1"/>
          </p:cNvSpPr>
          <p:nvPr/>
        </p:nvSpPr>
        <p:spPr bwMode="auto">
          <a:xfrm>
            <a:off x="-36513" y="65532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
        <p:nvSpPr>
          <p:cNvPr id="89100" name="Text Box 12"/>
          <p:cNvSpPr txBox="1">
            <a:spLocks noChangeArrowheads="1"/>
          </p:cNvSpPr>
          <p:nvPr/>
        </p:nvSpPr>
        <p:spPr bwMode="auto">
          <a:xfrm>
            <a:off x="4368800" y="6557963"/>
            <a:ext cx="5029200" cy="274637"/>
          </a:xfrm>
          <a:prstGeom prst="rect">
            <a:avLst/>
          </a:prstGeom>
          <a:noFill/>
          <a:ln w="9525">
            <a:noFill/>
            <a:miter lim="800000"/>
            <a:headEnd/>
            <a:tailEnd/>
          </a:ln>
          <a:effectLst/>
        </p:spPr>
        <p:txBody>
          <a:bodyPr>
            <a:spAutoFit/>
          </a:bodyPr>
          <a:lstStyle/>
          <a:p>
            <a:pPr>
              <a:spcBef>
                <a:spcPct val="50000"/>
              </a:spcBef>
            </a:pPr>
            <a:r>
              <a:rPr lang="en-US" sz="1200" b="1" i="1">
                <a:solidFill>
                  <a:srgbClr val="FF9900"/>
                </a:solidFill>
              </a:rPr>
              <a:t>, those who didn’t state their consumption are not mentioned</a:t>
            </a:r>
          </a:p>
        </p:txBody>
      </p:sp>
      <p:sp>
        <p:nvSpPr>
          <p:cNvPr id="89101" name="Text Box 13"/>
          <p:cNvSpPr txBox="1">
            <a:spLocks noChangeArrowheads="1"/>
          </p:cNvSpPr>
          <p:nvPr/>
        </p:nvSpPr>
        <p:spPr bwMode="auto">
          <a:xfrm>
            <a:off x="-38100" y="6392863"/>
            <a:ext cx="6286500" cy="274637"/>
          </a:xfrm>
          <a:prstGeom prst="rect">
            <a:avLst/>
          </a:prstGeom>
          <a:noFill/>
          <a:ln w="9525">
            <a:noFill/>
            <a:miter lim="800000"/>
            <a:headEnd/>
            <a:tailEnd/>
          </a:ln>
          <a:effectLst/>
        </p:spPr>
        <p:txBody>
          <a:bodyPr>
            <a:spAutoFit/>
          </a:bodyPr>
          <a:lstStyle/>
          <a:p>
            <a:pPr>
              <a:spcBef>
                <a:spcPct val="50000"/>
              </a:spcBef>
            </a:pPr>
            <a:r>
              <a:rPr lang="en-US" sz="1200" b="1" i="1">
                <a:solidFill>
                  <a:srgbClr val="FF3300"/>
                </a:solidFill>
              </a:rPr>
              <a:t>Percentages don’t add to 100 due to duplication between weekdays and weekends.</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Text Box 3"/>
          <p:cNvSpPr txBox="1">
            <a:spLocks noChangeArrowheads="1"/>
          </p:cNvSpPr>
          <p:nvPr/>
        </p:nvSpPr>
        <p:spPr bwMode="auto">
          <a:xfrm>
            <a:off x="127000" y="225425"/>
            <a:ext cx="7086600" cy="396875"/>
          </a:xfrm>
          <a:prstGeom prst="rect">
            <a:avLst/>
          </a:prstGeom>
          <a:noFill/>
          <a:ln w="9525">
            <a:noFill/>
            <a:miter lim="800000"/>
            <a:headEnd/>
            <a:tailEnd/>
          </a:ln>
          <a:effectLst/>
        </p:spPr>
        <p:txBody>
          <a:bodyPr>
            <a:spAutoFit/>
          </a:bodyPr>
          <a:lstStyle/>
          <a:p>
            <a:pPr>
              <a:spcBef>
                <a:spcPct val="50000"/>
              </a:spcBef>
            </a:pPr>
            <a:r>
              <a:rPr lang="en-US" sz="2000" b="1" u="sng">
                <a:solidFill>
                  <a:schemeClr val="accent2"/>
                </a:solidFill>
              </a:rPr>
              <a:t>Media Consumption Volume – Internet</a:t>
            </a:r>
          </a:p>
        </p:txBody>
      </p:sp>
      <p:sp>
        <p:nvSpPr>
          <p:cNvPr id="88068" name="Text Box 4"/>
          <p:cNvSpPr txBox="1">
            <a:spLocks noChangeArrowheads="1"/>
          </p:cNvSpPr>
          <p:nvPr/>
        </p:nvSpPr>
        <p:spPr bwMode="auto">
          <a:xfrm>
            <a:off x="165100" y="698500"/>
            <a:ext cx="5397500" cy="336550"/>
          </a:xfrm>
          <a:prstGeom prst="rect">
            <a:avLst/>
          </a:prstGeom>
          <a:noFill/>
          <a:ln w="9525">
            <a:noFill/>
            <a:miter lim="800000"/>
            <a:headEnd/>
            <a:tailEnd/>
          </a:ln>
          <a:effectLst/>
        </p:spPr>
        <p:txBody>
          <a:bodyPr>
            <a:spAutoFit/>
          </a:bodyPr>
          <a:lstStyle/>
          <a:p>
            <a:pPr>
              <a:spcBef>
                <a:spcPct val="50000"/>
              </a:spcBef>
            </a:pPr>
            <a:r>
              <a:rPr lang="en-US" sz="1600" b="1"/>
              <a:t>No of hours Consumed at Home or Elsewhere</a:t>
            </a:r>
          </a:p>
        </p:txBody>
      </p:sp>
      <p:sp>
        <p:nvSpPr>
          <p:cNvPr id="88069" name="Text Box 5"/>
          <p:cNvSpPr txBox="1">
            <a:spLocks noChangeArrowheads="1"/>
          </p:cNvSpPr>
          <p:nvPr/>
        </p:nvSpPr>
        <p:spPr bwMode="auto">
          <a:xfrm>
            <a:off x="381000" y="1219200"/>
            <a:ext cx="304800" cy="304800"/>
          </a:xfrm>
          <a:prstGeom prst="rect">
            <a:avLst/>
          </a:prstGeom>
          <a:noFill/>
          <a:ln w="9525">
            <a:noFill/>
            <a:miter lim="800000"/>
            <a:headEnd/>
            <a:tailEnd/>
          </a:ln>
          <a:effectLst/>
        </p:spPr>
        <p:txBody>
          <a:bodyPr>
            <a:spAutoFit/>
          </a:bodyPr>
          <a:lstStyle/>
          <a:p>
            <a:pPr>
              <a:spcBef>
                <a:spcPct val="50000"/>
              </a:spcBef>
            </a:pPr>
            <a:r>
              <a:rPr lang="en-US" sz="1400" b="1"/>
              <a:t>%</a:t>
            </a:r>
          </a:p>
        </p:txBody>
      </p:sp>
      <p:sp>
        <p:nvSpPr>
          <p:cNvPr id="88070" name="Text Box 6"/>
          <p:cNvSpPr txBox="1">
            <a:spLocks noChangeArrowheads="1"/>
          </p:cNvSpPr>
          <p:nvPr/>
        </p:nvSpPr>
        <p:spPr bwMode="auto">
          <a:xfrm>
            <a:off x="381000" y="4394200"/>
            <a:ext cx="8077200" cy="549275"/>
          </a:xfrm>
          <a:prstGeom prst="rect">
            <a:avLst/>
          </a:prstGeom>
          <a:noFill/>
          <a:ln w="9525">
            <a:noFill/>
            <a:miter lim="800000"/>
            <a:headEnd/>
            <a:tailEnd/>
          </a:ln>
          <a:effectLst/>
        </p:spPr>
        <p:txBody>
          <a:bodyPr>
            <a:spAutoFit/>
          </a:bodyPr>
          <a:lstStyle/>
          <a:p>
            <a:pPr>
              <a:spcBef>
                <a:spcPct val="50000"/>
              </a:spcBef>
              <a:buFont typeface="Wingdings" pitchFamily="2" charset="2"/>
              <a:buChar char="q"/>
            </a:pPr>
            <a:r>
              <a:rPr lang="en-US" sz="1200" b="1"/>
              <a:t> Adventures epicures consume internet more than the other clusters  with a range of more than 2 hours</a:t>
            </a:r>
          </a:p>
          <a:p>
            <a:pPr>
              <a:spcBef>
                <a:spcPct val="50000"/>
              </a:spcBef>
              <a:buFont typeface="Wingdings" pitchFamily="2" charset="2"/>
              <a:buChar char="q"/>
            </a:pPr>
            <a:r>
              <a:rPr lang="en-US" sz="1200" b="1"/>
              <a:t> The other clustered groups spend on average less than 2 hours online.</a:t>
            </a:r>
          </a:p>
        </p:txBody>
      </p:sp>
      <p:sp>
        <p:nvSpPr>
          <p:cNvPr id="88072" name="Text Box 8"/>
          <p:cNvSpPr txBox="1">
            <a:spLocks noChangeArrowheads="1"/>
          </p:cNvSpPr>
          <p:nvPr/>
        </p:nvSpPr>
        <p:spPr bwMode="auto">
          <a:xfrm>
            <a:off x="-36513" y="65659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graphicFrame>
        <p:nvGraphicFramePr>
          <p:cNvPr id="88074" name="Object 10"/>
          <p:cNvGraphicFramePr>
            <a:graphicFrameLocks noChangeAspect="1"/>
          </p:cNvGraphicFramePr>
          <p:nvPr/>
        </p:nvGraphicFramePr>
        <p:xfrm>
          <a:off x="76200" y="1219200"/>
          <a:ext cx="7065963" cy="3063875"/>
        </p:xfrm>
        <a:graphic>
          <a:graphicData uri="http://schemas.openxmlformats.org/presentationml/2006/ole">
            <p:oleObj spid="_x0000_s88074" name="Chart" r:id="rId3" imgW="5886450" imgH="2552700" progId="Excel.Chart.8">
              <p:embed/>
            </p:oleObj>
          </a:graphicData>
        </a:graphic>
      </p:graphicFrame>
      <p:sp>
        <p:nvSpPr>
          <p:cNvPr id="88075" name="Text Box 11"/>
          <p:cNvSpPr txBox="1">
            <a:spLocks noChangeArrowheads="1"/>
          </p:cNvSpPr>
          <p:nvPr/>
        </p:nvSpPr>
        <p:spPr bwMode="auto">
          <a:xfrm>
            <a:off x="-12700" y="6405563"/>
            <a:ext cx="6946900" cy="274637"/>
          </a:xfrm>
          <a:prstGeom prst="rect">
            <a:avLst/>
          </a:prstGeom>
          <a:noFill/>
          <a:ln w="9525">
            <a:noFill/>
            <a:miter lim="800000"/>
            <a:headEnd/>
            <a:tailEnd/>
          </a:ln>
          <a:effectLst/>
        </p:spPr>
        <p:txBody>
          <a:bodyPr>
            <a:spAutoFit/>
          </a:bodyPr>
          <a:lstStyle/>
          <a:p>
            <a:pPr>
              <a:spcBef>
                <a:spcPct val="50000"/>
              </a:spcBef>
            </a:pPr>
            <a:r>
              <a:rPr lang="en-US" sz="1200" b="1" i="1">
                <a:solidFill>
                  <a:srgbClr val="FF3300"/>
                </a:solidFill>
              </a:rPr>
              <a:t>Percentages don’t add to 100 due to duplication between home and elsewhere.</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7042" name="Object 2"/>
          <p:cNvGraphicFramePr>
            <a:graphicFrameLocks noChangeAspect="1"/>
          </p:cNvGraphicFramePr>
          <p:nvPr/>
        </p:nvGraphicFramePr>
        <p:xfrm>
          <a:off x="0" y="914400"/>
          <a:ext cx="6445250" cy="2962275"/>
        </p:xfrm>
        <a:graphic>
          <a:graphicData uri="http://schemas.openxmlformats.org/presentationml/2006/ole">
            <p:oleObj spid="_x0000_s87042" name="Chart" r:id="rId3" imgW="5886450" imgH="2552700" progId="Excel.Chart.8">
              <p:embed/>
            </p:oleObj>
          </a:graphicData>
        </a:graphic>
      </p:graphicFrame>
      <p:sp>
        <p:nvSpPr>
          <p:cNvPr id="87043" name="Text Box 3"/>
          <p:cNvSpPr txBox="1">
            <a:spLocks noChangeArrowheads="1"/>
          </p:cNvSpPr>
          <p:nvPr/>
        </p:nvSpPr>
        <p:spPr bwMode="auto">
          <a:xfrm>
            <a:off x="127000" y="225425"/>
            <a:ext cx="7086600" cy="396875"/>
          </a:xfrm>
          <a:prstGeom prst="rect">
            <a:avLst/>
          </a:prstGeom>
          <a:noFill/>
          <a:ln w="9525">
            <a:noFill/>
            <a:miter lim="800000"/>
            <a:headEnd/>
            <a:tailEnd/>
          </a:ln>
          <a:effectLst/>
        </p:spPr>
        <p:txBody>
          <a:bodyPr>
            <a:spAutoFit/>
          </a:bodyPr>
          <a:lstStyle/>
          <a:p>
            <a:pPr>
              <a:spcBef>
                <a:spcPct val="50000"/>
              </a:spcBef>
            </a:pPr>
            <a:r>
              <a:rPr lang="en-US" sz="2000" b="1" u="sng">
                <a:solidFill>
                  <a:schemeClr val="accent2"/>
                </a:solidFill>
              </a:rPr>
              <a:t>Media Consumption Volume – Print Media</a:t>
            </a:r>
          </a:p>
        </p:txBody>
      </p:sp>
      <p:sp>
        <p:nvSpPr>
          <p:cNvPr id="87044" name="Text Box 4"/>
          <p:cNvSpPr txBox="1">
            <a:spLocks noChangeArrowheads="1"/>
          </p:cNvSpPr>
          <p:nvPr/>
        </p:nvSpPr>
        <p:spPr bwMode="auto">
          <a:xfrm>
            <a:off x="177800" y="762000"/>
            <a:ext cx="2730500" cy="336550"/>
          </a:xfrm>
          <a:prstGeom prst="rect">
            <a:avLst/>
          </a:prstGeom>
          <a:noFill/>
          <a:ln w="9525">
            <a:noFill/>
            <a:miter lim="800000"/>
            <a:headEnd/>
            <a:tailEnd/>
          </a:ln>
          <a:effectLst/>
        </p:spPr>
        <p:txBody>
          <a:bodyPr>
            <a:spAutoFit/>
          </a:bodyPr>
          <a:lstStyle/>
          <a:p>
            <a:pPr>
              <a:spcBef>
                <a:spcPct val="50000"/>
              </a:spcBef>
            </a:pPr>
            <a:r>
              <a:rPr lang="en-US" sz="1600" b="1"/>
              <a:t>No of Issues Read</a:t>
            </a:r>
          </a:p>
        </p:txBody>
      </p:sp>
      <p:sp>
        <p:nvSpPr>
          <p:cNvPr id="87045" name="Text Box 5"/>
          <p:cNvSpPr txBox="1">
            <a:spLocks noChangeArrowheads="1"/>
          </p:cNvSpPr>
          <p:nvPr/>
        </p:nvSpPr>
        <p:spPr bwMode="auto">
          <a:xfrm>
            <a:off x="317500" y="1409700"/>
            <a:ext cx="304800" cy="304800"/>
          </a:xfrm>
          <a:prstGeom prst="rect">
            <a:avLst/>
          </a:prstGeom>
          <a:noFill/>
          <a:ln w="9525">
            <a:noFill/>
            <a:miter lim="800000"/>
            <a:headEnd/>
            <a:tailEnd/>
          </a:ln>
          <a:effectLst/>
        </p:spPr>
        <p:txBody>
          <a:bodyPr>
            <a:spAutoFit/>
          </a:bodyPr>
          <a:lstStyle/>
          <a:p>
            <a:pPr>
              <a:spcBef>
                <a:spcPct val="50000"/>
              </a:spcBef>
            </a:pPr>
            <a:r>
              <a:rPr lang="en-US" sz="1400" b="1"/>
              <a:t>%</a:t>
            </a:r>
          </a:p>
        </p:txBody>
      </p:sp>
      <p:sp>
        <p:nvSpPr>
          <p:cNvPr id="87046" name="Text Box 6"/>
          <p:cNvSpPr txBox="1">
            <a:spLocks noChangeArrowheads="1"/>
          </p:cNvSpPr>
          <p:nvPr/>
        </p:nvSpPr>
        <p:spPr bwMode="auto">
          <a:xfrm>
            <a:off x="1905000" y="1371600"/>
            <a:ext cx="2667000" cy="304800"/>
          </a:xfrm>
          <a:prstGeom prst="rect">
            <a:avLst/>
          </a:prstGeom>
          <a:noFill/>
          <a:ln w="9525">
            <a:noFill/>
            <a:miter lim="800000"/>
            <a:headEnd/>
            <a:tailEnd/>
          </a:ln>
          <a:effectLst/>
        </p:spPr>
        <p:txBody>
          <a:bodyPr>
            <a:spAutoFit/>
          </a:bodyPr>
          <a:lstStyle/>
          <a:p>
            <a:pPr algn="ctr">
              <a:spcBef>
                <a:spcPct val="50000"/>
              </a:spcBef>
            </a:pPr>
            <a:r>
              <a:rPr lang="en-US" sz="1400" b="1"/>
              <a:t>Newspapers</a:t>
            </a:r>
          </a:p>
        </p:txBody>
      </p:sp>
      <p:graphicFrame>
        <p:nvGraphicFramePr>
          <p:cNvPr id="87047" name="Object 7"/>
          <p:cNvGraphicFramePr>
            <a:graphicFrameLocks noChangeAspect="1"/>
          </p:cNvGraphicFramePr>
          <p:nvPr/>
        </p:nvGraphicFramePr>
        <p:xfrm>
          <a:off x="0" y="3590925"/>
          <a:ext cx="6445250" cy="2962275"/>
        </p:xfrm>
        <a:graphic>
          <a:graphicData uri="http://schemas.openxmlformats.org/presentationml/2006/ole">
            <p:oleObj spid="_x0000_s87047" name="Chart" r:id="rId4" imgW="5886450" imgH="2552700" progId="Excel.Chart.8">
              <p:embed/>
            </p:oleObj>
          </a:graphicData>
        </a:graphic>
      </p:graphicFrame>
      <p:sp>
        <p:nvSpPr>
          <p:cNvPr id="87048" name="Text Box 8"/>
          <p:cNvSpPr txBox="1">
            <a:spLocks noChangeArrowheads="1"/>
          </p:cNvSpPr>
          <p:nvPr/>
        </p:nvSpPr>
        <p:spPr bwMode="auto">
          <a:xfrm>
            <a:off x="1981200" y="3962400"/>
            <a:ext cx="3352800" cy="304800"/>
          </a:xfrm>
          <a:prstGeom prst="rect">
            <a:avLst/>
          </a:prstGeom>
          <a:noFill/>
          <a:ln w="9525">
            <a:noFill/>
            <a:miter lim="800000"/>
            <a:headEnd/>
            <a:tailEnd/>
          </a:ln>
          <a:effectLst/>
        </p:spPr>
        <p:txBody>
          <a:bodyPr>
            <a:spAutoFit/>
          </a:bodyPr>
          <a:lstStyle/>
          <a:p>
            <a:pPr algn="ctr">
              <a:spcBef>
                <a:spcPct val="50000"/>
              </a:spcBef>
            </a:pPr>
            <a:r>
              <a:rPr lang="en-US" sz="1400" b="1"/>
              <a:t>Magazines – weekly or monthly</a:t>
            </a:r>
          </a:p>
        </p:txBody>
      </p:sp>
      <p:sp>
        <p:nvSpPr>
          <p:cNvPr id="87049" name="AutoShape 9"/>
          <p:cNvSpPr>
            <a:spLocks noChangeArrowheads="1"/>
          </p:cNvSpPr>
          <p:nvPr/>
        </p:nvSpPr>
        <p:spPr bwMode="auto">
          <a:xfrm>
            <a:off x="6705600" y="2286000"/>
            <a:ext cx="1981200" cy="2819400"/>
          </a:xfrm>
          <a:prstGeom prst="roundRect">
            <a:avLst>
              <a:gd name="adj" fmla="val 16667"/>
            </a:avLst>
          </a:prstGeom>
          <a:solidFill>
            <a:schemeClr val="accent1"/>
          </a:solidFill>
          <a:ln w="9525">
            <a:solidFill>
              <a:schemeClr val="tx1"/>
            </a:solidFill>
            <a:round/>
            <a:headEnd/>
            <a:tailEnd/>
          </a:ln>
          <a:effectLst/>
        </p:spPr>
        <p:txBody>
          <a:bodyPr anchor="ctr"/>
          <a:lstStyle/>
          <a:p>
            <a:pPr>
              <a:buFont typeface="Wingdings" pitchFamily="2" charset="2"/>
              <a:buChar char="q"/>
            </a:pPr>
            <a:r>
              <a:rPr lang="en-US" sz="1200" b="1"/>
              <a:t> An average 50% of all clustered groups read 1 or 2 newspapers</a:t>
            </a:r>
          </a:p>
          <a:p>
            <a:pPr>
              <a:buFont typeface="Wingdings" pitchFamily="2" charset="2"/>
              <a:buNone/>
            </a:pPr>
            <a:endParaRPr lang="en-US" sz="1200" b="1"/>
          </a:p>
          <a:p>
            <a:pPr>
              <a:buFont typeface="Wingdings" pitchFamily="2" charset="2"/>
              <a:buChar char="q"/>
            </a:pPr>
            <a:r>
              <a:rPr lang="en-US" sz="1200" b="1"/>
              <a:t> High percentage of all clustered groups doesn't read magazines,  with an average of 30% of them reading only 1 or 2 titles.</a:t>
            </a:r>
          </a:p>
        </p:txBody>
      </p:sp>
      <p:sp>
        <p:nvSpPr>
          <p:cNvPr id="87050" name="Text Box 10"/>
          <p:cNvSpPr txBox="1">
            <a:spLocks noChangeArrowheads="1"/>
          </p:cNvSpPr>
          <p:nvPr/>
        </p:nvSpPr>
        <p:spPr bwMode="auto">
          <a:xfrm>
            <a:off x="-36513" y="65659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
        <p:nvSpPr>
          <p:cNvPr id="87052" name="Text Box 12"/>
          <p:cNvSpPr txBox="1">
            <a:spLocks noChangeArrowheads="1"/>
          </p:cNvSpPr>
          <p:nvPr/>
        </p:nvSpPr>
        <p:spPr bwMode="auto">
          <a:xfrm>
            <a:off x="4356100" y="6570663"/>
            <a:ext cx="5029200" cy="274637"/>
          </a:xfrm>
          <a:prstGeom prst="rect">
            <a:avLst/>
          </a:prstGeom>
          <a:noFill/>
          <a:ln w="9525">
            <a:noFill/>
            <a:miter lim="800000"/>
            <a:headEnd/>
            <a:tailEnd/>
          </a:ln>
          <a:effectLst/>
        </p:spPr>
        <p:txBody>
          <a:bodyPr>
            <a:spAutoFit/>
          </a:bodyPr>
          <a:lstStyle/>
          <a:p>
            <a:pPr>
              <a:spcBef>
                <a:spcPct val="50000"/>
              </a:spcBef>
            </a:pPr>
            <a:r>
              <a:rPr lang="en-US" sz="1200" b="1" i="1">
                <a:solidFill>
                  <a:srgbClr val="FF9900"/>
                </a:solidFill>
              </a:rPr>
              <a:t>, those who didn’t state their readership are not mentioned</a:t>
            </a:r>
          </a:p>
        </p:txBody>
      </p:sp>
      <p:sp>
        <p:nvSpPr>
          <p:cNvPr id="87053" name="Text Box 13"/>
          <p:cNvSpPr txBox="1">
            <a:spLocks noChangeArrowheads="1"/>
          </p:cNvSpPr>
          <p:nvPr/>
        </p:nvSpPr>
        <p:spPr bwMode="auto">
          <a:xfrm>
            <a:off x="-12700" y="6405563"/>
            <a:ext cx="7099300" cy="274637"/>
          </a:xfrm>
          <a:prstGeom prst="rect">
            <a:avLst/>
          </a:prstGeom>
          <a:noFill/>
          <a:ln w="9525">
            <a:noFill/>
            <a:miter lim="800000"/>
            <a:headEnd/>
            <a:tailEnd/>
          </a:ln>
          <a:effectLst/>
        </p:spPr>
        <p:txBody>
          <a:bodyPr>
            <a:spAutoFit/>
          </a:bodyPr>
          <a:lstStyle/>
          <a:p>
            <a:pPr>
              <a:spcBef>
                <a:spcPct val="50000"/>
              </a:spcBef>
            </a:pPr>
            <a:r>
              <a:rPr lang="en-US" sz="1200" b="1" i="1">
                <a:solidFill>
                  <a:srgbClr val="FF0000"/>
                </a:solidFill>
              </a:rPr>
              <a:t>Percentages don’t add to 100 due to duplication between weekly and monthly magazines.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Text Box 2"/>
          <p:cNvSpPr txBox="1">
            <a:spLocks noChangeArrowheads="1"/>
          </p:cNvSpPr>
          <p:nvPr/>
        </p:nvSpPr>
        <p:spPr bwMode="auto">
          <a:xfrm>
            <a:off x="381000" y="304800"/>
            <a:ext cx="8001000" cy="396875"/>
          </a:xfrm>
          <a:prstGeom prst="rect">
            <a:avLst/>
          </a:prstGeom>
          <a:noFill/>
          <a:ln w="9525">
            <a:noFill/>
            <a:miter lim="800000"/>
            <a:headEnd/>
            <a:tailEnd/>
          </a:ln>
          <a:effectLst/>
        </p:spPr>
        <p:txBody>
          <a:bodyPr>
            <a:spAutoFit/>
          </a:bodyPr>
          <a:lstStyle/>
          <a:p>
            <a:pPr eaLnBrk="0" hangingPunct="0">
              <a:spcBef>
                <a:spcPct val="50000"/>
              </a:spcBef>
            </a:pPr>
            <a:r>
              <a:rPr lang="en-US" sz="2000" b="1" u="sng"/>
              <a:t>Fast Food Penetration : Eating In VS Eating Out</a:t>
            </a:r>
          </a:p>
        </p:txBody>
      </p:sp>
      <p:pic>
        <p:nvPicPr>
          <p:cNvPr id="140292" name="Picture 4" descr="PARC logo"/>
          <p:cNvPicPr>
            <a:picLocks noChangeAspect="1" noChangeArrowheads="1"/>
          </p:cNvPicPr>
          <p:nvPr/>
        </p:nvPicPr>
        <p:blipFill>
          <a:blip r:embed="rId4" cstate="print"/>
          <a:srcRect/>
          <a:stretch>
            <a:fillRect/>
          </a:stretch>
        </p:blipFill>
        <p:spPr bwMode="auto">
          <a:xfrm>
            <a:off x="8202613" y="6453188"/>
            <a:ext cx="877887" cy="365125"/>
          </a:xfrm>
          <a:prstGeom prst="rect">
            <a:avLst/>
          </a:prstGeom>
          <a:noFill/>
        </p:spPr>
      </p:pic>
      <p:sp>
        <p:nvSpPr>
          <p:cNvPr id="140301" name="Text Box 13"/>
          <p:cNvSpPr txBox="1">
            <a:spLocks noChangeArrowheads="1"/>
          </p:cNvSpPr>
          <p:nvPr/>
        </p:nvSpPr>
        <p:spPr bwMode="auto">
          <a:xfrm>
            <a:off x="-11113" y="65659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graphicFrame>
        <p:nvGraphicFramePr>
          <p:cNvPr id="140304" name="Object 16"/>
          <p:cNvGraphicFramePr>
            <a:graphicFrameLocks noGrp="1" noChangeAspect="1"/>
          </p:cNvGraphicFramePr>
          <p:nvPr>
            <p:ph/>
          </p:nvPr>
        </p:nvGraphicFramePr>
        <p:xfrm>
          <a:off x="60325" y="1487488"/>
          <a:ext cx="8994775" cy="2789237"/>
        </p:xfrm>
        <a:graphic>
          <a:graphicData uri="http://schemas.openxmlformats.org/presentationml/2006/ole">
            <p:oleObj spid="_x0000_s140304" name="Chart" r:id="rId5" imgW="5991225" imgH="1857375" progId="Excel.Chart.8">
              <p:embed/>
            </p:oleObj>
          </a:graphicData>
        </a:graphic>
      </p:graphicFrame>
      <p:sp>
        <p:nvSpPr>
          <p:cNvPr id="140306" name="Text Box 18"/>
          <p:cNvSpPr txBox="1">
            <a:spLocks noChangeArrowheads="1"/>
          </p:cNvSpPr>
          <p:nvPr/>
        </p:nvSpPr>
        <p:spPr bwMode="auto">
          <a:xfrm>
            <a:off x="533400" y="4419600"/>
            <a:ext cx="8001000" cy="1371600"/>
          </a:xfrm>
          <a:prstGeom prst="rect">
            <a:avLst/>
          </a:prstGeom>
          <a:noFill/>
          <a:ln w="9525">
            <a:noFill/>
            <a:miter lim="800000"/>
            <a:headEnd/>
            <a:tailEnd/>
          </a:ln>
          <a:effectLst/>
        </p:spPr>
        <p:txBody>
          <a:bodyPr>
            <a:spAutoFit/>
          </a:bodyPr>
          <a:lstStyle/>
          <a:p>
            <a:pPr>
              <a:spcBef>
                <a:spcPct val="50000"/>
              </a:spcBef>
              <a:buFont typeface="Wingdings" pitchFamily="2" charset="2"/>
              <a:buChar char="q"/>
            </a:pPr>
            <a:r>
              <a:rPr lang="en-US" sz="1200"/>
              <a:t> </a:t>
            </a:r>
            <a:r>
              <a:rPr lang="en-US" sz="1200" b="1"/>
              <a:t>Burger King, Hardees and especially KFC consumers from all nationalities prefer to eat their products outside these restaurants.</a:t>
            </a:r>
          </a:p>
          <a:p>
            <a:pPr>
              <a:spcBef>
                <a:spcPct val="50000"/>
              </a:spcBef>
              <a:buFont typeface="Wingdings" pitchFamily="2" charset="2"/>
              <a:buChar char="q"/>
            </a:pPr>
            <a:r>
              <a:rPr lang="en-US" sz="1200" b="1"/>
              <a:t> Nationals (42%) and Arabs (27%) preferred to eat McDonalds in while Non- Arabs have almost the same preference for inside or outside eating for McDonalds products.</a:t>
            </a:r>
          </a:p>
          <a:p>
            <a:pPr>
              <a:spcBef>
                <a:spcPct val="50000"/>
              </a:spcBef>
              <a:buFont typeface="Wingdings" pitchFamily="2" charset="2"/>
              <a:buChar char="q"/>
            </a:pPr>
            <a:r>
              <a:rPr lang="en-US" sz="1200" b="1"/>
              <a:t> Nationals (35%) have eaten  Pizza Hut out while  Arabs (29%) and Non-Arabs (30%) have eaten its products in. </a:t>
            </a:r>
            <a:endParaRPr lang="en-US" sz="1200"/>
          </a:p>
        </p:txBody>
      </p:sp>
      <p:sp>
        <p:nvSpPr>
          <p:cNvPr id="140307" name="Text Box 19"/>
          <p:cNvSpPr txBox="1">
            <a:spLocks noChangeArrowheads="1"/>
          </p:cNvSpPr>
          <p:nvPr/>
        </p:nvSpPr>
        <p:spPr bwMode="auto">
          <a:xfrm>
            <a:off x="406400" y="712788"/>
            <a:ext cx="1981200" cy="366712"/>
          </a:xfrm>
          <a:prstGeom prst="rect">
            <a:avLst/>
          </a:prstGeom>
          <a:noFill/>
          <a:ln w="9525">
            <a:noFill/>
            <a:miter lim="800000"/>
            <a:headEnd/>
            <a:tailEnd/>
          </a:ln>
          <a:effectLst/>
        </p:spPr>
        <p:txBody>
          <a:bodyPr>
            <a:spAutoFit/>
          </a:bodyPr>
          <a:lstStyle/>
          <a:p>
            <a:pPr>
              <a:spcBef>
                <a:spcPct val="50000"/>
              </a:spcBef>
            </a:pPr>
            <a:r>
              <a:rPr lang="en-US" u="sng"/>
              <a:t>Nationality</a:t>
            </a:r>
            <a:r>
              <a:rPr lang="en-US"/>
              <a:t> </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bwMode="auto">
          <a:xfrm>
            <a:off x="685800" y="34925"/>
            <a:ext cx="7575550" cy="879475"/>
          </a:xfrm>
          <a:noFill/>
          <a:ln>
            <a:miter lim="800000"/>
            <a:headEnd/>
            <a:tailEnd/>
          </a:ln>
        </p:spPr>
        <p:txBody>
          <a:bodyPr vert="horz" wrap="square" lIns="91440" tIns="45720" rIns="91440" bIns="45720" numCol="1" anchor="ctr" anchorCtr="0" compatLnSpc="1">
            <a:prstTxWarp prst="textNoShape">
              <a:avLst/>
            </a:prstTxWarp>
          </a:bodyPr>
          <a:lstStyle/>
          <a:p>
            <a:r>
              <a:rPr lang="en-GB" sz="2000" b="1">
                <a:solidFill>
                  <a:srgbClr val="000099"/>
                </a:solidFill>
              </a:rPr>
              <a:t>Time Diary</a:t>
            </a:r>
          </a:p>
        </p:txBody>
      </p:sp>
      <p:sp>
        <p:nvSpPr>
          <p:cNvPr id="99331" name="Rectangle 3"/>
          <p:cNvSpPr>
            <a:spLocks noGrp="1" noChangeAspect="1" noChangeArrowheads="1"/>
          </p:cNvSpPr>
          <p:nvPr>
            <p:ph type="body" idx="1"/>
          </p:nvPr>
        </p:nvSpPr>
        <p:spPr bwMode="auto">
          <a:xfrm>
            <a:off x="533400" y="914400"/>
            <a:ext cx="8231188" cy="5184775"/>
          </a:xfrm>
          <a:noFill/>
          <a:ln>
            <a:miter lim="800000"/>
            <a:headEnd/>
            <a:tailEnd/>
          </a:ln>
        </p:spPr>
        <p:txBody>
          <a:bodyPr vert="horz" wrap="square" lIns="91440" tIns="45720" rIns="91440" bIns="45720" numCol="1" anchor="t" anchorCtr="0" compatLnSpc="1">
            <a:prstTxWarp prst="textNoShape">
              <a:avLst/>
            </a:prstTxWarp>
          </a:bodyPr>
          <a:lstStyle/>
          <a:p>
            <a:pPr>
              <a:buSzPct val="150000"/>
              <a:buFontTx/>
              <a:buBlip>
                <a:blip r:embed="rId3"/>
              </a:buBlip>
            </a:pPr>
            <a:r>
              <a:rPr lang="en-GB" sz="2000" b="1">
                <a:solidFill>
                  <a:srgbClr val="000099"/>
                </a:solidFill>
              </a:rPr>
              <a:t>Description:</a:t>
            </a:r>
            <a:r>
              <a:rPr lang="en-GB" sz="2000" b="1">
                <a:solidFill>
                  <a:srgbClr val="000099"/>
                </a:solidFill>
                <a:latin typeface="Arial Black" pitchFamily="34" charset="0"/>
              </a:rPr>
              <a:t> </a:t>
            </a:r>
          </a:p>
          <a:p>
            <a:pPr>
              <a:buFontTx/>
              <a:buNone/>
            </a:pPr>
            <a:r>
              <a:rPr lang="en-GB" sz="2000">
                <a:solidFill>
                  <a:srgbClr val="000099"/>
                </a:solidFill>
              </a:rPr>
              <a:t>	Follow the consumers of fast food clusters through their time diary</a:t>
            </a:r>
          </a:p>
          <a:p>
            <a:pPr>
              <a:buFontTx/>
              <a:buNone/>
            </a:pPr>
            <a:r>
              <a:rPr lang="en-GB" sz="2000">
                <a:solidFill>
                  <a:srgbClr val="000099"/>
                </a:solidFill>
              </a:rPr>
              <a:t>      </a:t>
            </a:r>
          </a:p>
          <a:p>
            <a:pPr>
              <a:buSzPct val="150000"/>
              <a:buFontTx/>
              <a:buBlip>
                <a:blip r:embed="rId3"/>
              </a:buBlip>
            </a:pPr>
            <a:r>
              <a:rPr lang="en-GB" sz="2000" b="1">
                <a:solidFill>
                  <a:srgbClr val="000099"/>
                </a:solidFill>
              </a:rPr>
              <a:t>Objectives</a:t>
            </a:r>
            <a:r>
              <a:rPr lang="en-GB" sz="2000">
                <a:solidFill>
                  <a:srgbClr val="000099"/>
                </a:solidFill>
              </a:rPr>
              <a:t>:</a:t>
            </a:r>
          </a:p>
          <a:p>
            <a:pPr>
              <a:buSzPct val="150000"/>
              <a:buFontTx/>
              <a:buNone/>
            </a:pPr>
            <a:endParaRPr lang="en-GB" sz="800">
              <a:solidFill>
                <a:srgbClr val="000099"/>
              </a:solidFill>
            </a:endParaRPr>
          </a:p>
          <a:p>
            <a:pPr>
              <a:buFontTx/>
              <a:buNone/>
            </a:pPr>
            <a:r>
              <a:rPr lang="en-GB" sz="2000">
                <a:solidFill>
                  <a:srgbClr val="000099"/>
                </a:solidFill>
              </a:rPr>
              <a:t>	Understand consumers whereabouts and target them at the peak time of each of their daily activities</a:t>
            </a:r>
          </a:p>
          <a:p>
            <a:pPr>
              <a:buFontTx/>
              <a:buNone/>
            </a:pPr>
            <a:r>
              <a:rPr lang="en-GB" sz="2000">
                <a:solidFill>
                  <a:srgbClr val="000099"/>
                </a:solidFill>
              </a:rPr>
              <a:t>	</a:t>
            </a:r>
            <a:endParaRPr lang="en-GB" sz="2000" b="1">
              <a:solidFill>
                <a:srgbClr val="000099"/>
              </a:solidFill>
            </a:endParaRPr>
          </a:p>
          <a:p>
            <a:pPr>
              <a:lnSpc>
                <a:spcPct val="80000"/>
              </a:lnSpc>
              <a:buSzPct val="150000"/>
              <a:buFontTx/>
              <a:buBlip>
                <a:blip r:embed="rId3"/>
              </a:buBlip>
            </a:pPr>
            <a:r>
              <a:rPr lang="en-GB" sz="2000" b="1">
                <a:solidFill>
                  <a:srgbClr val="000099"/>
                </a:solidFill>
              </a:rPr>
              <a:t>Advantages</a:t>
            </a:r>
            <a:r>
              <a:rPr lang="en-GB" sz="2000">
                <a:solidFill>
                  <a:srgbClr val="000099"/>
                </a:solidFill>
              </a:rPr>
              <a:t>:</a:t>
            </a:r>
          </a:p>
          <a:p>
            <a:pPr>
              <a:lnSpc>
                <a:spcPct val="80000"/>
              </a:lnSpc>
              <a:buSzPct val="150000"/>
              <a:buFontTx/>
              <a:buNone/>
            </a:pPr>
            <a:r>
              <a:rPr lang="en-GB" sz="2000">
                <a:solidFill>
                  <a:srgbClr val="000099"/>
                </a:solidFill>
              </a:rPr>
              <a:t> </a:t>
            </a:r>
          </a:p>
          <a:p>
            <a:pPr lvl="1">
              <a:lnSpc>
                <a:spcPct val="80000"/>
              </a:lnSpc>
              <a:buFontTx/>
              <a:buNone/>
            </a:pPr>
            <a:r>
              <a:rPr lang="en-GB" sz="2000">
                <a:solidFill>
                  <a:srgbClr val="000099"/>
                </a:solidFill>
              </a:rPr>
              <a:t>- Highly actionable</a:t>
            </a:r>
          </a:p>
          <a:p>
            <a:pPr lvl="1">
              <a:lnSpc>
                <a:spcPct val="80000"/>
              </a:lnSpc>
              <a:buFontTx/>
              <a:buNone/>
            </a:pPr>
            <a:r>
              <a:rPr lang="en-GB" sz="2000">
                <a:solidFill>
                  <a:srgbClr val="000099"/>
                </a:solidFill>
              </a:rPr>
              <a:t>- Qualitative results from quantitative data</a:t>
            </a:r>
          </a:p>
          <a:p>
            <a:pPr lvl="1">
              <a:lnSpc>
                <a:spcPct val="80000"/>
              </a:lnSpc>
              <a:buFontTx/>
              <a:buNone/>
            </a:pPr>
            <a:endParaRPr lang="en-GB" sz="2000" i="1">
              <a:solidFill>
                <a:srgbClr val="000099"/>
              </a:solidFill>
            </a:endParaRPr>
          </a:p>
        </p:txBody>
      </p:sp>
      <p:sp>
        <p:nvSpPr>
          <p:cNvPr id="99332" name="Line 4"/>
          <p:cNvSpPr>
            <a:spLocks noChangeShapeType="1"/>
          </p:cNvSpPr>
          <p:nvPr/>
        </p:nvSpPr>
        <p:spPr bwMode="auto">
          <a:xfrm>
            <a:off x="990600" y="1295400"/>
            <a:ext cx="2087563" cy="0"/>
          </a:xfrm>
          <a:prstGeom prst="line">
            <a:avLst/>
          </a:prstGeom>
          <a:noFill/>
          <a:ln w="57150" cmpd="thickThin">
            <a:solidFill>
              <a:srgbClr val="FF9900"/>
            </a:solidFill>
            <a:round/>
            <a:headEnd/>
            <a:tailEnd type="oval" w="sm" len="sm"/>
          </a:ln>
          <a:effectLst/>
        </p:spPr>
        <p:txBody>
          <a:bodyPr/>
          <a:lstStyle/>
          <a:p>
            <a:endParaRPr lang="en-US"/>
          </a:p>
        </p:txBody>
      </p:sp>
      <p:sp>
        <p:nvSpPr>
          <p:cNvPr id="99333" name="Line 5"/>
          <p:cNvSpPr>
            <a:spLocks noChangeShapeType="1"/>
          </p:cNvSpPr>
          <p:nvPr/>
        </p:nvSpPr>
        <p:spPr bwMode="auto">
          <a:xfrm>
            <a:off x="992188" y="2438400"/>
            <a:ext cx="3313112" cy="0"/>
          </a:xfrm>
          <a:prstGeom prst="line">
            <a:avLst/>
          </a:prstGeom>
          <a:noFill/>
          <a:ln w="57150" cmpd="thickThin">
            <a:solidFill>
              <a:srgbClr val="FF9900"/>
            </a:solidFill>
            <a:round/>
            <a:headEnd/>
            <a:tailEnd type="oval" w="sm" len="sm"/>
          </a:ln>
          <a:effectLst/>
        </p:spPr>
        <p:txBody>
          <a:bodyPr/>
          <a:lstStyle/>
          <a:p>
            <a:endParaRPr lang="en-US"/>
          </a:p>
        </p:txBody>
      </p:sp>
      <p:sp>
        <p:nvSpPr>
          <p:cNvPr id="99334" name="Line 6"/>
          <p:cNvSpPr>
            <a:spLocks noChangeShapeType="1"/>
          </p:cNvSpPr>
          <p:nvPr/>
        </p:nvSpPr>
        <p:spPr bwMode="auto">
          <a:xfrm>
            <a:off x="963613" y="3911600"/>
            <a:ext cx="5113337" cy="0"/>
          </a:xfrm>
          <a:prstGeom prst="line">
            <a:avLst/>
          </a:prstGeom>
          <a:noFill/>
          <a:ln w="57150" cmpd="thickThin">
            <a:solidFill>
              <a:srgbClr val="FF9900"/>
            </a:solidFill>
            <a:round/>
            <a:headEnd/>
            <a:tailEnd type="oval" w="sm" len="sm"/>
          </a:ln>
          <a:effectLst/>
        </p:spPr>
        <p:txBody>
          <a:bodyPr/>
          <a:lstStyle/>
          <a:p>
            <a:endParaRPr lang="en-US"/>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0898" name="Object 2"/>
          <p:cNvGraphicFramePr>
            <a:graphicFrameLocks noChangeAspect="1"/>
          </p:cNvGraphicFramePr>
          <p:nvPr/>
        </p:nvGraphicFramePr>
        <p:xfrm>
          <a:off x="228600" y="914400"/>
          <a:ext cx="8108950" cy="4114800"/>
        </p:xfrm>
        <a:graphic>
          <a:graphicData uri="http://schemas.openxmlformats.org/presentationml/2006/ole">
            <p:oleObj spid="_x0000_s80898" name="Chart" r:id="rId3" imgW="5886450" imgH="3362325" progId="Excel.Chart.8">
              <p:embed/>
            </p:oleObj>
          </a:graphicData>
        </a:graphic>
      </p:graphicFrame>
      <p:sp>
        <p:nvSpPr>
          <p:cNvPr id="80899" name="Text Box 3"/>
          <p:cNvSpPr txBox="1">
            <a:spLocks noChangeArrowheads="1"/>
          </p:cNvSpPr>
          <p:nvPr/>
        </p:nvSpPr>
        <p:spPr bwMode="auto">
          <a:xfrm>
            <a:off x="228600" y="685800"/>
            <a:ext cx="2057400" cy="366713"/>
          </a:xfrm>
          <a:prstGeom prst="rect">
            <a:avLst/>
          </a:prstGeom>
          <a:noFill/>
          <a:ln w="9525">
            <a:noFill/>
            <a:miter lim="800000"/>
            <a:headEnd/>
            <a:tailEnd/>
          </a:ln>
          <a:effectLst/>
        </p:spPr>
        <p:txBody>
          <a:bodyPr>
            <a:spAutoFit/>
          </a:bodyPr>
          <a:lstStyle/>
          <a:p>
            <a:pPr>
              <a:spcBef>
                <a:spcPct val="50000"/>
              </a:spcBef>
            </a:pPr>
            <a:r>
              <a:rPr lang="en-US" b="1" u="sng">
                <a:solidFill>
                  <a:schemeClr val="accent2"/>
                </a:solidFill>
              </a:rPr>
              <a:t>Eating</a:t>
            </a:r>
          </a:p>
        </p:txBody>
      </p:sp>
      <p:sp>
        <p:nvSpPr>
          <p:cNvPr id="80900" name="Rectangle 4"/>
          <p:cNvSpPr>
            <a:spLocks noChangeArrowheads="1"/>
          </p:cNvSpPr>
          <p:nvPr/>
        </p:nvSpPr>
        <p:spPr bwMode="auto">
          <a:xfrm>
            <a:off x="685800" y="34925"/>
            <a:ext cx="7575550" cy="879475"/>
          </a:xfrm>
          <a:prstGeom prst="rect">
            <a:avLst/>
          </a:prstGeom>
          <a:noFill/>
          <a:ln w="9525">
            <a:noFill/>
            <a:miter lim="800000"/>
            <a:headEnd/>
            <a:tailEnd/>
          </a:ln>
          <a:effectLst/>
        </p:spPr>
        <p:txBody>
          <a:bodyPr anchor="ctr"/>
          <a:lstStyle/>
          <a:p>
            <a:pPr algn="ctr"/>
            <a:r>
              <a:rPr lang="en-GB" sz="2000" b="1">
                <a:solidFill>
                  <a:srgbClr val="000099"/>
                </a:solidFill>
              </a:rPr>
              <a:t>Time Diary</a:t>
            </a:r>
          </a:p>
        </p:txBody>
      </p:sp>
      <p:sp>
        <p:nvSpPr>
          <p:cNvPr id="80901" name="Oval 5"/>
          <p:cNvSpPr>
            <a:spLocks noChangeArrowheads="1"/>
          </p:cNvSpPr>
          <p:nvPr/>
        </p:nvSpPr>
        <p:spPr bwMode="auto">
          <a:xfrm>
            <a:off x="6019800" y="1905000"/>
            <a:ext cx="685800" cy="457200"/>
          </a:xfrm>
          <a:prstGeom prst="ellipse">
            <a:avLst/>
          </a:prstGeom>
          <a:noFill/>
          <a:ln w="19050">
            <a:solidFill>
              <a:schemeClr val="tx1"/>
            </a:solidFill>
            <a:prstDash val="sysDot"/>
            <a:round/>
            <a:headEnd/>
            <a:tailEnd/>
          </a:ln>
          <a:effectLst/>
        </p:spPr>
        <p:txBody>
          <a:bodyPr wrap="none" anchor="ctr"/>
          <a:lstStyle/>
          <a:p>
            <a:endParaRPr lang="en-US"/>
          </a:p>
        </p:txBody>
      </p:sp>
      <p:sp>
        <p:nvSpPr>
          <p:cNvPr id="80902" name="Oval 6"/>
          <p:cNvSpPr>
            <a:spLocks noChangeArrowheads="1"/>
          </p:cNvSpPr>
          <p:nvPr/>
        </p:nvSpPr>
        <p:spPr bwMode="auto">
          <a:xfrm>
            <a:off x="3886200" y="1219200"/>
            <a:ext cx="1066800" cy="1066800"/>
          </a:xfrm>
          <a:prstGeom prst="ellipse">
            <a:avLst/>
          </a:prstGeom>
          <a:noFill/>
          <a:ln w="19050">
            <a:solidFill>
              <a:schemeClr val="tx1"/>
            </a:solidFill>
            <a:prstDash val="sysDot"/>
            <a:round/>
            <a:headEnd/>
            <a:tailEnd/>
          </a:ln>
          <a:effectLst/>
        </p:spPr>
        <p:txBody>
          <a:bodyPr wrap="none" anchor="ctr"/>
          <a:lstStyle/>
          <a:p>
            <a:endParaRPr lang="en-US"/>
          </a:p>
        </p:txBody>
      </p:sp>
      <p:sp>
        <p:nvSpPr>
          <p:cNvPr id="80903" name="Oval 7"/>
          <p:cNvSpPr>
            <a:spLocks noChangeArrowheads="1"/>
          </p:cNvSpPr>
          <p:nvPr/>
        </p:nvSpPr>
        <p:spPr bwMode="auto">
          <a:xfrm>
            <a:off x="1066800" y="1447800"/>
            <a:ext cx="838200" cy="914400"/>
          </a:xfrm>
          <a:prstGeom prst="ellipse">
            <a:avLst/>
          </a:prstGeom>
          <a:noFill/>
          <a:ln w="19050">
            <a:solidFill>
              <a:schemeClr val="tx1"/>
            </a:solidFill>
            <a:prstDash val="sysDot"/>
            <a:round/>
            <a:headEnd/>
            <a:tailEnd/>
          </a:ln>
          <a:effectLst/>
        </p:spPr>
        <p:txBody>
          <a:bodyPr wrap="none" anchor="ctr"/>
          <a:lstStyle/>
          <a:p>
            <a:endParaRPr lang="en-US"/>
          </a:p>
        </p:txBody>
      </p:sp>
      <p:sp>
        <p:nvSpPr>
          <p:cNvPr id="80904" name="AutoShape 8"/>
          <p:cNvSpPr>
            <a:spLocks noChangeArrowheads="1"/>
          </p:cNvSpPr>
          <p:nvPr/>
        </p:nvSpPr>
        <p:spPr bwMode="auto">
          <a:xfrm rot="10800000">
            <a:off x="609600" y="5334000"/>
            <a:ext cx="8077200" cy="914400"/>
          </a:xfrm>
          <a:prstGeom prst="wedgeRoundRectCallout">
            <a:avLst>
              <a:gd name="adj1" fmla="val 28065"/>
              <a:gd name="adj2" fmla="val 30032"/>
              <a:gd name="adj3" fmla="val 16667"/>
            </a:avLst>
          </a:prstGeom>
          <a:solidFill>
            <a:srgbClr val="FBF9A5"/>
          </a:solidFill>
          <a:ln w="9525">
            <a:solidFill>
              <a:schemeClr val="tx1"/>
            </a:solidFill>
            <a:miter lim="800000"/>
            <a:headEnd/>
            <a:tailEnd/>
          </a:ln>
          <a:effectLst/>
        </p:spPr>
        <p:txBody>
          <a:bodyPr rot="10800000" anchor="ctr"/>
          <a:lstStyle/>
          <a:p>
            <a:pPr>
              <a:buFont typeface="Wingdings" pitchFamily="2" charset="2"/>
              <a:buChar char="q"/>
            </a:pPr>
            <a:r>
              <a:rPr lang="en-US" sz="1200" b="1"/>
              <a:t> 3 main peak times for eating: 08:00 – 08:30, 14:00 – 16:00 and 22:30 – 23:00</a:t>
            </a:r>
          </a:p>
          <a:p>
            <a:pPr>
              <a:buFont typeface="Wingdings" pitchFamily="2" charset="2"/>
              <a:buChar char="q"/>
            </a:pPr>
            <a:r>
              <a:rPr lang="en-US" sz="1200" b="1"/>
              <a:t> all clustered groups concentrate their food intakes in these 3 periods with high percentages for the impetuous spontaneous and indulgence seekers in the early 2 peak periods.</a:t>
            </a:r>
          </a:p>
          <a:p>
            <a:pPr>
              <a:buFont typeface="Wingdings" pitchFamily="2" charset="2"/>
              <a:buChar char="q"/>
            </a:pPr>
            <a:r>
              <a:rPr lang="en-US" sz="1200" b="1"/>
              <a:t> Adventurous epicures enjoy a dining period by themselves from 20:00 till 20:30</a:t>
            </a:r>
          </a:p>
        </p:txBody>
      </p:sp>
      <p:sp>
        <p:nvSpPr>
          <p:cNvPr id="80905" name="Oval 9"/>
          <p:cNvSpPr>
            <a:spLocks noChangeArrowheads="1"/>
          </p:cNvSpPr>
          <p:nvPr/>
        </p:nvSpPr>
        <p:spPr bwMode="auto">
          <a:xfrm>
            <a:off x="7162800" y="1371600"/>
            <a:ext cx="685800" cy="1066800"/>
          </a:xfrm>
          <a:prstGeom prst="ellipse">
            <a:avLst/>
          </a:prstGeom>
          <a:noFill/>
          <a:ln w="19050">
            <a:solidFill>
              <a:schemeClr val="tx1"/>
            </a:solidFill>
            <a:prstDash val="sysDot"/>
            <a:round/>
            <a:headEnd/>
            <a:tailEnd/>
          </a:ln>
          <a:effectLst/>
        </p:spPr>
        <p:txBody>
          <a:bodyPr wrap="none" anchor="ctr"/>
          <a:lstStyle/>
          <a:p>
            <a:endParaRPr lang="en-US"/>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6020" name="Object 4"/>
          <p:cNvGraphicFramePr>
            <a:graphicFrameLocks noChangeAspect="1"/>
          </p:cNvGraphicFramePr>
          <p:nvPr/>
        </p:nvGraphicFramePr>
        <p:xfrm>
          <a:off x="228600" y="1371600"/>
          <a:ext cx="8159750" cy="4830763"/>
        </p:xfrm>
        <a:graphic>
          <a:graphicData uri="http://schemas.openxmlformats.org/presentationml/2006/ole">
            <p:oleObj spid="_x0000_s86020" name="Chart" r:id="rId3" imgW="6934200" imgH="4829175" progId="Excel.Chart.8">
              <p:embed/>
            </p:oleObj>
          </a:graphicData>
        </a:graphic>
      </p:graphicFrame>
      <p:sp>
        <p:nvSpPr>
          <p:cNvPr id="86021" name="Rectangle 5"/>
          <p:cNvSpPr>
            <a:spLocks noChangeArrowheads="1"/>
          </p:cNvSpPr>
          <p:nvPr/>
        </p:nvSpPr>
        <p:spPr bwMode="auto">
          <a:xfrm>
            <a:off x="685800" y="34925"/>
            <a:ext cx="7575550" cy="879475"/>
          </a:xfrm>
          <a:prstGeom prst="rect">
            <a:avLst/>
          </a:prstGeom>
          <a:noFill/>
          <a:ln w="9525">
            <a:noFill/>
            <a:miter lim="800000"/>
            <a:headEnd/>
            <a:tailEnd/>
          </a:ln>
          <a:effectLst/>
        </p:spPr>
        <p:txBody>
          <a:bodyPr anchor="ctr"/>
          <a:lstStyle/>
          <a:p>
            <a:pPr algn="ctr"/>
            <a:r>
              <a:rPr lang="en-GB" sz="2000" b="1">
                <a:solidFill>
                  <a:srgbClr val="000099"/>
                </a:solidFill>
              </a:rPr>
              <a:t>Time Diary</a:t>
            </a:r>
          </a:p>
        </p:txBody>
      </p:sp>
      <p:sp>
        <p:nvSpPr>
          <p:cNvPr id="86023" name="Text Box 7"/>
          <p:cNvSpPr txBox="1">
            <a:spLocks noChangeArrowheads="1"/>
          </p:cNvSpPr>
          <p:nvPr/>
        </p:nvSpPr>
        <p:spPr bwMode="auto">
          <a:xfrm>
            <a:off x="228600" y="762000"/>
            <a:ext cx="2057400" cy="366713"/>
          </a:xfrm>
          <a:prstGeom prst="rect">
            <a:avLst/>
          </a:prstGeom>
          <a:noFill/>
          <a:ln w="9525">
            <a:noFill/>
            <a:miter lim="800000"/>
            <a:headEnd/>
            <a:tailEnd/>
          </a:ln>
          <a:effectLst/>
        </p:spPr>
        <p:txBody>
          <a:bodyPr>
            <a:spAutoFit/>
          </a:bodyPr>
          <a:lstStyle/>
          <a:p>
            <a:pPr>
              <a:spcBef>
                <a:spcPct val="50000"/>
              </a:spcBef>
            </a:pPr>
            <a:r>
              <a:rPr lang="en-US" b="1" u="sng">
                <a:solidFill>
                  <a:schemeClr val="accent2"/>
                </a:solidFill>
              </a:rPr>
              <a:t>Watching TV</a:t>
            </a:r>
          </a:p>
        </p:txBody>
      </p:sp>
      <p:sp>
        <p:nvSpPr>
          <p:cNvPr id="86024" name="Oval 8"/>
          <p:cNvSpPr>
            <a:spLocks noChangeArrowheads="1"/>
          </p:cNvSpPr>
          <p:nvPr/>
        </p:nvSpPr>
        <p:spPr bwMode="auto">
          <a:xfrm>
            <a:off x="6324600" y="2057400"/>
            <a:ext cx="1676400" cy="685800"/>
          </a:xfrm>
          <a:prstGeom prst="ellipse">
            <a:avLst/>
          </a:prstGeom>
          <a:noFill/>
          <a:ln w="19050">
            <a:solidFill>
              <a:schemeClr val="tx1"/>
            </a:solidFill>
            <a:prstDash val="sysDot"/>
            <a:round/>
            <a:headEnd/>
            <a:tailEnd/>
          </a:ln>
          <a:effectLst/>
        </p:spPr>
        <p:txBody>
          <a:bodyPr wrap="none" anchor="ctr"/>
          <a:lstStyle/>
          <a:p>
            <a:endParaRPr lang="en-US"/>
          </a:p>
        </p:txBody>
      </p:sp>
      <p:sp>
        <p:nvSpPr>
          <p:cNvPr id="86027" name="AutoShape 11"/>
          <p:cNvSpPr>
            <a:spLocks noChangeArrowheads="1"/>
          </p:cNvSpPr>
          <p:nvPr/>
        </p:nvSpPr>
        <p:spPr bwMode="auto">
          <a:xfrm>
            <a:off x="3713163" y="1458913"/>
            <a:ext cx="2535237" cy="911225"/>
          </a:xfrm>
          <a:prstGeom prst="roundRect">
            <a:avLst>
              <a:gd name="adj" fmla="val 16667"/>
            </a:avLst>
          </a:prstGeom>
          <a:solidFill>
            <a:srgbClr val="FBF9A5"/>
          </a:solidFill>
          <a:ln w="9525">
            <a:solidFill>
              <a:schemeClr val="tx1"/>
            </a:solidFill>
            <a:round/>
            <a:headEnd/>
            <a:tailEnd/>
          </a:ln>
          <a:effectLst/>
        </p:spPr>
        <p:txBody>
          <a:bodyPr anchor="ctr">
            <a:spAutoFit/>
          </a:bodyPr>
          <a:lstStyle/>
          <a:p>
            <a:r>
              <a:rPr lang="en-US" sz="1200" b="1"/>
              <a:t>The TV watching peak period for all cluster groups is approximately the same from 8pm till 12 midnight</a:t>
            </a:r>
          </a:p>
        </p:txBody>
      </p:sp>
      <p:sp>
        <p:nvSpPr>
          <p:cNvPr id="86029" name="Text Box 13"/>
          <p:cNvSpPr txBox="1">
            <a:spLocks noChangeArrowheads="1"/>
          </p:cNvSpPr>
          <p:nvPr/>
        </p:nvSpPr>
        <p:spPr bwMode="auto">
          <a:xfrm>
            <a:off x="-36513" y="65659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4995" name="Object 3"/>
          <p:cNvGraphicFramePr>
            <a:graphicFrameLocks noChangeAspect="1"/>
          </p:cNvGraphicFramePr>
          <p:nvPr/>
        </p:nvGraphicFramePr>
        <p:xfrm>
          <a:off x="228600" y="1195388"/>
          <a:ext cx="8262938" cy="4824412"/>
        </p:xfrm>
        <a:graphic>
          <a:graphicData uri="http://schemas.openxmlformats.org/presentationml/2006/ole">
            <p:oleObj spid="_x0000_s84995" name="Chart" r:id="rId3" imgW="7829550" imgH="4572000" progId="Excel.Chart.8">
              <p:embed/>
            </p:oleObj>
          </a:graphicData>
        </a:graphic>
      </p:graphicFrame>
      <p:sp>
        <p:nvSpPr>
          <p:cNvPr id="84996" name="Rectangle 4"/>
          <p:cNvSpPr>
            <a:spLocks noChangeArrowheads="1"/>
          </p:cNvSpPr>
          <p:nvPr/>
        </p:nvSpPr>
        <p:spPr bwMode="auto">
          <a:xfrm>
            <a:off x="685800" y="34925"/>
            <a:ext cx="7575550" cy="879475"/>
          </a:xfrm>
          <a:prstGeom prst="rect">
            <a:avLst/>
          </a:prstGeom>
          <a:noFill/>
          <a:ln w="9525">
            <a:noFill/>
            <a:miter lim="800000"/>
            <a:headEnd/>
            <a:tailEnd/>
          </a:ln>
          <a:effectLst/>
        </p:spPr>
        <p:txBody>
          <a:bodyPr anchor="ctr"/>
          <a:lstStyle/>
          <a:p>
            <a:pPr algn="ctr"/>
            <a:r>
              <a:rPr lang="en-GB" sz="2000" b="1">
                <a:solidFill>
                  <a:srgbClr val="000099"/>
                </a:solidFill>
              </a:rPr>
              <a:t>Time Diary</a:t>
            </a:r>
          </a:p>
        </p:txBody>
      </p:sp>
      <p:sp>
        <p:nvSpPr>
          <p:cNvPr id="84997" name="Text Box 5"/>
          <p:cNvSpPr txBox="1">
            <a:spLocks noChangeArrowheads="1"/>
          </p:cNvSpPr>
          <p:nvPr/>
        </p:nvSpPr>
        <p:spPr bwMode="auto">
          <a:xfrm>
            <a:off x="228600" y="762000"/>
            <a:ext cx="2057400" cy="366713"/>
          </a:xfrm>
          <a:prstGeom prst="rect">
            <a:avLst/>
          </a:prstGeom>
          <a:noFill/>
          <a:ln w="9525">
            <a:noFill/>
            <a:miter lim="800000"/>
            <a:headEnd/>
            <a:tailEnd/>
          </a:ln>
          <a:effectLst/>
        </p:spPr>
        <p:txBody>
          <a:bodyPr>
            <a:spAutoFit/>
          </a:bodyPr>
          <a:lstStyle/>
          <a:p>
            <a:pPr>
              <a:spcBef>
                <a:spcPct val="50000"/>
              </a:spcBef>
            </a:pPr>
            <a:r>
              <a:rPr lang="en-US" b="1" u="sng">
                <a:solidFill>
                  <a:schemeClr val="accent2"/>
                </a:solidFill>
              </a:rPr>
              <a:t>Radio Listening</a:t>
            </a:r>
          </a:p>
        </p:txBody>
      </p:sp>
      <p:sp>
        <p:nvSpPr>
          <p:cNvPr id="84998" name="Oval 6"/>
          <p:cNvSpPr>
            <a:spLocks noChangeArrowheads="1"/>
          </p:cNvSpPr>
          <p:nvPr/>
        </p:nvSpPr>
        <p:spPr bwMode="auto">
          <a:xfrm>
            <a:off x="7467600" y="2209800"/>
            <a:ext cx="838200" cy="1219200"/>
          </a:xfrm>
          <a:prstGeom prst="ellipse">
            <a:avLst/>
          </a:prstGeom>
          <a:noFill/>
          <a:ln w="19050">
            <a:solidFill>
              <a:schemeClr val="tx1"/>
            </a:solidFill>
            <a:prstDash val="sysDot"/>
            <a:round/>
            <a:headEnd/>
            <a:tailEnd/>
          </a:ln>
          <a:effectLst/>
        </p:spPr>
        <p:txBody>
          <a:bodyPr wrap="none" anchor="ctr"/>
          <a:lstStyle/>
          <a:p>
            <a:endParaRPr lang="en-US"/>
          </a:p>
        </p:txBody>
      </p:sp>
      <p:sp>
        <p:nvSpPr>
          <p:cNvPr id="84999" name="Oval 7"/>
          <p:cNvSpPr>
            <a:spLocks noChangeArrowheads="1"/>
          </p:cNvSpPr>
          <p:nvPr/>
        </p:nvSpPr>
        <p:spPr bwMode="auto">
          <a:xfrm>
            <a:off x="3810000" y="1828800"/>
            <a:ext cx="838200" cy="1219200"/>
          </a:xfrm>
          <a:prstGeom prst="ellipse">
            <a:avLst/>
          </a:prstGeom>
          <a:noFill/>
          <a:ln w="19050">
            <a:solidFill>
              <a:schemeClr val="tx1"/>
            </a:solidFill>
            <a:prstDash val="sysDot"/>
            <a:round/>
            <a:headEnd/>
            <a:tailEnd/>
          </a:ln>
          <a:effectLst/>
        </p:spPr>
        <p:txBody>
          <a:bodyPr wrap="none" anchor="ctr"/>
          <a:lstStyle/>
          <a:p>
            <a:endParaRPr lang="en-US"/>
          </a:p>
        </p:txBody>
      </p:sp>
      <p:sp>
        <p:nvSpPr>
          <p:cNvPr id="85000" name="Oval 8"/>
          <p:cNvSpPr>
            <a:spLocks noChangeArrowheads="1"/>
          </p:cNvSpPr>
          <p:nvPr/>
        </p:nvSpPr>
        <p:spPr bwMode="auto">
          <a:xfrm>
            <a:off x="838200" y="1371600"/>
            <a:ext cx="838200" cy="1219200"/>
          </a:xfrm>
          <a:prstGeom prst="ellipse">
            <a:avLst/>
          </a:prstGeom>
          <a:noFill/>
          <a:ln w="19050">
            <a:solidFill>
              <a:schemeClr val="tx1"/>
            </a:solidFill>
            <a:prstDash val="sysDot"/>
            <a:round/>
            <a:headEnd/>
            <a:tailEnd/>
          </a:ln>
          <a:effectLst/>
        </p:spPr>
        <p:txBody>
          <a:bodyPr wrap="none" anchor="ctr"/>
          <a:lstStyle/>
          <a:p>
            <a:endParaRPr lang="en-US"/>
          </a:p>
        </p:txBody>
      </p:sp>
      <p:sp>
        <p:nvSpPr>
          <p:cNvPr id="85001" name="AutoShape 9"/>
          <p:cNvSpPr>
            <a:spLocks noChangeArrowheads="1"/>
          </p:cNvSpPr>
          <p:nvPr/>
        </p:nvSpPr>
        <p:spPr bwMode="auto">
          <a:xfrm>
            <a:off x="4800600" y="996950"/>
            <a:ext cx="2746375" cy="1517650"/>
          </a:xfrm>
          <a:prstGeom prst="roundRect">
            <a:avLst>
              <a:gd name="adj" fmla="val 16667"/>
            </a:avLst>
          </a:prstGeom>
          <a:solidFill>
            <a:srgbClr val="FBF9A5"/>
          </a:solidFill>
          <a:ln w="9525">
            <a:solidFill>
              <a:schemeClr val="tx1"/>
            </a:solidFill>
            <a:round/>
            <a:headEnd/>
            <a:tailEnd/>
          </a:ln>
          <a:effectLst/>
        </p:spPr>
        <p:txBody>
          <a:bodyPr anchor="ctr">
            <a:spAutoFit/>
          </a:bodyPr>
          <a:lstStyle/>
          <a:p>
            <a:pPr>
              <a:buFont typeface="Wingdings" pitchFamily="2" charset="2"/>
              <a:buChar char="q"/>
            </a:pPr>
            <a:r>
              <a:rPr lang="en-US" sz="1200" b="1"/>
              <a:t> 3 peak times for radio listening: 07:00- 08:30 , 14:00 – 16:00 and 23:00 – 24:00</a:t>
            </a:r>
          </a:p>
          <a:p>
            <a:pPr>
              <a:buFont typeface="Wingdings" pitchFamily="2" charset="2"/>
              <a:buNone/>
            </a:pPr>
            <a:endParaRPr lang="en-US" sz="1200" b="1"/>
          </a:p>
          <a:p>
            <a:pPr>
              <a:buFont typeface="Wingdings" pitchFamily="2" charset="2"/>
              <a:buChar char="q"/>
            </a:pPr>
            <a:r>
              <a:rPr lang="en-US" sz="1200" b="1"/>
              <a:t> Adventurous Epicures are the most among the 3 clusters  who listen at these periods</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3970" name="Object 2"/>
          <p:cNvGraphicFramePr>
            <a:graphicFrameLocks noChangeAspect="1"/>
          </p:cNvGraphicFramePr>
          <p:nvPr/>
        </p:nvGraphicFramePr>
        <p:xfrm>
          <a:off x="228600" y="838200"/>
          <a:ext cx="8458200" cy="4405313"/>
        </p:xfrm>
        <a:graphic>
          <a:graphicData uri="http://schemas.openxmlformats.org/presentationml/2006/ole">
            <p:oleObj spid="_x0000_s83970" name="Chart" r:id="rId3" imgW="5886450" imgH="3648075" progId="Excel.Chart.8">
              <p:embed/>
            </p:oleObj>
          </a:graphicData>
        </a:graphic>
      </p:graphicFrame>
      <p:sp>
        <p:nvSpPr>
          <p:cNvPr id="83971" name="Rectangle 3"/>
          <p:cNvSpPr>
            <a:spLocks noChangeArrowheads="1"/>
          </p:cNvSpPr>
          <p:nvPr/>
        </p:nvSpPr>
        <p:spPr bwMode="auto">
          <a:xfrm>
            <a:off x="685800" y="34925"/>
            <a:ext cx="7575550" cy="879475"/>
          </a:xfrm>
          <a:prstGeom prst="rect">
            <a:avLst/>
          </a:prstGeom>
          <a:noFill/>
          <a:ln w="9525">
            <a:noFill/>
            <a:miter lim="800000"/>
            <a:headEnd/>
            <a:tailEnd/>
          </a:ln>
          <a:effectLst/>
        </p:spPr>
        <p:txBody>
          <a:bodyPr anchor="ctr"/>
          <a:lstStyle/>
          <a:p>
            <a:pPr algn="ctr"/>
            <a:r>
              <a:rPr lang="en-GB" sz="2000" b="1">
                <a:solidFill>
                  <a:srgbClr val="000099"/>
                </a:solidFill>
              </a:rPr>
              <a:t>Time Diary</a:t>
            </a:r>
          </a:p>
        </p:txBody>
      </p:sp>
      <p:sp>
        <p:nvSpPr>
          <p:cNvPr id="83972" name="Text Box 4"/>
          <p:cNvSpPr txBox="1">
            <a:spLocks noChangeArrowheads="1"/>
          </p:cNvSpPr>
          <p:nvPr/>
        </p:nvSpPr>
        <p:spPr bwMode="auto">
          <a:xfrm>
            <a:off x="228600" y="469900"/>
            <a:ext cx="2743200" cy="366713"/>
          </a:xfrm>
          <a:prstGeom prst="rect">
            <a:avLst/>
          </a:prstGeom>
          <a:noFill/>
          <a:ln w="9525">
            <a:noFill/>
            <a:miter lim="800000"/>
            <a:headEnd/>
            <a:tailEnd/>
          </a:ln>
          <a:effectLst/>
        </p:spPr>
        <p:txBody>
          <a:bodyPr>
            <a:spAutoFit/>
          </a:bodyPr>
          <a:lstStyle/>
          <a:p>
            <a:pPr>
              <a:spcBef>
                <a:spcPct val="50000"/>
              </a:spcBef>
            </a:pPr>
            <a:r>
              <a:rPr lang="en-US" b="1" u="sng">
                <a:solidFill>
                  <a:schemeClr val="accent2"/>
                </a:solidFill>
              </a:rPr>
              <a:t>Newspaper Reading</a:t>
            </a:r>
          </a:p>
        </p:txBody>
      </p:sp>
      <p:sp>
        <p:nvSpPr>
          <p:cNvPr id="83973" name="AutoShape 5"/>
          <p:cNvSpPr>
            <a:spLocks noChangeArrowheads="1"/>
          </p:cNvSpPr>
          <p:nvPr/>
        </p:nvSpPr>
        <p:spPr bwMode="auto">
          <a:xfrm rot="10800000">
            <a:off x="609600" y="5334000"/>
            <a:ext cx="8077200" cy="914400"/>
          </a:xfrm>
          <a:prstGeom prst="wedgeRoundRectCallout">
            <a:avLst>
              <a:gd name="adj1" fmla="val 28065"/>
              <a:gd name="adj2" fmla="val 30032"/>
              <a:gd name="adj3" fmla="val 16667"/>
            </a:avLst>
          </a:prstGeom>
          <a:solidFill>
            <a:srgbClr val="FBF9A5"/>
          </a:solidFill>
          <a:ln w="9525">
            <a:solidFill>
              <a:schemeClr val="tx1"/>
            </a:solidFill>
            <a:miter lim="800000"/>
            <a:headEnd/>
            <a:tailEnd/>
          </a:ln>
          <a:effectLst/>
        </p:spPr>
        <p:txBody>
          <a:bodyPr rot="10800000" anchor="ctr"/>
          <a:lstStyle/>
          <a:p>
            <a:pPr>
              <a:buFont typeface="Wingdings" pitchFamily="2" charset="2"/>
              <a:buChar char="q"/>
            </a:pPr>
            <a:r>
              <a:rPr lang="en-US" sz="1200" b="1"/>
              <a:t> 4 peak times for newspaper readings: 07:30 – 08:30, 14:00 – 15:00, 18:30 – 19:30, and 23:30 – 24:00</a:t>
            </a:r>
          </a:p>
          <a:p>
            <a:pPr>
              <a:buFont typeface="Wingdings" pitchFamily="2" charset="2"/>
              <a:buChar char="q"/>
            </a:pPr>
            <a:r>
              <a:rPr lang="en-US" sz="1200" b="1"/>
              <a:t>  Impetuous Spontaneous, health conscious and indulgence seekers read newspapers mainly in the morning. Adventurous epicures concentrate their readings in the evening, and especially around midnight. </a:t>
            </a:r>
          </a:p>
        </p:txBody>
      </p:sp>
      <p:sp>
        <p:nvSpPr>
          <p:cNvPr id="83974" name="Oval 6"/>
          <p:cNvSpPr>
            <a:spLocks noChangeArrowheads="1"/>
          </p:cNvSpPr>
          <p:nvPr/>
        </p:nvSpPr>
        <p:spPr bwMode="auto">
          <a:xfrm>
            <a:off x="914400" y="1524000"/>
            <a:ext cx="990600" cy="685800"/>
          </a:xfrm>
          <a:prstGeom prst="ellipse">
            <a:avLst/>
          </a:prstGeom>
          <a:noFill/>
          <a:ln w="19050">
            <a:solidFill>
              <a:schemeClr val="tx1"/>
            </a:solidFill>
            <a:prstDash val="sysDot"/>
            <a:round/>
            <a:headEnd/>
            <a:tailEnd/>
          </a:ln>
          <a:effectLst/>
        </p:spPr>
        <p:txBody>
          <a:bodyPr wrap="none" anchor="ctr"/>
          <a:lstStyle/>
          <a:p>
            <a:endParaRPr lang="en-US"/>
          </a:p>
        </p:txBody>
      </p:sp>
      <p:sp>
        <p:nvSpPr>
          <p:cNvPr id="83975" name="Oval 7"/>
          <p:cNvSpPr>
            <a:spLocks noChangeArrowheads="1"/>
          </p:cNvSpPr>
          <p:nvPr/>
        </p:nvSpPr>
        <p:spPr bwMode="auto">
          <a:xfrm>
            <a:off x="3505200" y="1828800"/>
            <a:ext cx="990600" cy="990600"/>
          </a:xfrm>
          <a:prstGeom prst="ellipse">
            <a:avLst/>
          </a:prstGeom>
          <a:noFill/>
          <a:ln w="19050">
            <a:solidFill>
              <a:schemeClr val="tx1"/>
            </a:solidFill>
            <a:prstDash val="sysDot"/>
            <a:round/>
            <a:headEnd/>
            <a:tailEnd/>
          </a:ln>
          <a:effectLst/>
        </p:spPr>
        <p:txBody>
          <a:bodyPr wrap="none" anchor="ctr"/>
          <a:lstStyle/>
          <a:p>
            <a:endParaRPr lang="en-US"/>
          </a:p>
        </p:txBody>
      </p:sp>
      <p:sp>
        <p:nvSpPr>
          <p:cNvPr id="83976" name="Oval 8"/>
          <p:cNvSpPr>
            <a:spLocks noChangeArrowheads="1"/>
          </p:cNvSpPr>
          <p:nvPr/>
        </p:nvSpPr>
        <p:spPr bwMode="auto">
          <a:xfrm>
            <a:off x="5410200" y="1219200"/>
            <a:ext cx="990600" cy="1524000"/>
          </a:xfrm>
          <a:prstGeom prst="ellipse">
            <a:avLst/>
          </a:prstGeom>
          <a:noFill/>
          <a:ln w="19050">
            <a:solidFill>
              <a:schemeClr val="tx1"/>
            </a:solidFill>
            <a:prstDash val="sysDot"/>
            <a:round/>
            <a:headEnd/>
            <a:tailEnd/>
          </a:ln>
          <a:effectLst/>
        </p:spPr>
        <p:txBody>
          <a:bodyPr wrap="none" anchor="ctr"/>
          <a:lstStyle/>
          <a:p>
            <a:endParaRPr lang="en-US"/>
          </a:p>
        </p:txBody>
      </p:sp>
      <p:sp>
        <p:nvSpPr>
          <p:cNvPr id="83977" name="Oval 9"/>
          <p:cNvSpPr>
            <a:spLocks noChangeArrowheads="1"/>
          </p:cNvSpPr>
          <p:nvPr/>
        </p:nvSpPr>
        <p:spPr bwMode="auto">
          <a:xfrm>
            <a:off x="7620000" y="1143000"/>
            <a:ext cx="990600" cy="1524000"/>
          </a:xfrm>
          <a:prstGeom prst="ellipse">
            <a:avLst/>
          </a:prstGeom>
          <a:noFill/>
          <a:ln w="19050">
            <a:solidFill>
              <a:schemeClr val="tx1"/>
            </a:solidFill>
            <a:prstDash val="sysDot"/>
            <a:round/>
            <a:headEnd/>
            <a:tailEnd/>
          </a:ln>
          <a:effectLst/>
        </p:spPr>
        <p:txBody>
          <a:bodyPr wrap="none" anchor="ctr"/>
          <a:lstStyle/>
          <a:p>
            <a:endParaRPr lang="en-US"/>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2946" name="Object 2"/>
          <p:cNvGraphicFramePr>
            <a:graphicFrameLocks noChangeAspect="1"/>
          </p:cNvGraphicFramePr>
          <p:nvPr/>
        </p:nvGraphicFramePr>
        <p:xfrm>
          <a:off x="228600" y="1295400"/>
          <a:ext cx="8077200" cy="4827588"/>
        </p:xfrm>
        <a:graphic>
          <a:graphicData uri="http://schemas.openxmlformats.org/presentationml/2006/ole">
            <p:oleObj spid="_x0000_s82946" name="Chart" r:id="rId3" imgW="5886450" imgH="3657600" progId="Excel.Chart.8">
              <p:embed/>
            </p:oleObj>
          </a:graphicData>
        </a:graphic>
      </p:graphicFrame>
      <p:sp>
        <p:nvSpPr>
          <p:cNvPr id="82947" name="Rectangle 3"/>
          <p:cNvSpPr>
            <a:spLocks noChangeArrowheads="1"/>
          </p:cNvSpPr>
          <p:nvPr/>
        </p:nvSpPr>
        <p:spPr bwMode="auto">
          <a:xfrm>
            <a:off x="685800" y="34925"/>
            <a:ext cx="7575550" cy="879475"/>
          </a:xfrm>
          <a:prstGeom prst="rect">
            <a:avLst/>
          </a:prstGeom>
          <a:noFill/>
          <a:ln w="9525">
            <a:noFill/>
            <a:miter lim="800000"/>
            <a:headEnd/>
            <a:tailEnd/>
          </a:ln>
          <a:effectLst/>
        </p:spPr>
        <p:txBody>
          <a:bodyPr anchor="ctr"/>
          <a:lstStyle/>
          <a:p>
            <a:pPr algn="ctr"/>
            <a:r>
              <a:rPr lang="en-GB" sz="2000" b="1">
                <a:solidFill>
                  <a:srgbClr val="000099"/>
                </a:solidFill>
              </a:rPr>
              <a:t>Time Diary</a:t>
            </a:r>
          </a:p>
        </p:txBody>
      </p:sp>
      <p:sp>
        <p:nvSpPr>
          <p:cNvPr id="82948" name="Text Box 4"/>
          <p:cNvSpPr txBox="1">
            <a:spLocks noChangeArrowheads="1"/>
          </p:cNvSpPr>
          <p:nvPr/>
        </p:nvSpPr>
        <p:spPr bwMode="auto">
          <a:xfrm>
            <a:off x="228600" y="469900"/>
            <a:ext cx="2743200" cy="366713"/>
          </a:xfrm>
          <a:prstGeom prst="rect">
            <a:avLst/>
          </a:prstGeom>
          <a:noFill/>
          <a:ln w="9525">
            <a:noFill/>
            <a:miter lim="800000"/>
            <a:headEnd/>
            <a:tailEnd/>
          </a:ln>
          <a:effectLst/>
        </p:spPr>
        <p:txBody>
          <a:bodyPr>
            <a:spAutoFit/>
          </a:bodyPr>
          <a:lstStyle/>
          <a:p>
            <a:pPr>
              <a:spcBef>
                <a:spcPct val="50000"/>
              </a:spcBef>
            </a:pPr>
            <a:r>
              <a:rPr lang="en-US" b="1" u="sng">
                <a:solidFill>
                  <a:schemeClr val="accent2"/>
                </a:solidFill>
              </a:rPr>
              <a:t>Surfing the Internet</a:t>
            </a:r>
          </a:p>
        </p:txBody>
      </p:sp>
      <p:sp>
        <p:nvSpPr>
          <p:cNvPr id="82949" name="Oval 5"/>
          <p:cNvSpPr>
            <a:spLocks noChangeArrowheads="1"/>
          </p:cNvSpPr>
          <p:nvPr/>
        </p:nvSpPr>
        <p:spPr bwMode="auto">
          <a:xfrm>
            <a:off x="5715000" y="1752600"/>
            <a:ext cx="990600" cy="1447800"/>
          </a:xfrm>
          <a:prstGeom prst="ellipse">
            <a:avLst/>
          </a:prstGeom>
          <a:noFill/>
          <a:ln w="19050">
            <a:solidFill>
              <a:schemeClr val="tx1"/>
            </a:solidFill>
            <a:prstDash val="sysDot"/>
            <a:round/>
            <a:headEnd/>
            <a:tailEnd/>
          </a:ln>
          <a:effectLst/>
        </p:spPr>
        <p:txBody>
          <a:bodyPr wrap="none" anchor="ctr"/>
          <a:lstStyle/>
          <a:p>
            <a:endParaRPr lang="en-US"/>
          </a:p>
        </p:txBody>
      </p:sp>
      <p:sp>
        <p:nvSpPr>
          <p:cNvPr id="82950" name="AutoShape 6"/>
          <p:cNvSpPr>
            <a:spLocks noChangeArrowheads="1"/>
          </p:cNvSpPr>
          <p:nvPr/>
        </p:nvSpPr>
        <p:spPr bwMode="auto">
          <a:xfrm>
            <a:off x="2627313" y="1158875"/>
            <a:ext cx="2593975" cy="1517650"/>
          </a:xfrm>
          <a:prstGeom prst="roundRect">
            <a:avLst>
              <a:gd name="adj" fmla="val 16667"/>
            </a:avLst>
          </a:prstGeom>
          <a:solidFill>
            <a:srgbClr val="FBF9A5"/>
          </a:solidFill>
          <a:ln w="9525">
            <a:solidFill>
              <a:schemeClr val="tx1"/>
            </a:solidFill>
            <a:round/>
            <a:headEnd/>
            <a:tailEnd/>
          </a:ln>
          <a:effectLst/>
        </p:spPr>
        <p:txBody>
          <a:bodyPr anchor="ctr">
            <a:spAutoFit/>
          </a:bodyPr>
          <a:lstStyle/>
          <a:p>
            <a:r>
              <a:rPr lang="en-US" sz="1200" b="1"/>
              <a:t>One peak time for internet surfing from 19:30 till 21:00 crowded by the indulgence seekers (25% of them). The remaining internet surf is spread through out the day for all clustered groups.</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Text Box 3"/>
          <p:cNvSpPr txBox="1">
            <a:spLocks noChangeArrowheads="1"/>
          </p:cNvSpPr>
          <p:nvPr/>
        </p:nvSpPr>
        <p:spPr bwMode="auto">
          <a:xfrm>
            <a:off x="228600" y="635000"/>
            <a:ext cx="3352800" cy="366713"/>
          </a:xfrm>
          <a:prstGeom prst="rect">
            <a:avLst/>
          </a:prstGeom>
          <a:noFill/>
          <a:ln w="9525">
            <a:noFill/>
            <a:miter lim="800000"/>
            <a:headEnd/>
            <a:tailEnd/>
          </a:ln>
          <a:effectLst/>
        </p:spPr>
        <p:txBody>
          <a:bodyPr>
            <a:spAutoFit/>
          </a:bodyPr>
          <a:lstStyle/>
          <a:p>
            <a:pPr>
              <a:spcBef>
                <a:spcPct val="50000"/>
              </a:spcBef>
            </a:pPr>
            <a:r>
              <a:rPr lang="en-US" b="1" u="sng">
                <a:solidFill>
                  <a:schemeClr val="accent2"/>
                </a:solidFill>
              </a:rPr>
              <a:t>Transportation: In the car</a:t>
            </a:r>
          </a:p>
        </p:txBody>
      </p:sp>
      <p:sp>
        <p:nvSpPr>
          <p:cNvPr id="79878" name="Rectangle 6"/>
          <p:cNvSpPr>
            <a:spLocks noChangeArrowheads="1"/>
          </p:cNvSpPr>
          <p:nvPr/>
        </p:nvSpPr>
        <p:spPr bwMode="auto">
          <a:xfrm>
            <a:off x="685800" y="34925"/>
            <a:ext cx="7575550" cy="879475"/>
          </a:xfrm>
          <a:prstGeom prst="rect">
            <a:avLst/>
          </a:prstGeom>
          <a:noFill/>
          <a:ln w="9525">
            <a:noFill/>
            <a:miter lim="800000"/>
            <a:headEnd/>
            <a:tailEnd/>
          </a:ln>
          <a:effectLst/>
        </p:spPr>
        <p:txBody>
          <a:bodyPr anchor="ctr"/>
          <a:lstStyle/>
          <a:p>
            <a:pPr algn="ctr"/>
            <a:r>
              <a:rPr lang="en-GB" sz="2000" b="1">
                <a:solidFill>
                  <a:srgbClr val="000099"/>
                </a:solidFill>
              </a:rPr>
              <a:t>Time Diary</a:t>
            </a:r>
          </a:p>
        </p:txBody>
      </p:sp>
      <p:graphicFrame>
        <p:nvGraphicFramePr>
          <p:cNvPr id="79879" name="Object 7"/>
          <p:cNvGraphicFramePr>
            <a:graphicFrameLocks noChangeAspect="1"/>
          </p:cNvGraphicFramePr>
          <p:nvPr/>
        </p:nvGraphicFramePr>
        <p:xfrm>
          <a:off x="381000" y="914400"/>
          <a:ext cx="7788275" cy="4267200"/>
        </p:xfrm>
        <a:graphic>
          <a:graphicData uri="http://schemas.openxmlformats.org/presentationml/2006/ole">
            <p:oleObj spid="_x0000_s79879" name="Chart" r:id="rId3" imgW="5886450" imgH="3495675" progId="Excel.Chart.8">
              <p:embed/>
            </p:oleObj>
          </a:graphicData>
        </a:graphic>
      </p:graphicFrame>
      <p:sp>
        <p:nvSpPr>
          <p:cNvPr id="79880" name="AutoShape 8"/>
          <p:cNvSpPr>
            <a:spLocks noChangeArrowheads="1"/>
          </p:cNvSpPr>
          <p:nvPr/>
        </p:nvSpPr>
        <p:spPr bwMode="auto">
          <a:xfrm rot="10800000">
            <a:off x="609600" y="5334000"/>
            <a:ext cx="8077200" cy="914400"/>
          </a:xfrm>
          <a:prstGeom prst="wedgeRoundRectCallout">
            <a:avLst>
              <a:gd name="adj1" fmla="val 28065"/>
              <a:gd name="adj2" fmla="val 30032"/>
              <a:gd name="adj3" fmla="val 16667"/>
            </a:avLst>
          </a:prstGeom>
          <a:solidFill>
            <a:srgbClr val="FBF9A5"/>
          </a:solidFill>
          <a:ln w="9525">
            <a:solidFill>
              <a:schemeClr val="tx1"/>
            </a:solidFill>
            <a:miter lim="800000"/>
            <a:headEnd/>
            <a:tailEnd/>
          </a:ln>
          <a:effectLst/>
        </p:spPr>
        <p:txBody>
          <a:bodyPr rot="10800000" anchor="ctr"/>
          <a:lstStyle/>
          <a:p>
            <a:pPr>
              <a:buFont typeface="Wingdings" pitchFamily="2" charset="2"/>
              <a:buChar char="q"/>
            </a:pPr>
            <a:r>
              <a:rPr lang="en-US" sz="1200" b="1"/>
              <a:t> 2 peak times for driving or just being in the car: 07:00 – 08:30 and 14:00 – 15:30, with the rest spread mainly in the late evening. This applies in general to all clustered groups.</a:t>
            </a:r>
          </a:p>
        </p:txBody>
      </p:sp>
      <p:sp>
        <p:nvSpPr>
          <p:cNvPr id="79881" name="Oval 9"/>
          <p:cNvSpPr>
            <a:spLocks noChangeArrowheads="1"/>
          </p:cNvSpPr>
          <p:nvPr/>
        </p:nvSpPr>
        <p:spPr bwMode="auto">
          <a:xfrm>
            <a:off x="1066800" y="1371600"/>
            <a:ext cx="914400" cy="1219200"/>
          </a:xfrm>
          <a:prstGeom prst="ellipse">
            <a:avLst/>
          </a:prstGeom>
          <a:noFill/>
          <a:ln w="19050">
            <a:solidFill>
              <a:schemeClr val="tx1"/>
            </a:solidFill>
            <a:prstDash val="sysDot"/>
            <a:round/>
            <a:headEnd/>
            <a:tailEnd/>
          </a:ln>
          <a:effectLst/>
        </p:spPr>
        <p:txBody>
          <a:bodyPr wrap="none" anchor="ctr"/>
          <a:lstStyle/>
          <a:p>
            <a:endParaRPr lang="en-US"/>
          </a:p>
        </p:txBody>
      </p:sp>
      <p:sp>
        <p:nvSpPr>
          <p:cNvPr id="79882" name="Oval 10"/>
          <p:cNvSpPr>
            <a:spLocks noChangeArrowheads="1"/>
          </p:cNvSpPr>
          <p:nvPr/>
        </p:nvSpPr>
        <p:spPr bwMode="auto">
          <a:xfrm>
            <a:off x="3581400" y="1371600"/>
            <a:ext cx="914400" cy="1219200"/>
          </a:xfrm>
          <a:prstGeom prst="ellipse">
            <a:avLst/>
          </a:prstGeom>
          <a:noFill/>
          <a:ln w="19050">
            <a:solidFill>
              <a:schemeClr val="tx1"/>
            </a:solidFill>
            <a:prstDash val="sysDot"/>
            <a:round/>
            <a:headEnd/>
            <a:tailEnd/>
          </a:ln>
          <a:effectLst/>
        </p:spPr>
        <p:txBody>
          <a:bodyPr wrap="none" anchor="ctr"/>
          <a:lstStyle/>
          <a:p>
            <a:endParaRPr lang="en-US"/>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ext Box 2"/>
          <p:cNvSpPr txBox="1">
            <a:spLocks noChangeArrowheads="1"/>
          </p:cNvSpPr>
          <p:nvPr/>
        </p:nvSpPr>
        <p:spPr bwMode="auto">
          <a:xfrm>
            <a:off x="228600" y="635000"/>
            <a:ext cx="3352800" cy="366713"/>
          </a:xfrm>
          <a:prstGeom prst="rect">
            <a:avLst/>
          </a:prstGeom>
          <a:noFill/>
          <a:ln w="9525">
            <a:noFill/>
            <a:miter lim="800000"/>
            <a:headEnd/>
            <a:tailEnd/>
          </a:ln>
          <a:effectLst/>
        </p:spPr>
        <p:txBody>
          <a:bodyPr>
            <a:spAutoFit/>
          </a:bodyPr>
          <a:lstStyle/>
          <a:p>
            <a:pPr>
              <a:spcBef>
                <a:spcPct val="50000"/>
              </a:spcBef>
            </a:pPr>
            <a:r>
              <a:rPr lang="en-US" b="1" u="sng">
                <a:solidFill>
                  <a:schemeClr val="accent2"/>
                </a:solidFill>
              </a:rPr>
              <a:t>Transportation: On foot</a:t>
            </a:r>
          </a:p>
        </p:txBody>
      </p:sp>
      <p:sp>
        <p:nvSpPr>
          <p:cNvPr id="101383" name="Rectangle 7"/>
          <p:cNvSpPr>
            <a:spLocks noChangeArrowheads="1"/>
          </p:cNvSpPr>
          <p:nvPr/>
        </p:nvSpPr>
        <p:spPr bwMode="auto">
          <a:xfrm>
            <a:off x="685800" y="34925"/>
            <a:ext cx="7575550" cy="879475"/>
          </a:xfrm>
          <a:prstGeom prst="rect">
            <a:avLst/>
          </a:prstGeom>
          <a:noFill/>
          <a:ln w="9525">
            <a:noFill/>
            <a:miter lim="800000"/>
            <a:headEnd/>
            <a:tailEnd/>
          </a:ln>
          <a:effectLst/>
        </p:spPr>
        <p:txBody>
          <a:bodyPr anchor="ctr"/>
          <a:lstStyle/>
          <a:p>
            <a:pPr algn="ctr"/>
            <a:r>
              <a:rPr lang="en-GB" sz="2000" b="1">
                <a:solidFill>
                  <a:srgbClr val="000099"/>
                </a:solidFill>
              </a:rPr>
              <a:t>Time Diary</a:t>
            </a:r>
          </a:p>
        </p:txBody>
      </p:sp>
      <p:graphicFrame>
        <p:nvGraphicFramePr>
          <p:cNvPr id="101384" name="Object 8"/>
          <p:cNvGraphicFramePr>
            <a:graphicFrameLocks noChangeAspect="1"/>
          </p:cNvGraphicFramePr>
          <p:nvPr/>
        </p:nvGraphicFramePr>
        <p:xfrm>
          <a:off x="228600" y="914400"/>
          <a:ext cx="7888288" cy="4038600"/>
        </p:xfrm>
        <a:graphic>
          <a:graphicData uri="http://schemas.openxmlformats.org/presentationml/2006/ole">
            <p:oleObj spid="_x0000_s101384" name="Chart" r:id="rId3" imgW="5886450" imgH="3448050" progId="Excel.Chart.8">
              <p:embed/>
            </p:oleObj>
          </a:graphicData>
        </a:graphic>
      </p:graphicFrame>
      <p:sp>
        <p:nvSpPr>
          <p:cNvPr id="101385" name="AutoShape 9"/>
          <p:cNvSpPr>
            <a:spLocks noChangeArrowheads="1"/>
          </p:cNvSpPr>
          <p:nvPr/>
        </p:nvSpPr>
        <p:spPr bwMode="auto">
          <a:xfrm rot="10800000">
            <a:off x="609600" y="5334000"/>
            <a:ext cx="8077200" cy="914400"/>
          </a:xfrm>
          <a:prstGeom prst="wedgeRoundRectCallout">
            <a:avLst>
              <a:gd name="adj1" fmla="val 28065"/>
              <a:gd name="adj2" fmla="val 30032"/>
              <a:gd name="adj3" fmla="val 16667"/>
            </a:avLst>
          </a:prstGeom>
          <a:solidFill>
            <a:srgbClr val="FBF9A5"/>
          </a:solidFill>
          <a:ln w="9525">
            <a:solidFill>
              <a:schemeClr val="tx1"/>
            </a:solidFill>
            <a:miter lim="800000"/>
            <a:headEnd/>
            <a:tailEnd/>
          </a:ln>
          <a:effectLst/>
        </p:spPr>
        <p:txBody>
          <a:bodyPr rot="10800000" anchor="ctr"/>
          <a:lstStyle/>
          <a:p>
            <a:pPr>
              <a:buFont typeface="Wingdings" pitchFamily="2" charset="2"/>
              <a:buChar char="q"/>
            </a:pPr>
            <a:r>
              <a:rPr lang="en-US" sz="1200" b="1"/>
              <a:t> The percentages of those who walk are low in the clustered groups not exceeding 5 % of each cluster. Peak times for walking are not that distinct but cab be constrained by 3: 11:30 – 12:00, 16:00-17:00 and  19:00 – 20:00mainly for indulgence seekers and health conscious.</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8002" name="Title 1"/>
          <p:cNvSpPr>
            <a:spLocks noGrp="1"/>
          </p:cNvSpPr>
          <p:nvPr>
            <p:ph type="title" idx="4294967295"/>
          </p:nvPr>
        </p:nvSpPr>
        <p:spPr bwMode="auto">
          <a:xfrm>
            <a:off x="457200" y="274638"/>
            <a:ext cx="8229600" cy="1143000"/>
          </a:xfrm>
          <a:prstGeom prst="rect">
            <a:avLst/>
          </a:prstGeom>
          <a:noFill/>
          <a:ln>
            <a:miter lim="800000"/>
            <a:headEnd/>
            <a:tailEnd/>
          </a:ln>
        </p:spPr>
        <p:txBody>
          <a:bodyPr anchor="ctr"/>
          <a:lstStyle/>
          <a:p>
            <a:r>
              <a:rPr lang="en-US">
                <a:latin typeface="Calibri" pitchFamily="34" charset="0"/>
              </a:rPr>
              <a:t>Summary</a:t>
            </a:r>
          </a:p>
        </p:txBody>
      </p:sp>
      <p:sp>
        <p:nvSpPr>
          <p:cNvPr id="128003" name="Content Placeholder 2"/>
          <p:cNvSpPr>
            <a:spLocks noGrp="1"/>
          </p:cNvSpPr>
          <p:nvPr>
            <p:ph idx="4294967295"/>
          </p:nvPr>
        </p:nvSpPr>
        <p:spPr bwMode="auto">
          <a:xfrm>
            <a:off x="457200" y="1265238"/>
            <a:ext cx="8229600" cy="4525962"/>
          </a:xfrm>
          <a:prstGeom prst="rect">
            <a:avLst/>
          </a:prstGeom>
          <a:solidFill>
            <a:srgbClr val="FFFFFF"/>
          </a:solidFill>
          <a:ln>
            <a:solidFill>
              <a:srgbClr val="000000"/>
            </a:solidFill>
            <a:miter lim="800000"/>
            <a:headEnd/>
            <a:tailEnd/>
          </a:ln>
        </p:spPr>
        <p:txBody>
          <a:bodyPr/>
          <a:lstStyle/>
          <a:p>
            <a:r>
              <a:rPr lang="en-US" sz="2000">
                <a:latin typeface="Calibri" pitchFamily="34" charset="0"/>
              </a:rPr>
              <a:t>We have analyzed the demographic and psychographic profiles of fast food consumers who have eaten in or out fast food restaurants, with emphasis on McDonalds, KFC, Burger King, Hardees and Pizza Hut</a:t>
            </a:r>
          </a:p>
          <a:p>
            <a:r>
              <a:rPr lang="en-US" sz="2000">
                <a:latin typeface="Calibri" pitchFamily="34" charset="0"/>
              </a:rPr>
              <a:t>We then segmented this market of fast food into distinct clustered groups based on their attitudes mainly towards food. The aim of this segmentation is to target each group separately increasing the efficiency of reaching them.</a:t>
            </a:r>
          </a:p>
          <a:p>
            <a:r>
              <a:rPr lang="en-US" sz="2000">
                <a:latin typeface="Calibri" pitchFamily="34" charset="0"/>
              </a:rPr>
              <a:t>To conclude our analysis, we directed it further in depth  by studying the demographics, psychographics, behaviors and attitudes, media usage and the daily activities of these groups.</a:t>
            </a:r>
          </a:p>
          <a:p>
            <a:r>
              <a:rPr lang="en-US" sz="2000">
                <a:latin typeface="Calibri" pitchFamily="34" charset="0"/>
              </a:rPr>
              <a:t>We have seen that each of these five groups have a distinct set of interests, attitudes, lifestyles and behaviors.</a:t>
            </a:r>
          </a:p>
          <a:p>
            <a:r>
              <a:rPr lang="en-US" sz="2000">
                <a:latin typeface="Calibri" pitchFamily="34" charset="0"/>
              </a:rPr>
              <a:t>Understanding their differences has uncovered various prospects for targeting them and offering them the sought benefits.</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9510" name="Object 6"/>
          <p:cNvGraphicFramePr>
            <a:graphicFrameLocks noChangeAspect="1"/>
          </p:cNvGraphicFramePr>
          <p:nvPr/>
        </p:nvGraphicFramePr>
        <p:xfrm>
          <a:off x="173038" y="898525"/>
          <a:ext cx="6608762" cy="3063875"/>
        </p:xfrm>
        <a:graphic>
          <a:graphicData uri="http://schemas.openxmlformats.org/presentationml/2006/ole">
            <p:oleObj spid="_x0000_s149510" name="Chart" r:id="rId3" imgW="5800725" imgH="2190750" progId="Excel.Chart.8">
              <p:embed/>
            </p:oleObj>
          </a:graphicData>
        </a:graphic>
      </p:graphicFrame>
      <p:graphicFrame>
        <p:nvGraphicFramePr>
          <p:cNvPr id="149511" name="Object 7"/>
          <p:cNvGraphicFramePr>
            <a:graphicFrameLocks noChangeAspect="1"/>
          </p:cNvGraphicFramePr>
          <p:nvPr/>
        </p:nvGraphicFramePr>
        <p:xfrm>
          <a:off x="152400" y="3657600"/>
          <a:ext cx="6700838" cy="2906713"/>
        </p:xfrm>
        <a:graphic>
          <a:graphicData uri="http://schemas.openxmlformats.org/presentationml/2006/ole">
            <p:oleObj spid="_x0000_s149511" name="Chart" r:id="rId4" imgW="5800725" imgH="2152650" progId="Excel.Chart.8">
              <p:embed/>
            </p:oleObj>
          </a:graphicData>
        </a:graphic>
      </p:graphicFrame>
      <p:sp>
        <p:nvSpPr>
          <p:cNvPr id="149512" name="Text Box 8"/>
          <p:cNvSpPr txBox="1">
            <a:spLocks noChangeArrowheads="1"/>
          </p:cNvSpPr>
          <p:nvPr/>
        </p:nvSpPr>
        <p:spPr bwMode="auto">
          <a:xfrm>
            <a:off x="381000" y="304800"/>
            <a:ext cx="8001000" cy="396875"/>
          </a:xfrm>
          <a:prstGeom prst="rect">
            <a:avLst/>
          </a:prstGeom>
          <a:noFill/>
          <a:ln w="9525">
            <a:noFill/>
            <a:miter lim="800000"/>
            <a:headEnd/>
            <a:tailEnd/>
          </a:ln>
          <a:effectLst/>
        </p:spPr>
        <p:txBody>
          <a:bodyPr>
            <a:spAutoFit/>
          </a:bodyPr>
          <a:lstStyle/>
          <a:p>
            <a:pPr eaLnBrk="0" hangingPunct="0">
              <a:spcBef>
                <a:spcPct val="50000"/>
              </a:spcBef>
            </a:pPr>
            <a:r>
              <a:rPr lang="en-US" sz="2000" b="1" u="sng"/>
              <a:t>Fast Food Penetration : Eating In VS Eating Out</a:t>
            </a:r>
          </a:p>
        </p:txBody>
      </p:sp>
      <p:sp>
        <p:nvSpPr>
          <p:cNvPr id="149513" name="Text Box 9"/>
          <p:cNvSpPr txBox="1">
            <a:spLocks noChangeArrowheads="1"/>
          </p:cNvSpPr>
          <p:nvPr/>
        </p:nvSpPr>
        <p:spPr bwMode="auto">
          <a:xfrm>
            <a:off x="406400" y="712788"/>
            <a:ext cx="1981200" cy="366712"/>
          </a:xfrm>
          <a:prstGeom prst="rect">
            <a:avLst/>
          </a:prstGeom>
          <a:noFill/>
          <a:ln w="9525">
            <a:noFill/>
            <a:miter lim="800000"/>
            <a:headEnd/>
            <a:tailEnd/>
          </a:ln>
          <a:effectLst/>
        </p:spPr>
        <p:txBody>
          <a:bodyPr>
            <a:spAutoFit/>
          </a:bodyPr>
          <a:lstStyle/>
          <a:p>
            <a:pPr>
              <a:spcBef>
                <a:spcPct val="50000"/>
              </a:spcBef>
            </a:pPr>
            <a:r>
              <a:rPr lang="en-US" u="sng"/>
              <a:t>Age</a:t>
            </a:r>
            <a:r>
              <a:rPr lang="en-US"/>
              <a:t> </a:t>
            </a:r>
          </a:p>
        </p:txBody>
      </p:sp>
      <p:sp>
        <p:nvSpPr>
          <p:cNvPr id="149514" name="Text Box 10"/>
          <p:cNvSpPr txBox="1">
            <a:spLocks noChangeArrowheads="1"/>
          </p:cNvSpPr>
          <p:nvPr/>
        </p:nvSpPr>
        <p:spPr bwMode="auto">
          <a:xfrm>
            <a:off x="2286000" y="1295400"/>
            <a:ext cx="2209800" cy="304800"/>
          </a:xfrm>
          <a:prstGeom prst="rect">
            <a:avLst/>
          </a:prstGeom>
          <a:noFill/>
          <a:ln w="9525">
            <a:noFill/>
            <a:miter lim="800000"/>
            <a:headEnd/>
            <a:tailEnd/>
          </a:ln>
          <a:effectLst/>
        </p:spPr>
        <p:txBody>
          <a:bodyPr>
            <a:spAutoFit/>
          </a:bodyPr>
          <a:lstStyle/>
          <a:p>
            <a:pPr algn="ctr">
              <a:spcBef>
                <a:spcPct val="50000"/>
              </a:spcBef>
            </a:pPr>
            <a:r>
              <a:rPr lang="en-US" sz="1400" b="1"/>
              <a:t>eating out</a:t>
            </a:r>
          </a:p>
        </p:txBody>
      </p:sp>
      <p:sp>
        <p:nvSpPr>
          <p:cNvPr id="149515" name="Text Box 11"/>
          <p:cNvSpPr txBox="1">
            <a:spLocks noChangeArrowheads="1"/>
          </p:cNvSpPr>
          <p:nvPr/>
        </p:nvSpPr>
        <p:spPr bwMode="auto">
          <a:xfrm>
            <a:off x="2133600" y="3810000"/>
            <a:ext cx="2209800" cy="304800"/>
          </a:xfrm>
          <a:prstGeom prst="rect">
            <a:avLst/>
          </a:prstGeom>
          <a:noFill/>
          <a:ln w="9525">
            <a:noFill/>
            <a:miter lim="800000"/>
            <a:headEnd/>
            <a:tailEnd/>
          </a:ln>
          <a:effectLst/>
        </p:spPr>
        <p:txBody>
          <a:bodyPr>
            <a:spAutoFit/>
          </a:bodyPr>
          <a:lstStyle/>
          <a:p>
            <a:pPr algn="ctr">
              <a:spcBef>
                <a:spcPct val="50000"/>
              </a:spcBef>
            </a:pPr>
            <a:r>
              <a:rPr lang="en-US" sz="1400" b="1"/>
              <a:t>eating in</a:t>
            </a:r>
          </a:p>
        </p:txBody>
      </p:sp>
      <p:sp>
        <p:nvSpPr>
          <p:cNvPr id="149516" name="Line 12"/>
          <p:cNvSpPr>
            <a:spLocks noChangeShapeType="1"/>
          </p:cNvSpPr>
          <p:nvPr/>
        </p:nvSpPr>
        <p:spPr bwMode="auto">
          <a:xfrm>
            <a:off x="3860800" y="3721100"/>
            <a:ext cx="0" cy="762000"/>
          </a:xfrm>
          <a:prstGeom prst="line">
            <a:avLst/>
          </a:prstGeom>
          <a:noFill/>
          <a:ln w="9525">
            <a:solidFill>
              <a:schemeClr val="tx1"/>
            </a:solidFill>
            <a:round/>
            <a:headEnd type="triangle" w="med" len="med"/>
            <a:tailEnd type="triangle" w="med" len="med"/>
          </a:ln>
          <a:effectLst/>
        </p:spPr>
        <p:txBody>
          <a:bodyPr/>
          <a:lstStyle/>
          <a:p>
            <a:endParaRPr lang="en-US"/>
          </a:p>
        </p:txBody>
      </p:sp>
      <p:sp>
        <p:nvSpPr>
          <p:cNvPr id="149517" name="AutoShape 13"/>
          <p:cNvSpPr>
            <a:spLocks noChangeArrowheads="1"/>
          </p:cNvSpPr>
          <p:nvPr/>
        </p:nvSpPr>
        <p:spPr bwMode="auto">
          <a:xfrm>
            <a:off x="6616700" y="2857500"/>
            <a:ext cx="2438400" cy="1828800"/>
          </a:xfrm>
          <a:prstGeom prst="roundRect">
            <a:avLst>
              <a:gd name="adj" fmla="val 16667"/>
            </a:avLst>
          </a:prstGeom>
          <a:solidFill>
            <a:schemeClr val="accent1"/>
          </a:solidFill>
          <a:ln w="9525">
            <a:solidFill>
              <a:schemeClr val="tx1"/>
            </a:solidFill>
            <a:round/>
            <a:headEnd/>
            <a:tailEnd/>
          </a:ln>
          <a:effectLst/>
        </p:spPr>
        <p:txBody>
          <a:bodyPr anchor="ctr"/>
          <a:lstStyle/>
          <a:p>
            <a:r>
              <a:rPr lang="en-US" sz="1200" b="1"/>
              <a:t>Comparison is done horizontally: for example 38 % of the age class 15 – 24  have preferred to have McDonalds meals in compared to 29% of them who have eaten outside the restaurant.</a:t>
            </a:r>
          </a:p>
        </p:txBody>
      </p:sp>
      <p:sp>
        <p:nvSpPr>
          <p:cNvPr id="149518" name="Text Box 14"/>
          <p:cNvSpPr txBox="1">
            <a:spLocks noChangeArrowheads="1"/>
          </p:cNvSpPr>
          <p:nvPr/>
        </p:nvSpPr>
        <p:spPr bwMode="auto">
          <a:xfrm>
            <a:off x="-11113" y="65659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4" name="Text Box 4"/>
          <p:cNvSpPr txBox="1">
            <a:spLocks noChangeArrowheads="1"/>
          </p:cNvSpPr>
          <p:nvPr/>
        </p:nvSpPr>
        <p:spPr bwMode="auto">
          <a:xfrm>
            <a:off x="381000" y="304800"/>
            <a:ext cx="8001000" cy="396875"/>
          </a:xfrm>
          <a:prstGeom prst="rect">
            <a:avLst/>
          </a:prstGeom>
          <a:noFill/>
          <a:ln w="9525">
            <a:noFill/>
            <a:miter lim="800000"/>
            <a:headEnd/>
            <a:tailEnd/>
          </a:ln>
          <a:effectLst/>
        </p:spPr>
        <p:txBody>
          <a:bodyPr>
            <a:spAutoFit/>
          </a:bodyPr>
          <a:lstStyle/>
          <a:p>
            <a:pPr eaLnBrk="0" hangingPunct="0">
              <a:spcBef>
                <a:spcPct val="50000"/>
              </a:spcBef>
            </a:pPr>
            <a:r>
              <a:rPr lang="en-US" sz="2000" b="1" u="sng"/>
              <a:t>Fast Food Penetration : Eating In VS Eating Out</a:t>
            </a:r>
          </a:p>
        </p:txBody>
      </p:sp>
      <p:sp>
        <p:nvSpPr>
          <p:cNvPr id="153605" name="Text Box 5"/>
          <p:cNvSpPr txBox="1">
            <a:spLocks noChangeArrowheads="1"/>
          </p:cNvSpPr>
          <p:nvPr/>
        </p:nvSpPr>
        <p:spPr bwMode="auto">
          <a:xfrm>
            <a:off x="419100" y="763588"/>
            <a:ext cx="1028700" cy="366712"/>
          </a:xfrm>
          <a:prstGeom prst="rect">
            <a:avLst/>
          </a:prstGeom>
          <a:noFill/>
          <a:ln w="9525">
            <a:noFill/>
            <a:miter lim="800000"/>
            <a:headEnd/>
            <a:tailEnd/>
          </a:ln>
          <a:effectLst/>
        </p:spPr>
        <p:txBody>
          <a:bodyPr>
            <a:spAutoFit/>
          </a:bodyPr>
          <a:lstStyle/>
          <a:p>
            <a:pPr>
              <a:spcBef>
                <a:spcPct val="50000"/>
              </a:spcBef>
            </a:pPr>
            <a:r>
              <a:rPr lang="en-US" u="sng"/>
              <a:t>City</a:t>
            </a:r>
            <a:r>
              <a:rPr lang="en-US"/>
              <a:t> </a:t>
            </a:r>
          </a:p>
        </p:txBody>
      </p:sp>
      <p:graphicFrame>
        <p:nvGraphicFramePr>
          <p:cNvPr id="154343" name="Group 743"/>
          <p:cNvGraphicFramePr>
            <a:graphicFrameLocks noGrp="1"/>
          </p:cNvGraphicFramePr>
          <p:nvPr/>
        </p:nvGraphicFramePr>
        <p:xfrm>
          <a:off x="177800" y="909638"/>
          <a:ext cx="8763000" cy="2377440"/>
        </p:xfrm>
        <a:graphic>
          <a:graphicData uri="http://schemas.openxmlformats.org/drawingml/2006/table">
            <a:tbl>
              <a:tblPr/>
              <a:tblGrid>
                <a:gridCol w="1084263"/>
                <a:gridCol w="592137"/>
                <a:gridCol w="609600"/>
                <a:gridCol w="492125"/>
                <a:gridCol w="666750"/>
                <a:gridCol w="663575"/>
                <a:gridCol w="666750"/>
                <a:gridCol w="661988"/>
                <a:gridCol w="665162"/>
                <a:gridCol w="666750"/>
                <a:gridCol w="665163"/>
                <a:gridCol w="663575"/>
                <a:gridCol w="665162"/>
              </a:tblGrid>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 </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cap="flat">
                      <a:noFill/>
                    </a:lnL>
                    <a:lnR w="25400" cap="flat" cmpd="sng" algn="ctr">
                      <a:solidFill>
                        <a:srgbClr val="000000"/>
                      </a:solidFill>
                      <a:prstDash val="solid"/>
                      <a:round/>
                      <a:headEnd type="none" w="med" len="med"/>
                      <a:tailEnd type="none" w="med" len="med"/>
                    </a:lnR>
                    <a:lnT cap="flat">
                      <a:noFill/>
                    </a:lnT>
                    <a:lnB>
                      <a:noFill/>
                    </a:lnB>
                    <a:lnTlToBr>
                      <a:noFill/>
                    </a:lnTlToBr>
                    <a:lnBlToTr>
                      <a:noFill/>
                    </a:lnBlToTr>
                    <a:no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Kuwait City</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Hawalli</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Al Ahmedi</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Al Jahra</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Al Farwaniah</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Mubarak Al Khabeer</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en-US"/>
                    </a:p>
                  </a:txBody>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 </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cap="flat">
                      <a:noFill/>
                    </a:lnL>
                    <a:lnR w="25400" cap="flat" cmpd="sng" algn="ctr">
                      <a:solidFill>
                        <a:srgbClr val="000000"/>
                      </a:solidFill>
                      <a:prstDash val="solid"/>
                      <a:round/>
                      <a:headEnd type="none" w="med" len="med"/>
                      <a:tailEnd type="none" w="med" len="med"/>
                    </a:lnR>
                    <a:lnT>
                      <a:noFill/>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in</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out</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in</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out</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in</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out</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in</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out</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in</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out</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in</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out</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0C0C0"/>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Burger King</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22%</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34%</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29%</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35%</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16%</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54%</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BF9A5"/>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18%</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19%</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14%</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27%</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20%</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41%</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Hardees</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21%</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29%</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29%</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37%</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23%</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45%</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BF9A5"/>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17%</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19%</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21%</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19%</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46%</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51%</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KFC</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42%</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60%</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48%</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58%</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52%</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47%</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BF9A5"/>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47%</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55%</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34%</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62%</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50%</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62%</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cs typeface="Arial" pitchFamily="34" charset="0"/>
                        </a:rPr>
                        <a:t>Mc-Donald's</a:t>
                      </a:r>
                      <a:endParaRPr kumimoji="0" lang="en-US" sz="1100" b="0"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20%</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27%</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27%</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29%</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41%</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23%</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BF9A5"/>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51%</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6%</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33%</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13%</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21%</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27%</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Pizza Hut</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21%</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36%</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37%</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42%</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45%</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32%</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BF9A5"/>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15%</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14%</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19%</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17%</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40%</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54%</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444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Others</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42%</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58%</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60%</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64%</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48%</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52%</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BF9A5"/>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51%</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52%</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43%</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53%</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41%</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pitchFamily="34" charset="0"/>
                          <a:cs typeface="Arial" pitchFamily="34" charset="0"/>
                        </a:rPr>
                        <a:t>38%</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bl>
          </a:graphicData>
        </a:graphic>
      </p:graphicFrame>
      <p:sp>
        <p:nvSpPr>
          <p:cNvPr id="154330" name="AutoShape 730"/>
          <p:cNvSpPr>
            <a:spLocks noChangeArrowheads="1"/>
          </p:cNvSpPr>
          <p:nvPr/>
        </p:nvSpPr>
        <p:spPr bwMode="auto">
          <a:xfrm>
            <a:off x="533400" y="3733800"/>
            <a:ext cx="8001000" cy="838200"/>
          </a:xfrm>
          <a:prstGeom prst="roundRect">
            <a:avLst>
              <a:gd name="adj" fmla="val 16667"/>
            </a:avLst>
          </a:prstGeom>
          <a:solidFill>
            <a:schemeClr val="accent1"/>
          </a:solidFill>
          <a:ln w="9525">
            <a:solidFill>
              <a:schemeClr val="tx1"/>
            </a:solidFill>
            <a:round/>
            <a:headEnd/>
            <a:tailEnd/>
          </a:ln>
          <a:effectLst/>
        </p:spPr>
        <p:txBody>
          <a:bodyPr anchor="ctr"/>
          <a:lstStyle/>
          <a:p>
            <a:r>
              <a:rPr lang="en-US" sz="1200" b="1"/>
              <a:t>Reading penetration: McDonalds have highest inside penetration among its fast food consumers in Al Jahra (51%) and lowest in Kuwait City (20%). As for its outside penetration, it’s Highest is in Hawalli City (29%) and its lowest is in Al Jahra City (6%)</a:t>
            </a:r>
          </a:p>
        </p:txBody>
      </p:sp>
      <p:sp>
        <p:nvSpPr>
          <p:cNvPr id="154331" name="Text Box 731"/>
          <p:cNvSpPr txBox="1">
            <a:spLocks noChangeArrowheads="1"/>
          </p:cNvSpPr>
          <p:nvPr/>
        </p:nvSpPr>
        <p:spPr bwMode="auto">
          <a:xfrm>
            <a:off x="-11113" y="6565900"/>
            <a:ext cx="4895851" cy="304800"/>
          </a:xfrm>
          <a:prstGeom prst="rect">
            <a:avLst/>
          </a:prstGeom>
          <a:noFill/>
          <a:ln w="9525">
            <a:noFill/>
            <a:miter lim="800000"/>
            <a:headEnd/>
            <a:tailEnd/>
          </a:ln>
          <a:effectLst/>
        </p:spPr>
        <p:txBody>
          <a:bodyPr>
            <a:spAutoFit/>
          </a:bodyPr>
          <a:lstStyle/>
          <a:p>
            <a:pPr eaLnBrk="0" hangingPunct="0">
              <a:spcBef>
                <a:spcPct val="50000"/>
              </a:spcBef>
            </a:pPr>
            <a:r>
              <a:rPr lang="en-US" sz="1400" b="1">
                <a:solidFill>
                  <a:srgbClr val="FF9900"/>
                </a:solidFill>
              </a:rPr>
              <a:t>Base: fast food consumers eating in or out, n= 3553 </a:t>
            </a:r>
          </a:p>
        </p:txBody>
      </p:sp>
    </p:spTree>
  </p:cSld>
  <p:clrMapOvr>
    <a:masterClrMapping/>
  </p:clrMapOvr>
</p:sld>
</file>

<file path=ppt/theme/theme1.xml><?xml version="1.0" encoding="utf-8"?>
<a:theme xmlns:a="http://schemas.openxmlformats.org/drawingml/2006/main" name="Presentation2">
  <a:themeElements>
    <a:clrScheme name="Presentation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entation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esentation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tion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tion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tion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tion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tion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tion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tion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tion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tion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tion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tion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Presentation2</Template>
  <TotalTime>2159</TotalTime>
  <Words>10109</Words>
  <Application>Microsoft Office PowerPoint</Application>
  <PresentationFormat>On-screen Show (4:3)</PresentationFormat>
  <Paragraphs>2317</Paragraphs>
  <Slides>78</Slides>
  <Notes>25</Notes>
  <HiddenSlides>3</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78</vt:i4>
      </vt:variant>
    </vt:vector>
  </HeadingPairs>
  <TitlesOfParts>
    <vt:vector size="89" baseType="lpstr">
      <vt:lpstr>Arial</vt:lpstr>
      <vt:lpstr>Times</vt:lpstr>
      <vt:lpstr>Tahoma</vt:lpstr>
      <vt:lpstr>Wingdings</vt:lpstr>
      <vt:lpstr>Franklin Gothic Medium</vt:lpstr>
      <vt:lpstr>Calibri</vt:lpstr>
      <vt:lpstr>Times New Roman (Arabic)</vt:lpstr>
      <vt:lpstr>Times New Roman</vt:lpstr>
      <vt:lpstr>Arial Black</vt:lpstr>
      <vt:lpstr>Presentation2</vt:lpstr>
      <vt:lpstr>Microsoft Office Excel Chart</vt:lpstr>
      <vt:lpstr>Slide 1</vt:lpstr>
      <vt:lpstr>Slide 2</vt:lpstr>
      <vt:lpstr>Study Outline</vt:lpstr>
      <vt:lpstr>Slide 4</vt:lpstr>
      <vt:lpstr>Who are the Fast Food Consumers in Kuwait</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What About The Brands </vt:lpstr>
      <vt:lpstr>Slide 25</vt:lpstr>
      <vt:lpstr>Slide 26</vt:lpstr>
      <vt:lpstr>Slide 27</vt:lpstr>
      <vt:lpstr>Slide 28</vt:lpstr>
      <vt:lpstr>Slide 29</vt:lpstr>
      <vt:lpstr>How To Reach Fast Food Consumers</vt:lpstr>
      <vt:lpstr>Slide 31</vt:lpstr>
      <vt:lpstr>Correspondence Analysis </vt:lpstr>
      <vt:lpstr>Slide 33</vt:lpstr>
      <vt:lpstr>Slide 34</vt:lpstr>
      <vt:lpstr>Slide 35</vt:lpstr>
      <vt:lpstr>Slide 36</vt:lpstr>
      <vt:lpstr>Slide 37</vt:lpstr>
      <vt:lpstr>Slide 38</vt:lpstr>
      <vt:lpstr>Slide 39</vt:lpstr>
      <vt:lpstr>Slide 40</vt:lpstr>
      <vt:lpstr>Cluster analysis</vt:lpstr>
      <vt:lpstr>Slide 42</vt:lpstr>
      <vt:lpstr>Understanding the Segments</vt:lpstr>
      <vt:lpstr>Reading the Statistics</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Media Analysis</vt:lpstr>
      <vt:lpstr>Slide 61</vt:lpstr>
      <vt:lpstr>Slide 62</vt:lpstr>
      <vt:lpstr>Slide 63</vt:lpstr>
      <vt:lpstr>Slide 64</vt:lpstr>
      <vt:lpstr>Slide 65</vt:lpstr>
      <vt:lpstr>Slide 66</vt:lpstr>
      <vt:lpstr>Slide 67</vt:lpstr>
      <vt:lpstr>Slide 68</vt:lpstr>
      <vt:lpstr>Slide 69</vt:lpstr>
      <vt:lpstr>Time Diary</vt:lpstr>
      <vt:lpstr>Slide 71</vt:lpstr>
      <vt:lpstr>Slide 72</vt:lpstr>
      <vt:lpstr>Slide 73</vt:lpstr>
      <vt:lpstr>Slide 74</vt:lpstr>
      <vt:lpstr>Slide 75</vt:lpstr>
      <vt:lpstr>Slide 76</vt:lpstr>
      <vt:lpstr>Slide 77</vt:lpstr>
      <vt:lpstr>Summary</vt:lpstr>
    </vt:vector>
  </TitlesOfParts>
  <Company>PARC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Sami Raffoul</dc:creator>
  <cp:lastModifiedBy>Sami Raffoul</cp:lastModifiedBy>
  <cp:revision>208</cp:revision>
  <dcterms:created xsi:type="dcterms:W3CDTF">2009-07-03T18:46:45Z</dcterms:created>
  <dcterms:modified xsi:type="dcterms:W3CDTF">2009-07-07T07:00:29Z</dcterms:modified>
</cp:coreProperties>
</file>