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charts/chart9.xml" ContentType="application/vnd.openxmlformats-officedocument.drawingml.chart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tags/tag12.xml" ContentType="application/vnd.openxmlformats-officedocument.presentationml.tags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tags/tag9.xml" ContentType="application/vnd.openxmlformats-officedocument.presentationml.tags+xml"/>
  <Override PartName="/ppt/charts/chart2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tags/tag7.xml" ContentType="application/vnd.openxmlformats-officedocument.presentationml.tags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tags/tag17.xml" ContentType="application/vnd.openxmlformats-officedocument.presentationml.tags+xml"/>
  <Default Extension="vml" ContentType="application/vnd.openxmlformats-officedocument.vmlDrawing"/>
  <Override PartName="/ppt/charts/chart6.xml" ContentType="application/vnd.openxmlformats-officedocument.drawingml.char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7" r:id="rId3"/>
    <p:sldId id="335" r:id="rId4"/>
    <p:sldId id="333" r:id="rId5"/>
    <p:sldId id="331" r:id="rId6"/>
    <p:sldId id="341" r:id="rId7"/>
    <p:sldId id="326" r:id="rId8"/>
    <p:sldId id="339" r:id="rId9"/>
    <p:sldId id="340" r:id="rId10"/>
    <p:sldId id="327" r:id="rId11"/>
    <p:sldId id="328" r:id="rId12"/>
    <p:sldId id="329" r:id="rId13"/>
    <p:sldId id="330" r:id="rId14"/>
    <p:sldId id="338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0099"/>
    <a:srgbClr val="00CC99"/>
    <a:srgbClr val="660066"/>
    <a:srgbClr val="D018C3"/>
    <a:srgbClr val="00FF99"/>
    <a:srgbClr val="006600"/>
    <a:srgbClr val="00359E"/>
    <a:srgbClr val="000099"/>
    <a:srgbClr val="DCDCDC"/>
    <a:srgbClr val="F8BEF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7" autoAdjust="0"/>
    <p:restoredTop sz="94227" autoAdjust="0"/>
  </p:normalViewPr>
  <p:slideViewPr>
    <p:cSldViewPr>
      <p:cViewPr>
        <p:scale>
          <a:sx n="70" d="100"/>
          <a:sy n="70" d="100"/>
        </p:scale>
        <p:origin x="-1218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0.xlsx"/><Relationship Id="rId1" Type="http://schemas.openxmlformats.org/officeDocument/2006/relationships/themeOverride" Target="../theme/themeOverride9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9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3.63</c:v>
                </c:pt>
                <c:pt idx="1">
                  <c:v>2.59</c:v>
                </c:pt>
                <c:pt idx="2">
                  <c:v>7.72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7.65</c:v>
                </c:pt>
                <c:pt idx="1">
                  <c:v>9.52</c:v>
                </c:pt>
                <c:pt idx="2">
                  <c:v>9.2799999999999994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7.67</c:v>
                </c:pt>
                <c:pt idx="1">
                  <c:v>1.52</c:v>
                </c:pt>
                <c:pt idx="2">
                  <c:v>8.35</c:v>
                </c:pt>
              </c:numCache>
            </c:numRef>
          </c:val>
        </c:ser>
        <c:dLbls>
          <c:showVal val="1"/>
        </c:dLbls>
        <c:axId val="65129472"/>
        <c:axId val="65135360"/>
      </c:barChart>
      <c:catAx>
        <c:axId val="6512947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65135360"/>
        <c:crosses val="autoZero"/>
        <c:auto val="1"/>
        <c:lblAlgn val="ctr"/>
        <c:lblOffset val="100"/>
      </c:catAx>
      <c:valAx>
        <c:axId val="6513536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65129472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 anchor="ctr" anchorCtr="1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  <c:separator>, </c:separator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20.54</c:v>
                </c:pt>
                <c:pt idx="1">
                  <c:v>23.18</c:v>
                </c:pt>
                <c:pt idx="2">
                  <c:v>4.91</c:v>
                </c:pt>
                <c:pt idx="3">
                  <c:v>14.94</c:v>
                </c:pt>
                <c:pt idx="4">
                  <c:v>13.77</c:v>
                </c:pt>
                <c:pt idx="5">
                  <c:v>8.77</c:v>
                </c:pt>
                <c:pt idx="6">
                  <c:v>19.170000000000002</c:v>
                </c:pt>
                <c:pt idx="7">
                  <c:v>7.53</c:v>
                </c:pt>
                <c:pt idx="8">
                  <c:v>12.98</c:v>
                </c:pt>
                <c:pt idx="9">
                  <c:v>9.19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20.72</c:v>
                </c:pt>
                <c:pt idx="1">
                  <c:v>2.4500000000000002</c:v>
                </c:pt>
                <c:pt idx="2">
                  <c:v>10.94</c:v>
                </c:pt>
                <c:pt idx="3">
                  <c:v>0.56999999999999995</c:v>
                </c:pt>
                <c:pt idx="4">
                  <c:v>1.4</c:v>
                </c:pt>
                <c:pt idx="5">
                  <c:v>15.43</c:v>
                </c:pt>
                <c:pt idx="6">
                  <c:v>10.36</c:v>
                </c:pt>
                <c:pt idx="7">
                  <c:v>0.13</c:v>
                </c:pt>
                <c:pt idx="8">
                  <c:v>17.02</c:v>
                </c:pt>
                <c:pt idx="9">
                  <c:v>10.41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11.3</c:v>
                </c:pt>
                <c:pt idx="1">
                  <c:v>9.6</c:v>
                </c:pt>
                <c:pt idx="2">
                  <c:v>0.09</c:v>
                </c:pt>
                <c:pt idx="3">
                  <c:v>20.51</c:v>
                </c:pt>
                <c:pt idx="4">
                  <c:v>11.48</c:v>
                </c:pt>
                <c:pt idx="5">
                  <c:v>10.79</c:v>
                </c:pt>
                <c:pt idx="6">
                  <c:v>16.27</c:v>
                </c:pt>
                <c:pt idx="7">
                  <c:v>18.739999999999998</c:v>
                </c:pt>
                <c:pt idx="8">
                  <c:v>4.68</c:v>
                </c:pt>
                <c:pt idx="9">
                  <c:v>12.76</c:v>
                </c:pt>
              </c:numCache>
            </c:numRef>
          </c:val>
        </c:ser>
        <c:dLbls>
          <c:showVal val="1"/>
        </c:dLbls>
        <c:axId val="90507520"/>
        <c:axId val="90521600"/>
      </c:barChart>
      <c:catAx>
        <c:axId val="9050752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0521600"/>
        <c:crosses val="autoZero"/>
        <c:auto val="1"/>
        <c:lblAlgn val="ctr"/>
        <c:lblOffset val="100"/>
      </c:catAx>
      <c:valAx>
        <c:axId val="9052160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050752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7.47</c:v>
                </c:pt>
                <c:pt idx="1">
                  <c:v>1.78</c:v>
                </c:pt>
                <c:pt idx="2">
                  <c:v>13.5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6.18</c:v>
                </c:pt>
                <c:pt idx="1">
                  <c:v>1.1200000000000001</c:v>
                </c:pt>
                <c:pt idx="2">
                  <c:v>8.94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6.18</c:v>
                </c:pt>
                <c:pt idx="1">
                  <c:v>0.64</c:v>
                </c:pt>
                <c:pt idx="2">
                  <c:v>11.62</c:v>
                </c:pt>
              </c:numCache>
            </c:numRef>
          </c:val>
        </c:ser>
        <c:dLbls>
          <c:showVal val="1"/>
        </c:dLbls>
        <c:axId val="65139072"/>
        <c:axId val="86704512"/>
      </c:barChart>
      <c:catAx>
        <c:axId val="6513907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6704512"/>
        <c:crosses val="autoZero"/>
        <c:auto val="1"/>
        <c:lblAlgn val="ctr"/>
        <c:lblOffset val="100"/>
      </c:catAx>
      <c:valAx>
        <c:axId val="8670451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65139072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/>
              <a:t>YouTube Test – Download Average (Mb/s) </a:t>
            </a:r>
            <a:endParaRPr lang="en-US" sz="1800" b="1" i="0" baseline="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5.37</c:v>
                </c:pt>
                <c:pt idx="1">
                  <c:v>3.16</c:v>
                </c:pt>
                <c:pt idx="2">
                  <c:v>0.95399999999999996</c:v>
                </c:pt>
                <c:pt idx="3">
                  <c:v>7.04</c:v>
                </c:pt>
                <c:pt idx="4">
                  <c:v>1.89</c:v>
                </c:pt>
                <c:pt idx="5">
                  <c:v>10.119999999999999</c:v>
                </c:pt>
                <c:pt idx="6">
                  <c:v>2.29</c:v>
                </c:pt>
                <c:pt idx="7">
                  <c:v>4.49</c:v>
                </c:pt>
                <c:pt idx="8">
                  <c:v>0.59</c:v>
                </c:pt>
                <c:pt idx="9">
                  <c:v>0.36699999999999999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9.0299999999999994</c:v>
                </c:pt>
                <c:pt idx="1">
                  <c:v>2.52</c:v>
                </c:pt>
                <c:pt idx="2">
                  <c:v>12.3</c:v>
                </c:pt>
                <c:pt idx="3">
                  <c:v>8.86</c:v>
                </c:pt>
                <c:pt idx="4">
                  <c:v>4.57</c:v>
                </c:pt>
                <c:pt idx="5">
                  <c:v>1.08</c:v>
                </c:pt>
                <c:pt idx="6">
                  <c:v>10.95</c:v>
                </c:pt>
                <c:pt idx="7">
                  <c:v>4.8600000000000003</c:v>
                </c:pt>
                <c:pt idx="8">
                  <c:v>13.43</c:v>
                </c:pt>
                <c:pt idx="9">
                  <c:v>8.9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1E-3</c:v>
                </c:pt>
                <c:pt idx="1">
                  <c:v>11.51</c:v>
                </c:pt>
                <c:pt idx="2">
                  <c:v>1.9</c:v>
                </c:pt>
                <c:pt idx="3">
                  <c:v>11.7</c:v>
                </c:pt>
                <c:pt idx="4">
                  <c:v>2.91</c:v>
                </c:pt>
                <c:pt idx="5">
                  <c:v>11.04</c:v>
                </c:pt>
                <c:pt idx="6">
                  <c:v>11.99</c:v>
                </c:pt>
                <c:pt idx="7">
                  <c:v>14.4</c:v>
                </c:pt>
                <c:pt idx="8">
                  <c:v>7.62</c:v>
                </c:pt>
                <c:pt idx="9">
                  <c:v>3.63</c:v>
                </c:pt>
              </c:numCache>
            </c:numRef>
          </c:val>
        </c:ser>
        <c:dLbls>
          <c:showVal val="1"/>
        </c:dLbls>
        <c:axId val="33548928"/>
        <c:axId val="75633024"/>
      </c:barChart>
      <c:catAx>
        <c:axId val="3354892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5633024"/>
        <c:crosses val="autoZero"/>
        <c:auto val="1"/>
        <c:lblAlgn val="ctr"/>
        <c:lblOffset val="100"/>
      </c:catAx>
      <c:valAx>
        <c:axId val="7563302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354892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–Download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14.37</c:v>
                </c:pt>
                <c:pt idx="1">
                  <c:v>11.21</c:v>
                </c:pt>
                <c:pt idx="2">
                  <c:v>2.44</c:v>
                </c:pt>
                <c:pt idx="3">
                  <c:v>8.49</c:v>
                </c:pt>
                <c:pt idx="4">
                  <c:v>5.61</c:v>
                </c:pt>
                <c:pt idx="5">
                  <c:v>14.75</c:v>
                </c:pt>
                <c:pt idx="6">
                  <c:v>11.55</c:v>
                </c:pt>
                <c:pt idx="7">
                  <c:v>10.96</c:v>
                </c:pt>
                <c:pt idx="8">
                  <c:v>18.190000000000001</c:v>
                </c:pt>
                <c:pt idx="9">
                  <c:v>8.82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12.32</c:v>
                </c:pt>
                <c:pt idx="1">
                  <c:v>3.63</c:v>
                </c:pt>
                <c:pt idx="2">
                  <c:v>14.17</c:v>
                </c:pt>
                <c:pt idx="3">
                  <c:v>16.22</c:v>
                </c:pt>
                <c:pt idx="4">
                  <c:v>6.92</c:v>
                </c:pt>
                <c:pt idx="5">
                  <c:v>15.81</c:v>
                </c:pt>
                <c:pt idx="6">
                  <c:v>19.64</c:v>
                </c:pt>
                <c:pt idx="7">
                  <c:v>22.26</c:v>
                </c:pt>
                <c:pt idx="8">
                  <c:v>23.98</c:v>
                </c:pt>
                <c:pt idx="9">
                  <c:v>15.33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2.06</c:v>
                </c:pt>
                <c:pt idx="1">
                  <c:v>14.84</c:v>
                </c:pt>
                <c:pt idx="2">
                  <c:v>2.33</c:v>
                </c:pt>
                <c:pt idx="3">
                  <c:v>19.53</c:v>
                </c:pt>
                <c:pt idx="4">
                  <c:v>8.09</c:v>
                </c:pt>
                <c:pt idx="5">
                  <c:v>25.17</c:v>
                </c:pt>
                <c:pt idx="6">
                  <c:v>23.69</c:v>
                </c:pt>
                <c:pt idx="7">
                  <c:v>16.84</c:v>
                </c:pt>
                <c:pt idx="8">
                  <c:v>19.32</c:v>
                </c:pt>
                <c:pt idx="9">
                  <c:v>26.98</c:v>
                </c:pt>
              </c:numCache>
            </c:numRef>
          </c:val>
        </c:ser>
        <c:dLbls>
          <c:showVal val="1"/>
        </c:dLbls>
        <c:axId val="34312192"/>
        <c:axId val="34313728"/>
      </c:barChart>
      <c:catAx>
        <c:axId val="3431219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34313728"/>
        <c:crosses val="autoZero"/>
        <c:auto val="1"/>
        <c:lblAlgn val="ctr"/>
        <c:lblOffset val="100"/>
      </c:catAx>
      <c:valAx>
        <c:axId val="3431372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431219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Average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6.69</c:v>
                </c:pt>
                <c:pt idx="1">
                  <c:v>7.31</c:v>
                </c:pt>
                <c:pt idx="2">
                  <c:v>5.25</c:v>
                </c:pt>
                <c:pt idx="3">
                  <c:v>7.06</c:v>
                </c:pt>
                <c:pt idx="4">
                  <c:v>14.01</c:v>
                </c:pt>
                <c:pt idx="5">
                  <c:v>6.65</c:v>
                </c:pt>
                <c:pt idx="6">
                  <c:v>8.2200000000000006</c:v>
                </c:pt>
                <c:pt idx="7">
                  <c:v>7.24</c:v>
                </c:pt>
                <c:pt idx="8">
                  <c:v>8.02</c:v>
                </c:pt>
                <c:pt idx="9">
                  <c:v>4.29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7.19</c:v>
                </c:pt>
                <c:pt idx="1">
                  <c:v>7.33</c:v>
                </c:pt>
                <c:pt idx="2">
                  <c:v>7.94</c:v>
                </c:pt>
                <c:pt idx="3">
                  <c:v>2.37</c:v>
                </c:pt>
                <c:pt idx="4">
                  <c:v>3.64</c:v>
                </c:pt>
                <c:pt idx="5">
                  <c:v>6.46</c:v>
                </c:pt>
                <c:pt idx="6">
                  <c:v>7.2</c:v>
                </c:pt>
                <c:pt idx="7">
                  <c:v>4.32</c:v>
                </c:pt>
                <c:pt idx="8">
                  <c:v>10.52</c:v>
                </c:pt>
                <c:pt idx="9">
                  <c:v>4.79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12.3</c:v>
                </c:pt>
                <c:pt idx="1">
                  <c:v>5.32</c:v>
                </c:pt>
                <c:pt idx="2">
                  <c:v>3.7</c:v>
                </c:pt>
                <c:pt idx="3">
                  <c:v>6.37</c:v>
                </c:pt>
                <c:pt idx="4">
                  <c:v>3.66</c:v>
                </c:pt>
                <c:pt idx="5">
                  <c:v>7.75</c:v>
                </c:pt>
                <c:pt idx="6">
                  <c:v>1.6</c:v>
                </c:pt>
                <c:pt idx="7">
                  <c:v>6.67</c:v>
                </c:pt>
                <c:pt idx="8">
                  <c:v>8.07</c:v>
                </c:pt>
                <c:pt idx="9">
                  <c:v>6.34</c:v>
                </c:pt>
              </c:numCache>
            </c:numRef>
          </c:val>
        </c:ser>
        <c:dLbls>
          <c:showVal val="1"/>
        </c:dLbls>
        <c:axId val="35794304"/>
        <c:axId val="35804288"/>
      </c:barChart>
      <c:catAx>
        <c:axId val="3579430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35804288"/>
        <c:crosses val="autoZero"/>
        <c:auto val="1"/>
        <c:lblAlgn val="ctr"/>
        <c:lblOffset val="100"/>
      </c:catAx>
      <c:valAx>
        <c:axId val="3580428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579430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7.09</c:v>
                </c:pt>
                <c:pt idx="1">
                  <c:v>7.85</c:v>
                </c:pt>
                <c:pt idx="2">
                  <c:v>7.06</c:v>
                </c:pt>
                <c:pt idx="3">
                  <c:v>8.24</c:v>
                </c:pt>
                <c:pt idx="4">
                  <c:v>17.079999999999998</c:v>
                </c:pt>
                <c:pt idx="5">
                  <c:v>7.92</c:v>
                </c:pt>
                <c:pt idx="6">
                  <c:v>8.52</c:v>
                </c:pt>
                <c:pt idx="7">
                  <c:v>8.15</c:v>
                </c:pt>
                <c:pt idx="8">
                  <c:v>8.3800000000000008</c:v>
                </c:pt>
                <c:pt idx="9">
                  <c:v>5.63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7.85</c:v>
                </c:pt>
                <c:pt idx="1">
                  <c:v>8.18</c:v>
                </c:pt>
                <c:pt idx="2">
                  <c:v>8.65</c:v>
                </c:pt>
                <c:pt idx="3">
                  <c:v>3.65</c:v>
                </c:pt>
                <c:pt idx="4">
                  <c:v>13.54</c:v>
                </c:pt>
                <c:pt idx="5">
                  <c:v>6.99</c:v>
                </c:pt>
                <c:pt idx="6">
                  <c:v>8.58</c:v>
                </c:pt>
                <c:pt idx="7">
                  <c:v>5.74</c:v>
                </c:pt>
                <c:pt idx="8">
                  <c:v>19.16</c:v>
                </c:pt>
                <c:pt idx="9">
                  <c:v>6.51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14.34</c:v>
                </c:pt>
                <c:pt idx="1">
                  <c:v>7.37</c:v>
                </c:pt>
                <c:pt idx="2">
                  <c:v>6.03</c:v>
                </c:pt>
                <c:pt idx="3">
                  <c:v>8.42</c:v>
                </c:pt>
                <c:pt idx="4">
                  <c:v>7.33</c:v>
                </c:pt>
                <c:pt idx="5">
                  <c:v>8.51</c:v>
                </c:pt>
                <c:pt idx="6">
                  <c:v>5.55</c:v>
                </c:pt>
                <c:pt idx="7">
                  <c:v>7.73</c:v>
                </c:pt>
                <c:pt idx="8">
                  <c:v>8.5399999999999991</c:v>
                </c:pt>
                <c:pt idx="9">
                  <c:v>7.51</c:v>
                </c:pt>
              </c:numCache>
            </c:numRef>
          </c:val>
        </c:ser>
        <c:dLbls>
          <c:showVal val="1"/>
        </c:dLbls>
        <c:axId val="35902208"/>
        <c:axId val="35903744"/>
      </c:barChart>
      <c:catAx>
        <c:axId val="3590220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35903744"/>
        <c:crosses val="autoZero"/>
        <c:auto val="1"/>
        <c:lblAlgn val="ctr"/>
        <c:lblOffset val="100"/>
      </c:catAx>
      <c:valAx>
        <c:axId val="3590374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590220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0.85399999999999998</c:v>
                </c:pt>
                <c:pt idx="1">
                  <c:v>3.3</c:v>
                </c:pt>
                <c:pt idx="2">
                  <c:v>1.8</c:v>
                </c:pt>
                <c:pt idx="3">
                  <c:v>2.5</c:v>
                </c:pt>
                <c:pt idx="4">
                  <c:v>1.4</c:v>
                </c:pt>
                <c:pt idx="5">
                  <c:v>2.2999999999999998</c:v>
                </c:pt>
                <c:pt idx="6">
                  <c:v>6.7</c:v>
                </c:pt>
                <c:pt idx="7">
                  <c:v>2.2999999999999998</c:v>
                </c:pt>
                <c:pt idx="8">
                  <c:v>2.5</c:v>
                </c:pt>
                <c:pt idx="9" formatCode="0.00">
                  <c:v>2.2000000000000002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4.5</c:v>
                </c:pt>
                <c:pt idx="1">
                  <c:v>5.6</c:v>
                </c:pt>
                <c:pt idx="2">
                  <c:v>15.4</c:v>
                </c:pt>
                <c:pt idx="3">
                  <c:v>3.8</c:v>
                </c:pt>
                <c:pt idx="4">
                  <c:v>0.72899999999999998</c:v>
                </c:pt>
                <c:pt idx="5">
                  <c:v>22.9</c:v>
                </c:pt>
                <c:pt idx="6">
                  <c:v>1.7</c:v>
                </c:pt>
                <c:pt idx="7">
                  <c:v>9.6999999999999993</c:v>
                </c:pt>
                <c:pt idx="8">
                  <c:v>28.7</c:v>
                </c:pt>
                <c:pt idx="9" formatCode="0.00">
                  <c:v>2.2000000000000002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0.108</c:v>
                </c:pt>
                <c:pt idx="1">
                  <c:v>2</c:v>
                </c:pt>
                <c:pt idx="2">
                  <c:v>0.498</c:v>
                </c:pt>
                <c:pt idx="3">
                  <c:v>2</c:v>
                </c:pt>
                <c:pt idx="4">
                  <c:v>1.1000000000000001</c:v>
                </c:pt>
                <c:pt idx="5">
                  <c:v>2</c:v>
                </c:pt>
                <c:pt idx="6">
                  <c:v>2</c:v>
                </c:pt>
                <c:pt idx="7">
                  <c:v>1.6</c:v>
                </c:pt>
                <c:pt idx="8">
                  <c:v>2</c:v>
                </c:pt>
                <c:pt idx="9" formatCode="0.00">
                  <c:v>1.9</c:v>
                </c:pt>
              </c:numCache>
            </c:numRef>
          </c:val>
        </c:ser>
        <c:dLbls>
          <c:showVal val="1"/>
        </c:dLbls>
        <c:axId val="36746368"/>
        <c:axId val="36747904"/>
      </c:barChart>
      <c:catAx>
        <c:axId val="3674636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36747904"/>
        <c:crosses val="autoZero"/>
        <c:auto val="1"/>
        <c:lblAlgn val="ctr"/>
        <c:lblOffset val="100"/>
      </c:catAx>
      <c:valAx>
        <c:axId val="3674790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674636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1.1000000000000001</c:v>
                </c:pt>
                <c:pt idx="1">
                  <c:v>2.8</c:v>
                </c:pt>
                <c:pt idx="2">
                  <c:v>0.93200000000000005</c:v>
                </c:pt>
                <c:pt idx="3">
                  <c:v>1.8</c:v>
                </c:pt>
                <c:pt idx="4">
                  <c:v>1.9</c:v>
                </c:pt>
                <c:pt idx="5">
                  <c:v>5.4</c:v>
                </c:pt>
                <c:pt idx="6">
                  <c:v>1</c:v>
                </c:pt>
                <c:pt idx="7">
                  <c:v>0.875</c:v>
                </c:pt>
                <c:pt idx="8">
                  <c:v>1.3</c:v>
                </c:pt>
                <c:pt idx="9" formatCode="0.00">
                  <c:v>0.70699999999999996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0.57399999999999995</c:v>
                </c:pt>
                <c:pt idx="1">
                  <c:v>0.19700000000000001</c:v>
                </c:pt>
                <c:pt idx="2">
                  <c:v>0.22600000000000001</c:v>
                </c:pt>
                <c:pt idx="3">
                  <c:v>2.1</c:v>
                </c:pt>
                <c:pt idx="4">
                  <c:v>0.23400000000000001</c:v>
                </c:pt>
                <c:pt idx="5">
                  <c:v>0.216</c:v>
                </c:pt>
                <c:pt idx="6" formatCode="0.00">
                  <c:v>1.7</c:v>
                </c:pt>
                <c:pt idx="7">
                  <c:v>0.224</c:v>
                </c:pt>
                <c:pt idx="8">
                  <c:v>0.193</c:v>
                </c:pt>
                <c:pt idx="9" formatCode="0.00">
                  <c:v>5.5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1.9</c:v>
                </c:pt>
                <c:pt idx="1">
                  <c:v>0.75</c:v>
                </c:pt>
                <c:pt idx="2">
                  <c:v>0.47</c:v>
                </c:pt>
                <c:pt idx="3">
                  <c:v>0.48</c:v>
                </c:pt>
                <c:pt idx="4">
                  <c:v>0.34799999999999998</c:v>
                </c:pt>
                <c:pt idx="5">
                  <c:v>0.57799999999999996</c:v>
                </c:pt>
                <c:pt idx="6">
                  <c:v>0.41499999999999998</c:v>
                </c:pt>
                <c:pt idx="7">
                  <c:v>0.20499999999999999</c:v>
                </c:pt>
                <c:pt idx="8">
                  <c:v>0.31</c:v>
                </c:pt>
                <c:pt idx="9" formatCode="0.00">
                  <c:v>0.98</c:v>
                </c:pt>
              </c:numCache>
            </c:numRef>
          </c:val>
        </c:ser>
        <c:dLbls>
          <c:showVal val="1"/>
        </c:dLbls>
        <c:axId val="37541376"/>
        <c:axId val="37542912"/>
      </c:barChart>
      <c:catAx>
        <c:axId val="3754137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37542912"/>
        <c:crosses val="autoZero"/>
        <c:auto val="1"/>
        <c:lblAlgn val="ctr"/>
        <c:lblOffset val="100"/>
      </c:catAx>
      <c:valAx>
        <c:axId val="3754291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754137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-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4.1988169467471755E-2"/>
          <c:y val="0.11126728064271209"/>
          <c:w val="0.9407426343592229"/>
          <c:h val="0.6155520757834992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5.97</c:v>
                </c:pt>
                <c:pt idx="1">
                  <c:v>10.62</c:v>
                </c:pt>
                <c:pt idx="2">
                  <c:v>1.68</c:v>
                </c:pt>
                <c:pt idx="3">
                  <c:v>3.77</c:v>
                </c:pt>
                <c:pt idx="4">
                  <c:v>3.84</c:v>
                </c:pt>
                <c:pt idx="5">
                  <c:v>6.87</c:v>
                </c:pt>
                <c:pt idx="6">
                  <c:v>24.27</c:v>
                </c:pt>
                <c:pt idx="7">
                  <c:v>4.12</c:v>
                </c:pt>
                <c:pt idx="8">
                  <c:v>8.67</c:v>
                </c:pt>
                <c:pt idx="9">
                  <c:v>7.36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5.28</c:v>
                </c:pt>
                <c:pt idx="1">
                  <c:v>4.71</c:v>
                </c:pt>
                <c:pt idx="2">
                  <c:v>14.13</c:v>
                </c:pt>
                <c:pt idx="3">
                  <c:v>9.35</c:v>
                </c:pt>
                <c:pt idx="4">
                  <c:v>5.0199999999999996</c:v>
                </c:pt>
                <c:pt idx="5">
                  <c:v>18.23</c:v>
                </c:pt>
                <c:pt idx="6">
                  <c:v>7.54</c:v>
                </c:pt>
                <c:pt idx="7">
                  <c:v>6.08</c:v>
                </c:pt>
                <c:pt idx="8">
                  <c:v>16.649999999999999</c:v>
                </c:pt>
                <c:pt idx="9">
                  <c:v>5.84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1.1499999999999999</c:v>
                </c:pt>
                <c:pt idx="1">
                  <c:v>8.67</c:v>
                </c:pt>
                <c:pt idx="2">
                  <c:v>1.2</c:v>
                </c:pt>
                <c:pt idx="3">
                  <c:v>10.51</c:v>
                </c:pt>
                <c:pt idx="4">
                  <c:v>7.54</c:v>
                </c:pt>
                <c:pt idx="5">
                  <c:v>8.5399999999999991</c:v>
                </c:pt>
                <c:pt idx="6">
                  <c:v>20</c:v>
                </c:pt>
                <c:pt idx="7">
                  <c:v>3.85</c:v>
                </c:pt>
                <c:pt idx="8">
                  <c:v>8.64</c:v>
                </c:pt>
                <c:pt idx="9">
                  <c:v>13.41</c:v>
                </c:pt>
              </c:numCache>
            </c:numRef>
          </c:val>
        </c:ser>
        <c:dLbls>
          <c:showVal val="1"/>
        </c:dLbls>
        <c:axId val="38389632"/>
        <c:axId val="38391168"/>
      </c:barChart>
      <c:catAx>
        <c:axId val="3838963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38391168"/>
        <c:crosses val="autoZero"/>
        <c:auto val="1"/>
        <c:lblAlgn val="ctr"/>
        <c:lblOffset val="100"/>
      </c:catAx>
      <c:valAx>
        <c:axId val="3839116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838963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A3424-08AB-4920-B610-F225386BC1FD}" type="datetimeFigureOut">
              <a:rPr lang="en-US" smtClean="0"/>
              <a:pPr/>
              <a:t>11/25/2015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73321-5AC5-4005-B46F-54D6FC2179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42980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83AC9-574F-4D92-8268-E79804FE6CD7}" type="datetimeFigureOut">
              <a:rPr lang="en-US" smtClean="0"/>
              <a:pPr/>
              <a:t>11/25/2015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53CF1-04FD-4AAC-B632-025E1B3BEE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8237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CB53A-4E9A-441D-83AF-3FC427A3AE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1913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 (Full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27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99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214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3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136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59512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11" Type="http://schemas.openxmlformats.org/officeDocument/2006/relationships/tags" Target="../tags/tag6.xml"/><Relationship Id="rId5" Type="http://schemas.openxmlformats.org/officeDocument/2006/relationships/theme" Target="../theme/theme1.xml"/><Relationship Id="rId15" Type="http://schemas.openxmlformats.org/officeDocument/2006/relationships/image" Target="../media/image3.png"/><Relationship Id="rId10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90238251"/>
              </p:ext>
            </p:ext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p:oleObj spid="_x0000_s153715" name="think-cell Slide" r:id="rId13" imgW="360" imgH="360" progId="">
              <p:embed/>
            </p:oleObj>
          </a:graphicData>
        </a:graphic>
      </p:graphicFrame>
      <p:pic>
        <p:nvPicPr>
          <p:cNvPr id="13" name="Picture 4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35262" cy="9731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6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197" y="76201"/>
            <a:ext cx="1118088" cy="5635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255877" y="594000"/>
            <a:ext cx="8616738" cy="716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265847" y="1569600"/>
            <a:ext cx="8317662" cy="4611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1"/>
            </p:custDataLst>
          </p:nvPr>
        </p:nvSpPr>
        <p:spPr>
          <a:xfrm>
            <a:off x="262523" y="6692400"/>
            <a:ext cx="807913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r>
              <a:rPr lang="en-US" b="1" smtClean="0">
                <a:solidFill>
                  <a:srgbClr val="000000"/>
                </a:solidFill>
              </a:rPr>
              <a:t>December 12, 2011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2"/>
            </p:custDataLst>
          </p:nvPr>
        </p:nvSpPr>
        <p:spPr>
          <a:xfrm>
            <a:off x="8374155" y="6573600"/>
            <a:ext cx="498462" cy="1836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fld id="{879A4649-EEC9-4F0D-88CE-7537B5B61F8C}" type="slidenum">
              <a:rPr lang="en-US" b="1" smtClean="0"/>
              <a:pPr fontAlgn="base">
                <a:spcBef>
                  <a:spcPct val="10000"/>
                </a:spcBef>
                <a:spcAft>
                  <a:spcPct val="0"/>
                </a:spcAft>
                <a:buClr>
                  <a:srgbClr val="0B1F65"/>
                </a:buClr>
                <a:defRPr/>
              </a:pPr>
              <a:t>‹#›</a:t>
            </a:fld>
            <a:endParaRPr lang="en-US" b="1"/>
          </a:p>
        </p:txBody>
      </p:sp>
    </p:spTree>
    <p:extLst>
      <p:ext uri="{BB962C8B-B14F-4D97-AF65-F5344CB8AC3E}">
        <p14:creationId xmlns="" xmlns:p14="http://schemas.microsoft.com/office/powerpoint/2010/main" val="214928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Book Antiqua" pitchFamily="18" charset="0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spcBef>
          <a:spcPts val="192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6400" indent="-1728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38163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19138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00000" indent="-1800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chart" Target="../charts/chart7.xml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chart" Target="../charts/chart8.xml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0.vml"/><Relationship Id="rId6" Type="http://schemas.openxmlformats.org/officeDocument/2006/relationships/chart" Target="../charts/chart9.xml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1.vml"/><Relationship Id="rId6" Type="http://schemas.openxmlformats.org/officeDocument/2006/relationships/chart" Target="../charts/chart10.xml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1.xml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2.xml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3.xml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4.xml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chart" Target="../charts/chart5.xml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chart" Target="../charts/chart6.xml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2507057" y="4864100"/>
            <a:ext cx="41357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This report is confidential and intended solely for the use and</a:t>
            </a:r>
          </a:p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information of the audience to whom it is addressed.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104292" y="4146550"/>
            <a:ext cx="4941277" cy="44450"/>
            <a:chOff x="1573" y="1814"/>
            <a:chExt cx="3370" cy="28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gray">
            <a:xfrm flipH="1">
              <a:off x="1573" y="1814"/>
              <a:ext cx="33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gray">
            <a:xfrm>
              <a:off x="2394" y="1842"/>
              <a:ext cx="172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1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</a:t>
            </a:fld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25004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1"/>
          <p:cNvSpPr>
            <a:spLocks noChangeArrowheads="1"/>
          </p:cNvSpPr>
          <p:nvPr/>
        </p:nvSpPr>
        <p:spPr bwMode="gray">
          <a:xfrm>
            <a:off x="1251439" y="2286000"/>
            <a:ext cx="664112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VIVA Weekly </a:t>
            </a:r>
            <a:r>
              <a:rPr lang="en-US" sz="2400" b="1" dirty="0" smtClean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CE Network </a:t>
            </a: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Speed Test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n w="18415" cmpd="sng">
                <a:noFill/>
                <a:prstDash val="solid"/>
              </a:ln>
              <a:latin typeface="+mj-lt"/>
              <a:cs typeface="Arial" pitchFamily="34" charset="0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Phase 2 (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Group11)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November 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21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st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– 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29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November 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endParaRPr lang="en-US" sz="2000" i="1" dirty="0" smtClean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03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678080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083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10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06626260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9398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833648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186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11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="" xmlns:p14="http://schemas.microsoft.com/office/powerpoint/2010/main" val="321015304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009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4711797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28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127910432"/>
              </p:ext>
            </p:extLst>
          </p:nvPr>
        </p:nvGraphicFramePr>
        <p:xfrm>
          <a:off x="166638" y="1752600"/>
          <a:ext cx="8748762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298361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690998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391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13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4281996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2582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5542514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432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ea typeface="MS PGothic" pitchFamily="34" charset="-128"/>
              </a:rPr>
              <a:t>Testing Areas coordinates and timing</a:t>
            </a:r>
            <a:endParaRPr lang="en-US" sz="2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28599" y="1066799"/>
          <a:ext cx="8610601" cy="5105400"/>
        </p:xfrm>
        <a:graphic>
          <a:graphicData uri="http://schemas.openxmlformats.org/drawingml/2006/table">
            <a:tbl>
              <a:tblPr/>
              <a:tblGrid>
                <a:gridCol w="1961412"/>
                <a:gridCol w="1078777"/>
                <a:gridCol w="941478"/>
                <a:gridCol w="2000641"/>
                <a:gridCol w="1941798"/>
                <a:gridCol w="686495"/>
              </a:tblGrid>
              <a:tr h="313600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Group</a:t>
                      </a:r>
                      <a:r>
                        <a:rPr lang="en-US" sz="1400" b="1" i="0" u="none" strike="noStrike" baseline="0" dirty="0" smtClean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i="0" u="none" strike="noStrike" baseline="0" dirty="0" smtClean="0">
                          <a:solidFill>
                            <a:srgbClr val="FFFFFF"/>
                          </a:solidFill>
                          <a:latin typeface="Calibri"/>
                        </a:rPr>
                        <a:t>11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Coordinates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Tester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ABUHLEIFA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08:07PM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29.131674, 48.126472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 PARKING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ALFUNTAS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07:15PM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29.170970, 48.120748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 PARKING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ALMANGAF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08:05PM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29.106674, 48.123499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SCHOOL-PARKING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ALOQAILAH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06:51PM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29.172523, 48.106055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ALRIQQA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06:27PM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29.140144, 48.108292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ALSABAHIYAH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07:40PM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29.116639, 48.106204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4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FAHAD ALAHMAD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07:16PM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29.127443, 48.101768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4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HADIYAH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06:51PM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29.149491, 48.096953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SERVICE CENTER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JABER ALALI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06:13PM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29.171892,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 48.085681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MAHBOLAH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07:42PM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29.154143, 48.125580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SPONS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8955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What is CE Network speed test ?</a:t>
            </a:r>
            <a:endParaRPr lang="en-US" sz="20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304800" y="1219200"/>
            <a:ext cx="84582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CE Network speed test is to measure our internet speed compared with our competitors from a customer point of view.</a:t>
            </a:r>
          </a:p>
          <a:p>
            <a:pPr defTabSz="762000" eaLnBrk="0" hangingPunct="0"/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perform the speed test in 3 scenarios :</a:t>
            </a: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Flash based testing tool speedtest.net we measure download and upload on the same server of the internet provider.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HTML5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based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testing tool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testmy.net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measure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download and upload on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Dallas TX server.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FontTx/>
              <a:buAutoNum type="arabicParenR"/>
            </a:pP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use a software called NetPerSec that reads real-time traffic with opening the website Youtube.com and measure the download ( streaming ) 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285750" indent="-285750" defTabSz="762000" eaLnBrk="0" hangingPunct="0">
              <a:buFont typeface="Wingdings" pitchFamily="2" charset="2"/>
              <a:buChar char="v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Every week we perform a test wave that includes 10 areas next to each other</a:t>
            </a:r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286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Group  </a:t>
            </a:r>
            <a:r>
              <a:rPr lang="en-US" altLang="en-US" sz="2000" dirty="0" smtClean="0">
                <a:ea typeface="MS PGothic" pitchFamily="34" charset="-128"/>
              </a:rPr>
              <a:t>11 </a:t>
            </a:r>
            <a:r>
              <a:rPr lang="en-US" altLang="en-US" sz="2000" dirty="0" smtClean="0">
                <a:ea typeface="MS PGothic" pitchFamily="34" charset="-128"/>
              </a:rPr>
              <a:t>Testing Areas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009650"/>
            <a:ext cx="845820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996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129447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79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</a:t>
            </a:r>
            <a:r>
              <a:rPr lang="en-US" sz="1600" b="1" dirty="0"/>
              <a:t>Download Speeds (</a:t>
            </a:r>
            <a:r>
              <a:rPr lang="en-US" sz="1600" b="1" dirty="0" smtClean="0"/>
              <a:t>Mb/s) </a:t>
            </a:r>
            <a:endParaRPr lang="en-US" sz="1600" b="1" dirty="0"/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2271064999"/>
              </p:ext>
            </p:extLst>
          </p:nvPr>
        </p:nvGraphicFramePr>
        <p:xfrm>
          <a:off x="211540" y="1679322"/>
          <a:ext cx="870386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4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31381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2292962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4929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448652642"/>
              </p:ext>
            </p:extLst>
          </p:nvPr>
        </p:nvGraphicFramePr>
        <p:xfrm>
          <a:off x="228600" y="1679322"/>
          <a:ext cx="868680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Upload Speeds </a:t>
            </a:r>
            <a:r>
              <a:rPr lang="en-US" sz="1600" b="1" dirty="0"/>
              <a:t>(</a:t>
            </a:r>
            <a:r>
              <a:rPr lang="en-US" sz="1600" b="1" dirty="0" smtClean="0"/>
              <a:t>Mb/s</a:t>
            </a:r>
            <a:r>
              <a:rPr lang="en-US" sz="1600" b="1" dirty="0"/>
              <a:t>) </a:t>
            </a: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2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5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22276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9559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1228422047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59812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6374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36403653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8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7398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9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40&quot;/&gt;&lt;CPresentation id=&quot;1&quot;&gt;&lt;m_precDefaultNumber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strFormatTime&gt;%#m/%#d/%Y&lt;/m_strFormatTime&gt;&lt;/m_precDefaultDate&gt;&lt;m_precDefaultYear/&gt;&lt;m_precDefaultQuarter/&gt;&lt;m_precDefaultMonth/&gt;&lt;m_precDefaultWeek/&gt;&lt;m_precDefaultDay/&gt;&lt;m_mruColor&gt;&lt;m_vecMRU length=&quot;3&quot;&gt;&lt;elem m_fUsage=&quot;4.40703099999999990000E+000&quot;&gt;&lt;m_ppcolschidx val=&quot;0&quot;/&gt;&lt;m_rgb r=&quot;ea&quot; g=&quot;ca&quot; b=&quot;15&quot;/&gt;&lt;m_nBrightness val=&quot;0&quot;/&gt;&lt;/elem&gt;&lt;elem m_fUsage=&quot;1.24046721000000000000E+000&quot;&gt;&lt;m_ppcolschidx val=&quot;0&quot;/&gt;&lt;m_rgb r=&quot;dd&quot; g=&quot;d3&quot; b=&quot;22&quot;/&gt;&lt;m_nBrightness val=&quot;0&quot;/&gt;&lt;/elem&gt;&lt;elem m_fUsage=&quot;4.78296900000000140000E-001&quot;&gt;&lt;m_ppcolschidx val=&quot;0&quot;/&gt;&lt;m_rgb r=&quot;f0&quot; g=&quot;ce&quot; b=&quot;f&quot;/&gt;&lt;m_nBrightness val=&quot;0&quot;/&gt;&lt;/elem&gt;&lt;/m_vecMRU&gt;&lt;/m_mruColor&gt;&lt;m_eweekdayFirstOfWeek val=&quot;1&quot;/&gt;&lt;m_eweekdayFirstOfWorkweek val=&quot;1&quot;/&gt;&lt;m_eweekdayFirstOfWeekend val=&quot;6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_9J2QNAsE6OwoOyLy.mB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WOWxF6H0mv6uHtgd1xA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4uiy9HeEyZMuEhMxerL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.kO8Q3kpU6DmT8W_W8bZ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9dFe2fS0GL7nqHJQusD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swk08uZEykcQfAnOv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heme/theme1.xml><?xml version="1.0" encoding="utf-8"?>
<a:theme xmlns:a="http://schemas.openxmlformats.org/drawingml/2006/main" name="6_BoozTemplate">
  <a:themeElements>
    <a:clrScheme name="Booz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4C9BDC"/>
      </a:accent1>
      <a:accent2>
        <a:srgbClr val="76B2E4"/>
      </a:accent2>
      <a:accent3>
        <a:srgbClr val="A5CCED"/>
      </a:accent3>
      <a:accent4>
        <a:srgbClr val="066BB0"/>
      </a:accent4>
      <a:accent5>
        <a:srgbClr val="DCDCDC"/>
      </a:accent5>
      <a:accent6>
        <a:srgbClr val="BFBFBF"/>
      </a:accent6>
      <a:hlink>
        <a:srgbClr val="4C9BDC"/>
      </a:hlink>
      <a:folHlink>
        <a:srgbClr val="066BB0"/>
      </a:folHlink>
    </a:clrScheme>
    <a:fontScheme name="nachsehen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>
        <a:noAutofit/>
      </a:bodyPr>
      <a:lstStyle>
        <a:defPPr algn="ctr">
          <a:defRPr sz="1200" dirty="0">
            <a:latin typeface="+mn-lt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rgbClr val="000000"/>
          </a:solidFill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90000" tIns="46800" rIns="90000" bIns="46800" rtlCol="0">
        <a:spAutoFit/>
      </a:bodyPr>
      <a:lstStyle>
        <a:defPPr>
          <a:defRPr sz="12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  <a:custClrLst>
    <a:custClr name="Grey 3">
      <a:srgbClr val="939393"/>
    </a:custClr>
    <a:custClr name="Grey 4">
      <a:srgbClr val="696969"/>
    </a:custClr>
    <a:custClr name="Green 1">
      <a:srgbClr val="DAF0A8"/>
    </a:custClr>
    <a:custClr name="Green 2">
      <a:srgbClr val="AFE06E"/>
    </a:custClr>
    <a:custClr name="Green 3">
      <a:srgbClr val="7DB935"/>
    </a:custClr>
    <a:custClr name="Green 4">
      <a:srgbClr val="608B2D"/>
    </a:custClr>
    <a:custClr name="Orange 1">
      <a:srgbClr val="F3CF74"/>
    </a:custClr>
    <a:custClr name="Orange 2">
      <a:srgbClr val="EFB643"/>
    </a:custClr>
    <a:custClr name="Orange 3">
      <a:srgbClr val="F18917"/>
    </a:custClr>
    <a:custClr name="Orange 4">
      <a:srgbClr val="D26308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21377</TotalTime>
  <Words>514</Words>
  <Application>Microsoft Office PowerPoint</Application>
  <PresentationFormat>On-screen Show (4:3)</PresentationFormat>
  <Paragraphs>147</Paragraphs>
  <Slides>14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6_BoozTemplate</vt:lpstr>
      <vt:lpstr>think-cell 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 Ibrahim</dc:creator>
  <cp:lastModifiedBy>faisal</cp:lastModifiedBy>
  <cp:revision>1401</cp:revision>
  <dcterms:created xsi:type="dcterms:W3CDTF">2012-10-01T05:39:34Z</dcterms:created>
  <dcterms:modified xsi:type="dcterms:W3CDTF">2015-11-25T05:42:04Z</dcterms:modified>
</cp:coreProperties>
</file>