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theme/themeOverride7.xml" ContentType="application/vnd.openxmlformats-officedocument.themeOverr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tags/tag4.xml" ContentType="application/vnd.openxmlformats-officedocument.presentationml.tags+xml"/>
  <Override PartName="/ppt/theme/theme3.xml" ContentType="application/vnd.openxmlformats-officedocument.theme+xml"/>
  <Override PartName="/ppt/theme/themeOverride5.xml" ContentType="application/vnd.openxmlformats-officedocument.themeOverr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charts/chart9.xml" ContentType="application/vnd.openxmlformats-officedocument.drawingml.chart+xml"/>
  <Override PartName="/ppt/tags/tag18.xml" ContentType="application/vnd.openxmlformats-officedocument.presentationml.tags+xml"/>
  <Override PartName="/ppt/tags/tag14.xml" ContentType="application/vnd.openxmlformats-officedocument.presentationml.tags+xml"/>
  <Override PartName="/ppt/charts/chart7.xml" ContentType="application/vnd.openxmlformats-officedocument.drawingml.chart+xml"/>
  <Override PartName="/ppt/notesSlides/notesSlide9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tags/tag12.xml" ContentType="application/vnd.openxmlformats-officedocument.presentationml.tags+xml"/>
  <Override PartName="/ppt/charts/chart5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tags/tag9.xml" ContentType="application/vnd.openxmlformats-officedocument.presentationml.tags+xml"/>
  <Override PartName="/ppt/charts/chart2.xml" ContentType="application/vnd.openxmlformats-officedocument.drawingml.chart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Override9.xml" ContentType="application/vnd.openxmlformats-officedocument.themeOverr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tags/tag7.xml" ContentType="application/vnd.openxmlformats-officedocument.presentationml.tags+xml"/>
  <Default Extension="bin" ContentType="application/vnd.openxmlformats-officedocument.oleObject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8.xml" ContentType="application/vnd.openxmlformats-officedocument.themeOverr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tags/tag3.xml" ContentType="application/vnd.openxmlformats-officedocument.presentationml.tags+xml"/>
  <Default Extension="jpeg" ContentType="image/jpeg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charts/chart8.xml" ContentType="application/vnd.openxmlformats-officedocument.drawingml.chart+xml"/>
  <Override PartName="/ppt/tags/tag17.xml" ContentType="application/vnd.openxmlformats-officedocument.presentationml.tags+xml"/>
  <Default Extension="vml" ContentType="application/vnd.openxmlformats-officedocument.vmlDrawing"/>
  <Override PartName="/ppt/charts/chart6.xml" ContentType="application/vnd.openxmlformats-officedocument.drawingml.chart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ppt/charts/chart10.xml" ContentType="application/vnd.openxmlformats-officedocument.drawingml.chart+xml"/>
  <Override PartName="/ppt/notesSlides/notesSlide11.xml" ContentType="application/vnd.openxmlformats-officedocument.presentationml.notesSlide+xml"/>
  <Override PartName="/ppt/charts/chart4.xml" ContentType="application/vnd.openxmlformats-officedocument.drawingml.chart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337" r:id="rId3"/>
    <p:sldId id="335" r:id="rId4"/>
    <p:sldId id="333" r:id="rId5"/>
    <p:sldId id="331" r:id="rId6"/>
    <p:sldId id="341" r:id="rId7"/>
    <p:sldId id="326" r:id="rId8"/>
    <p:sldId id="339" r:id="rId9"/>
    <p:sldId id="340" r:id="rId10"/>
    <p:sldId id="327" r:id="rId11"/>
    <p:sldId id="328" r:id="rId12"/>
    <p:sldId id="329" r:id="rId13"/>
    <p:sldId id="330" r:id="rId14"/>
    <p:sldId id="338" r:id="rId15"/>
  </p:sldIdLst>
  <p:sldSz cx="9144000" cy="6858000" type="screen4x3"/>
  <p:notesSz cx="6858000" cy="9144000"/>
  <p:custDataLst>
    <p:tags r:id="rId1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990099"/>
    <a:srgbClr val="00CC99"/>
    <a:srgbClr val="660066"/>
    <a:srgbClr val="D018C3"/>
    <a:srgbClr val="00FF99"/>
    <a:srgbClr val="006600"/>
    <a:srgbClr val="00359E"/>
    <a:srgbClr val="000099"/>
    <a:srgbClr val="DCDCDC"/>
    <a:srgbClr val="F8BEF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07" autoAdjust="0"/>
    <p:restoredTop sz="94227" autoAdjust="0"/>
  </p:normalViewPr>
  <p:slideViewPr>
    <p:cSldViewPr>
      <p:cViewPr>
        <p:scale>
          <a:sx n="70" d="100"/>
          <a:sy n="70" d="100"/>
        </p:scale>
        <p:origin x="-1218" y="-7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58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0.xlsx"/><Relationship Id="rId1" Type="http://schemas.openxmlformats.org/officeDocument/2006/relationships/themeOverride" Target="../theme/themeOverride9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3.xlsx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4.xlsx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5.xlsx"/><Relationship Id="rId1" Type="http://schemas.openxmlformats.org/officeDocument/2006/relationships/themeOverride" Target="../theme/themeOverride4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6.xlsx"/><Relationship Id="rId1" Type="http://schemas.openxmlformats.org/officeDocument/2006/relationships/themeOverride" Target="../theme/themeOverride5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7.xlsx"/><Relationship Id="rId1" Type="http://schemas.openxmlformats.org/officeDocument/2006/relationships/themeOverride" Target="../theme/themeOverride6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8.xlsx"/><Relationship Id="rId1" Type="http://schemas.openxmlformats.org/officeDocument/2006/relationships/themeOverride" Target="../theme/themeOverride7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9.xlsx"/><Relationship Id="rId1" Type="http://schemas.openxmlformats.org/officeDocument/2006/relationships/themeOverride" Target="../theme/themeOverrid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Sheet1!$B$2:$B$4</c:f>
              <c:numCache>
                <c:formatCode>0.00</c:formatCode>
                <c:ptCount val="3"/>
                <c:pt idx="0">
                  <c:v>4.05</c:v>
                </c:pt>
                <c:pt idx="1">
                  <c:v>2.61</c:v>
                </c:pt>
                <c:pt idx="2">
                  <c:v>14.69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Sheet1!$C$2:$C$4</c:f>
              <c:numCache>
                <c:formatCode>0.00</c:formatCode>
                <c:ptCount val="3"/>
                <c:pt idx="0">
                  <c:v>3.7800000000000002</c:v>
                </c:pt>
                <c:pt idx="1">
                  <c:v>2.46</c:v>
                </c:pt>
                <c:pt idx="2">
                  <c:v>11.49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Sheet1!$D$2:$D$4</c:f>
              <c:numCache>
                <c:formatCode>0.00</c:formatCode>
                <c:ptCount val="3"/>
                <c:pt idx="0">
                  <c:v>5.21</c:v>
                </c:pt>
                <c:pt idx="1">
                  <c:v>1.6800000000000006</c:v>
                </c:pt>
                <c:pt idx="2">
                  <c:v>18.21</c:v>
                </c:pt>
              </c:numCache>
            </c:numRef>
          </c:val>
        </c:ser>
        <c:dLbls>
          <c:showVal val="1"/>
        </c:dLbls>
        <c:axId val="34134656"/>
        <c:axId val="34148736"/>
      </c:barChart>
      <c:catAx>
        <c:axId val="34134656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34148736"/>
        <c:crosses val="autoZero"/>
        <c:auto val="1"/>
        <c:lblAlgn val="ctr"/>
        <c:lblOffset val="100"/>
      </c:catAx>
      <c:valAx>
        <c:axId val="34148736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34134656"/>
        <c:crosses val="autoZero"/>
        <c:crossBetween val="between"/>
      </c:valAx>
      <c:spPr>
        <a:solidFill>
          <a:prstClr val="white"/>
        </a:solidFill>
      </c:spPr>
    </c:plotArea>
    <c:legend>
      <c:legendPos val="r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Speedtest.net – Upload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 anchor="ctr" anchorCtr="1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  <c:separator>, </c:separator>
          </c:dLbls>
          <c:cat>
            <c:strRef>
              <c:f>Sheet1!$A$2:$A$9</c:f>
              <c:strCache>
                <c:ptCount val="8"/>
                <c:pt idx="0">
                  <c:v>AlAbdali Camp</c:v>
                </c:pt>
                <c:pt idx="1">
                  <c:v>AlAbdali Farm</c:v>
                </c:pt>
                <c:pt idx="2">
                  <c:v>AlMutlaa Camp</c:v>
                </c:pt>
                <c:pt idx="3">
                  <c:v>AlMroth</c:v>
                </c:pt>
                <c:pt idx="4">
                  <c:v>AlRawdatain Camp</c:v>
                </c:pt>
                <c:pt idx="5">
                  <c:v>Alsebeiyyah Camp</c:v>
                </c:pt>
                <c:pt idx="6">
                  <c:v>AlShqayah Camp</c:v>
                </c:pt>
                <c:pt idx="7">
                  <c:v>Om AlAish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1.6500000000000001</c:v>
                </c:pt>
                <c:pt idx="1">
                  <c:v>1.74</c:v>
                </c:pt>
                <c:pt idx="2">
                  <c:v>18.11000000000001</c:v>
                </c:pt>
                <c:pt idx="3">
                  <c:v>13.17</c:v>
                </c:pt>
                <c:pt idx="4">
                  <c:v>2.9899999999999998</c:v>
                </c:pt>
                <c:pt idx="5">
                  <c:v>0</c:v>
                </c:pt>
                <c:pt idx="6">
                  <c:v>24.68</c:v>
                </c:pt>
                <c:pt idx="7">
                  <c:v>1.04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Val val="1"/>
          </c:dLbls>
          <c:cat>
            <c:strRef>
              <c:f>Sheet1!$A$2:$A$9</c:f>
              <c:strCache>
                <c:ptCount val="8"/>
                <c:pt idx="0">
                  <c:v>AlAbdali Camp</c:v>
                </c:pt>
                <c:pt idx="1">
                  <c:v>AlAbdali Farm</c:v>
                </c:pt>
                <c:pt idx="2">
                  <c:v>AlMutlaa Camp</c:v>
                </c:pt>
                <c:pt idx="3">
                  <c:v>AlMroth</c:v>
                </c:pt>
                <c:pt idx="4">
                  <c:v>AlRawdatain Camp</c:v>
                </c:pt>
                <c:pt idx="5">
                  <c:v>Alsebeiyyah Camp</c:v>
                </c:pt>
                <c:pt idx="6">
                  <c:v>AlShqayah Camp</c:v>
                </c:pt>
                <c:pt idx="7">
                  <c:v>Om AlAish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0.22</c:v>
                </c:pt>
                <c:pt idx="1">
                  <c:v>2.2599999999999998</c:v>
                </c:pt>
                <c:pt idx="2">
                  <c:v>13.76</c:v>
                </c:pt>
                <c:pt idx="3">
                  <c:v>0.19</c:v>
                </c:pt>
                <c:pt idx="4">
                  <c:v>1.35</c:v>
                </c:pt>
                <c:pt idx="5">
                  <c:v>14.860000000000005</c:v>
                </c:pt>
                <c:pt idx="6">
                  <c:v>12.88</c:v>
                </c:pt>
                <c:pt idx="7">
                  <c:v>6.0000000000000026E-2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Val val="1"/>
          </c:dLbls>
          <c:cat>
            <c:strRef>
              <c:f>Sheet1!$A$2:$A$9</c:f>
              <c:strCache>
                <c:ptCount val="8"/>
                <c:pt idx="0">
                  <c:v>AlAbdali Camp</c:v>
                </c:pt>
                <c:pt idx="1">
                  <c:v>AlAbdali Farm</c:v>
                </c:pt>
                <c:pt idx="2">
                  <c:v>AlMutlaa Camp</c:v>
                </c:pt>
                <c:pt idx="3">
                  <c:v>AlMroth</c:v>
                </c:pt>
                <c:pt idx="4">
                  <c:v>AlRawdatain Camp</c:v>
                </c:pt>
                <c:pt idx="5">
                  <c:v>Alsebeiyyah Camp</c:v>
                </c:pt>
                <c:pt idx="6">
                  <c:v>AlShqayah Camp</c:v>
                </c:pt>
                <c:pt idx="7">
                  <c:v>Om AlAish</c:v>
                </c:pt>
              </c:strCache>
            </c:strRef>
          </c:cat>
          <c:val>
            <c:numRef>
              <c:f>Sheet1!$D$2:$D$9</c:f>
              <c:numCache>
                <c:formatCode>General</c:formatCode>
                <c:ptCount val="8"/>
                <c:pt idx="0">
                  <c:v>13.75</c:v>
                </c:pt>
                <c:pt idx="1">
                  <c:v>9.4600000000000026</c:v>
                </c:pt>
                <c:pt idx="2">
                  <c:v>7.98</c:v>
                </c:pt>
                <c:pt idx="3">
                  <c:v>17.93</c:v>
                </c:pt>
                <c:pt idx="4">
                  <c:v>8.0000000000000043E-2</c:v>
                </c:pt>
                <c:pt idx="5">
                  <c:v>1.22</c:v>
                </c:pt>
                <c:pt idx="6">
                  <c:v>24.08</c:v>
                </c:pt>
                <c:pt idx="7">
                  <c:v>1.23</c:v>
                </c:pt>
              </c:numCache>
            </c:numRef>
          </c:val>
        </c:ser>
        <c:dLbls>
          <c:showVal val="1"/>
        </c:dLbls>
        <c:axId val="86824832"/>
        <c:axId val="86826368"/>
      </c:barChart>
      <c:catAx>
        <c:axId val="8682483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86826368"/>
        <c:crosses val="autoZero"/>
        <c:auto val="1"/>
        <c:lblAlgn val="ctr"/>
        <c:lblOffset val="100"/>
      </c:catAx>
      <c:valAx>
        <c:axId val="86826368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86824832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Sheet1!$B$2:$B$4</c:f>
              <c:numCache>
                <c:formatCode>0.00</c:formatCode>
                <c:ptCount val="3"/>
                <c:pt idx="0">
                  <c:v>4.8</c:v>
                </c:pt>
                <c:pt idx="1">
                  <c:v>1.32</c:v>
                </c:pt>
                <c:pt idx="2">
                  <c:v>7.92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Sheet1!$C$2:$C$4</c:f>
              <c:numCache>
                <c:formatCode>0.00</c:formatCode>
                <c:ptCount val="3"/>
                <c:pt idx="0">
                  <c:v>5.64</c:v>
                </c:pt>
                <c:pt idx="1">
                  <c:v>1.1000000000000001</c:v>
                </c:pt>
                <c:pt idx="2">
                  <c:v>5.7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Sheet1!$D$2:$D$4</c:f>
              <c:numCache>
                <c:formatCode>0.00</c:formatCode>
                <c:ptCount val="3"/>
                <c:pt idx="0">
                  <c:v>8.1</c:v>
                </c:pt>
                <c:pt idx="1">
                  <c:v>0.63000000000000034</c:v>
                </c:pt>
                <c:pt idx="2">
                  <c:v>9.4700000000000006</c:v>
                </c:pt>
              </c:numCache>
            </c:numRef>
          </c:val>
        </c:ser>
        <c:dLbls>
          <c:showVal val="1"/>
        </c:dLbls>
        <c:axId val="34154752"/>
        <c:axId val="34209792"/>
      </c:barChart>
      <c:catAx>
        <c:axId val="34154752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34209792"/>
        <c:crosses val="autoZero"/>
        <c:auto val="1"/>
        <c:lblAlgn val="ctr"/>
        <c:lblOffset val="100"/>
      </c:catAx>
      <c:valAx>
        <c:axId val="34209792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34154752"/>
        <c:crosses val="autoZero"/>
        <c:crossBetween val="between"/>
      </c:valAx>
      <c:spPr>
        <a:solidFill>
          <a:prstClr val="white"/>
        </a:solidFill>
      </c:spPr>
    </c:plotArea>
    <c:legend>
      <c:legendPos val="r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/>
              <a:t>YouTube Test – Download Average (Mb/s) </a:t>
            </a:r>
            <a:endParaRPr lang="en-US" sz="1800" b="1" i="0" baseline="0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AlAbdali Camp</c:v>
                </c:pt>
                <c:pt idx="1">
                  <c:v>AlAbdali Farm</c:v>
                </c:pt>
                <c:pt idx="2">
                  <c:v>AlMutlaa Camp</c:v>
                </c:pt>
                <c:pt idx="3">
                  <c:v>AlMroth</c:v>
                </c:pt>
                <c:pt idx="4">
                  <c:v>AlRawdatain Camp</c:v>
                </c:pt>
                <c:pt idx="5">
                  <c:v>Alsebeiyyah Camp</c:v>
                </c:pt>
                <c:pt idx="6">
                  <c:v>AlShqayah Camp</c:v>
                </c:pt>
                <c:pt idx="7">
                  <c:v>Om AlAish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1.61</c:v>
                </c:pt>
                <c:pt idx="1">
                  <c:v>4.78</c:v>
                </c:pt>
                <c:pt idx="2">
                  <c:v>12.91</c:v>
                </c:pt>
                <c:pt idx="3">
                  <c:v>6.76</c:v>
                </c:pt>
                <c:pt idx="4">
                  <c:v>2.54</c:v>
                </c:pt>
                <c:pt idx="5">
                  <c:v>0</c:v>
                </c:pt>
                <c:pt idx="6">
                  <c:v>1.62</c:v>
                </c:pt>
                <c:pt idx="7">
                  <c:v>2.1800000000000002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AlAbdali Camp</c:v>
                </c:pt>
                <c:pt idx="1">
                  <c:v>AlAbdali Farm</c:v>
                </c:pt>
                <c:pt idx="2">
                  <c:v>AlMutlaa Camp</c:v>
                </c:pt>
                <c:pt idx="3">
                  <c:v>AlMroth</c:v>
                </c:pt>
                <c:pt idx="4">
                  <c:v>AlRawdatain Camp</c:v>
                </c:pt>
                <c:pt idx="5">
                  <c:v>Alsebeiyyah Camp</c:v>
                </c:pt>
                <c:pt idx="6">
                  <c:v>AlShqayah Camp</c:v>
                </c:pt>
                <c:pt idx="7">
                  <c:v>Om AlAish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7.24</c:v>
                </c:pt>
                <c:pt idx="1">
                  <c:v>0.14000000000000001</c:v>
                </c:pt>
                <c:pt idx="2">
                  <c:v>5.03</c:v>
                </c:pt>
                <c:pt idx="3">
                  <c:v>2.8899999999999997</c:v>
                </c:pt>
                <c:pt idx="4">
                  <c:v>10.19</c:v>
                </c:pt>
                <c:pt idx="5">
                  <c:v>0.58299999999999996</c:v>
                </c:pt>
                <c:pt idx="6">
                  <c:v>2.9499999999999997</c:v>
                </c:pt>
                <c:pt idx="7">
                  <c:v>1.2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AlAbdali Camp</c:v>
                </c:pt>
                <c:pt idx="1">
                  <c:v>AlAbdali Farm</c:v>
                </c:pt>
                <c:pt idx="2">
                  <c:v>AlMutlaa Camp</c:v>
                </c:pt>
                <c:pt idx="3">
                  <c:v>AlMroth</c:v>
                </c:pt>
                <c:pt idx="4">
                  <c:v>AlRawdatain Camp</c:v>
                </c:pt>
                <c:pt idx="5">
                  <c:v>Alsebeiyyah Camp</c:v>
                </c:pt>
                <c:pt idx="6">
                  <c:v>AlShqayah Camp</c:v>
                </c:pt>
                <c:pt idx="7">
                  <c:v>Om AlAish</c:v>
                </c:pt>
              </c:strCache>
            </c:strRef>
          </c:cat>
          <c:val>
            <c:numRef>
              <c:f>Sheet1!$D$2:$D$9</c:f>
              <c:numCache>
                <c:formatCode>General</c:formatCode>
                <c:ptCount val="8"/>
                <c:pt idx="0">
                  <c:v>4.3199999999999985</c:v>
                </c:pt>
                <c:pt idx="1">
                  <c:v>4.1599999999999975</c:v>
                </c:pt>
                <c:pt idx="2">
                  <c:v>8.09</c:v>
                </c:pt>
                <c:pt idx="3">
                  <c:v>5.1499999999999995</c:v>
                </c:pt>
                <c:pt idx="4">
                  <c:v>0.10500000000000002</c:v>
                </c:pt>
                <c:pt idx="5">
                  <c:v>1.24</c:v>
                </c:pt>
                <c:pt idx="6">
                  <c:v>9.49</c:v>
                </c:pt>
                <c:pt idx="7">
                  <c:v>9.129999999999999</c:v>
                </c:pt>
              </c:numCache>
            </c:numRef>
          </c:val>
        </c:ser>
        <c:dLbls>
          <c:showVal val="1"/>
        </c:dLbls>
        <c:axId val="34662656"/>
        <c:axId val="34549760"/>
      </c:barChart>
      <c:catAx>
        <c:axId val="3466265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34549760"/>
        <c:crosses val="autoZero"/>
        <c:auto val="1"/>
        <c:lblAlgn val="ctr"/>
        <c:lblOffset val="100"/>
      </c:catAx>
      <c:valAx>
        <c:axId val="34549760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34662656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–Download Max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AlAbdali Camp</c:v>
                </c:pt>
                <c:pt idx="1">
                  <c:v>AlAbdali Farm</c:v>
                </c:pt>
                <c:pt idx="2">
                  <c:v>AlMutlaa Camp</c:v>
                </c:pt>
                <c:pt idx="3">
                  <c:v>AlMroth</c:v>
                </c:pt>
                <c:pt idx="4">
                  <c:v>AlRawdatain Camp</c:v>
                </c:pt>
                <c:pt idx="5">
                  <c:v>Alsebeiyyah Camp</c:v>
                </c:pt>
                <c:pt idx="6">
                  <c:v>AlShqayah Camp</c:v>
                </c:pt>
                <c:pt idx="7">
                  <c:v>Om AlAish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10.120000000000001</c:v>
                </c:pt>
                <c:pt idx="1">
                  <c:v>6.7</c:v>
                </c:pt>
                <c:pt idx="2">
                  <c:v>21.77999999999999</c:v>
                </c:pt>
                <c:pt idx="3">
                  <c:v>24.54</c:v>
                </c:pt>
                <c:pt idx="4">
                  <c:v>9.43</c:v>
                </c:pt>
                <c:pt idx="5">
                  <c:v>0</c:v>
                </c:pt>
                <c:pt idx="6">
                  <c:v>15.01</c:v>
                </c:pt>
                <c:pt idx="7">
                  <c:v>21.810000000000009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AlAbdali Camp</c:v>
                </c:pt>
                <c:pt idx="1">
                  <c:v>AlAbdali Farm</c:v>
                </c:pt>
                <c:pt idx="2">
                  <c:v>AlMutlaa Camp</c:v>
                </c:pt>
                <c:pt idx="3">
                  <c:v>AlMroth</c:v>
                </c:pt>
                <c:pt idx="4">
                  <c:v>AlRawdatain Camp</c:v>
                </c:pt>
                <c:pt idx="5">
                  <c:v>Alsebeiyyah Camp</c:v>
                </c:pt>
                <c:pt idx="6">
                  <c:v>AlShqayah Camp</c:v>
                </c:pt>
                <c:pt idx="7">
                  <c:v>Om AlAish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11.25</c:v>
                </c:pt>
                <c:pt idx="1">
                  <c:v>0.11600000000000002</c:v>
                </c:pt>
                <c:pt idx="2">
                  <c:v>19.04</c:v>
                </c:pt>
                <c:pt idx="3">
                  <c:v>13.44</c:v>
                </c:pt>
                <c:pt idx="4">
                  <c:v>19.760000000000002</c:v>
                </c:pt>
                <c:pt idx="5">
                  <c:v>2.19</c:v>
                </c:pt>
                <c:pt idx="6">
                  <c:v>28.1</c:v>
                </c:pt>
                <c:pt idx="7">
                  <c:v>36.870000000000005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AlAbdali Camp</c:v>
                </c:pt>
                <c:pt idx="1">
                  <c:v>AlAbdali Farm</c:v>
                </c:pt>
                <c:pt idx="2">
                  <c:v>AlMutlaa Camp</c:v>
                </c:pt>
                <c:pt idx="3">
                  <c:v>AlMroth</c:v>
                </c:pt>
                <c:pt idx="4">
                  <c:v>AlRawdatain Camp</c:v>
                </c:pt>
                <c:pt idx="5">
                  <c:v>Alsebeiyyah Camp</c:v>
                </c:pt>
                <c:pt idx="6">
                  <c:v>AlShqayah Camp</c:v>
                </c:pt>
                <c:pt idx="7">
                  <c:v>Om AlAish</c:v>
                </c:pt>
              </c:strCache>
            </c:strRef>
          </c:cat>
          <c:val>
            <c:numRef>
              <c:f>Sheet1!$D$2:$D$9</c:f>
              <c:numCache>
                <c:formatCode>General</c:formatCode>
                <c:ptCount val="8"/>
                <c:pt idx="0">
                  <c:v>17.329999999999988</c:v>
                </c:pt>
                <c:pt idx="1">
                  <c:v>26.41</c:v>
                </c:pt>
                <c:pt idx="2">
                  <c:v>19.899999999999999</c:v>
                </c:pt>
                <c:pt idx="3">
                  <c:v>17.309999999999999</c:v>
                </c:pt>
                <c:pt idx="4">
                  <c:v>2.86</c:v>
                </c:pt>
                <c:pt idx="5">
                  <c:v>2.42</c:v>
                </c:pt>
                <c:pt idx="6">
                  <c:v>29.37</c:v>
                </c:pt>
                <c:pt idx="7">
                  <c:v>16.989999999999981</c:v>
                </c:pt>
              </c:numCache>
            </c:numRef>
          </c:val>
        </c:ser>
        <c:dLbls>
          <c:showVal val="1"/>
        </c:dLbls>
        <c:axId val="35380608"/>
        <c:axId val="35386496"/>
      </c:barChart>
      <c:catAx>
        <c:axId val="3538060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35386496"/>
        <c:crosses val="autoZero"/>
        <c:auto val="1"/>
        <c:lblAlgn val="ctr"/>
        <c:lblOffset val="100"/>
      </c:catAx>
      <c:valAx>
        <c:axId val="35386496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35380608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 Upload Average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AlAbdali Camp</c:v>
                </c:pt>
                <c:pt idx="1">
                  <c:v>AlAbdali Farm</c:v>
                </c:pt>
                <c:pt idx="2">
                  <c:v>AlMutlaa Camp</c:v>
                </c:pt>
                <c:pt idx="3">
                  <c:v>AlMroth</c:v>
                </c:pt>
                <c:pt idx="4">
                  <c:v>AlRawdatain Camp</c:v>
                </c:pt>
                <c:pt idx="5">
                  <c:v>Alsebeiyyah Camp</c:v>
                </c:pt>
                <c:pt idx="6">
                  <c:v>AlShqayah Camp</c:v>
                </c:pt>
                <c:pt idx="7">
                  <c:v>Om AlAish</c:v>
                </c:pt>
              </c:strCache>
            </c:strRef>
          </c:cat>
          <c:val>
            <c:numRef>
              <c:f>Sheet1!$B$2:$B$9</c:f>
              <c:numCache>
                <c:formatCode>0.00</c:formatCode>
                <c:ptCount val="8"/>
                <c:pt idx="0">
                  <c:v>3.38</c:v>
                </c:pt>
                <c:pt idx="1">
                  <c:v>1.41</c:v>
                </c:pt>
                <c:pt idx="2">
                  <c:v>7.26</c:v>
                </c:pt>
                <c:pt idx="3">
                  <c:v>10.130000000000001</c:v>
                </c:pt>
                <c:pt idx="4">
                  <c:v>5.1899999999999995</c:v>
                </c:pt>
                <c:pt idx="5">
                  <c:v>0</c:v>
                </c:pt>
                <c:pt idx="6">
                  <c:v>10.02</c:v>
                </c:pt>
                <c:pt idx="7">
                  <c:v>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AlAbdali Camp</c:v>
                </c:pt>
                <c:pt idx="1">
                  <c:v>AlAbdali Farm</c:v>
                </c:pt>
                <c:pt idx="2">
                  <c:v>AlMutlaa Camp</c:v>
                </c:pt>
                <c:pt idx="3">
                  <c:v>AlMroth</c:v>
                </c:pt>
                <c:pt idx="4">
                  <c:v>AlRawdatain Camp</c:v>
                </c:pt>
                <c:pt idx="5">
                  <c:v>Alsebeiyyah Camp</c:v>
                </c:pt>
                <c:pt idx="6">
                  <c:v>AlShqayah Camp</c:v>
                </c:pt>
                <c:pt idx="7">
                  <c:v>Om AlAish</c:v>
                </c:pt>
              </c:strCache>
            </c:strRef>
          </c:cat>
          <c:val>
            <c:numRef>
              <c:f>Sheet1!$C$2:$C$9</c:f>
              <c:numCache>
                <c:formatCode>0.00</c:formatCode>
                <c:ptCount val="8"/>
                <c:pt idx="0">
                  <c:v>2.4699999999999998</c:v>
                </c:pt>
                <c:pt idx="1">
                  <c:v>8.0000000000000071E-3</c:v>
                </c:pt>
                <c:pt idx="2">
                  <c:v>7.81</c:v>
                </c:pt>
                <c:pt idx="3">
                  <c:v>3.8299999999999987</c:v>
                </c:pt>
                <c:pt idx="4">
                  <c:v>8.61</c:v>
                </c:pt>
                <c:pt idx="5">
                  <c:v>18.059999999999999</c:v>
                </c:pt>
                <c:pt idx="6">
                  <c:v>4.24</c:v>
                </c:pt>
                <c:pt idx="7">
                  <c:v>0.127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AlAbdali Camp</c:v>
                </c:pt>
                <c:pt idx="1">
                  <c:v>AlAbdali Farm</c:v>
                </c:pt>
                <c:pt idx="2">
                  <c:v>AlMutlaa Camp</c:v>
                </c:pt>
                <c:pt idx="3">
                  <c:v>AlMroth</c:v>
                </c:pt>
                <c:pt idx="4">
                  <c:v>AlRawdatain Camp</c:v>
                </c:pt>
                <c:pt idx="5">
                  <c:v>Alsebeiyyah Camp</c:v>
                </c:pt>
                <c:pt idx="6">
                  <c:v>AlShqayah Camp</c:v>
                </c:pt>
                <c:pt idx="7">
                  <c:v>Om AlAish</c:v>
                </c:pt>
              </c:strCache>
            </c:strRef>
          </c:cat>
          <c:val>
            <c:numRef>
              <c:f>Sheet1!$D$2:$D$9</c:f>
              <c:numCache>
                <c:formatCode>0.00</c:formatCode>
                <c:ptCount val="8"/>
                <c:pt idx="0">
                  <c:v>13.38</c:v>
                </c:pt>
                <c:pt idx="1">
                  <c:v>7.9</c:v>
                </c:pt>
                <c:pt idx="2">
                  <c:v>7.24</c:v>
                </c:pt>
                <c:pt idx="3">
                  <c:v>7.33</c:v>
                </c:pt>
                <c:pt idx="4">
                  <c:v>0.223</c:v>
                </c:pt>
                <c:pt idx="5">
                  <c:v>1.34</c:v>
                </c:pt>
                <c:pt idx="6">
                  <c:v>26.95999999999999</c:v>
                </c:pt>
                <c:pt idx="7">
                  <c:v>0.42600000000000021</c:v>
                </c:pt>
              </c:numCache>
            </c:numRef>
          </c:val>
        </c:ser>
        <c:dLbls>
          <c:showVal val="1"/>
        </c:dLbls>
        <c:axId val="36195328"/>
        <c:axId val="36250368"/>
      </c:barChart>
      <c:catAx>
        <c:axId val="3619532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36250368"/>
        <c:crosses val="autoZero"/>
        <c:auto val="1"/>
        <c:lblAlgn val="ctr"/>
        <c:lblOffset val="100"/>
      </c:catAx>
      <c:valAx>
        <c:axId val="36250368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36195328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 Upload Max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AlAbdali Camp</c:v>
                </c:pt>
                <c:pt idx="1">
                  <c:v>AlAbdali Farm</c:v>
                </c:pt>
                <c:pt idx="2">
                  <c:v>AlMutlaa Camp</c:v>
                </c:pt>
                <c:pt idx="3">
                  <c:v>AlMroth</c:v>
                </c:pt>
                <c:pt idx="4">
                  <c:v>AlRawdatain Camp</c:v>
                </c:pt>
                <c:pt idx="5">
                  <c:v>Alsebeiyyah Camp</c:v>
                </c:pt>
                <c:pt idx="6">
                  <c:v>AlShqayah Camp</c:v>
                </c:pt>
                <c:pt idx="7">
                  <c:v>Om AlAish</c:v>
                </c:pt>
              </c:strCache>
            </c:strRef>
          </c:cat>
          <c:val>
            <c:numRef>
              <c:f>Sheet1!$B$2:$B$9</c:f>
              <c:numCache>
                <c:formatCode>0.00</c:formatCode>
                <c:ptCount val="8"/>
                <c:pt idx="0">
                  <c:v>4.55</c:v>
                </c:pt>
                <c:pt idx="1">
                  <c:v>2.2599999999999998</c:v>
                </c:pt>
                <c:pt idx="2">
                  <c:v>7.42</c:v>
                </c:pt>
                <c:pt idx="3">
                  <c:v>10.639999999999999</c:v>
                </c:pt>
                <c:pt idx="4">
                  <c:v>9.57</c:v>
                </c:pt>
                <c:pt idx="5">
                  <c:v>0</c:v>
                </c:pt>
                <c:pt idx="6">
                  <c:v>10.16</c:v>
                </c:pt>
                <c:pt idx="7">
                  <c:v>2.8699999999999997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AlAbdali Camp</c:v>
                </c:pt>
                <c:pt idx="1">
                  <c:v>AlAbdali Farm</c:v>
                </c:pt>
                <c:pt idx="2">
                  <c:v>AlMutlaa Camp</c:v>
                </c:pt>
                <c:pt idx="3">
                  <c:v>AlMroth</c:v>
                </c:pt>
                <c:pt idx="4">
                  <c:v>AlRawdatain Camp</c:v>
                </c:pt>
                <c:pt idx="5">
                  <c:v>Alsebeiyyah Camp</c:v>
                </c:pt>
                <c:pt idx="6">
                  <c:v>AlShqayah Camp</c:v>
                </c:pt>
                <c:pt idx="7">
                  <c:v>Om AlAish</c:v>
                </c:pt>
              </c:strCache>
            </c:strRef>
          </c:cat>
          <c:val>
            <c:numRef>
              <c:f>Sheet1!$C$2:$C$9</c:f>
              <c:numCache>
                <c:formatCode>0.00</c:formatCode>
                <c:ptCount val="8"/>
                <c:pt idx="0">
                  <c:v>4.87</c:v>
                </c:pt>
                <c:pt idx="1">
                  <c:v>3.500000000000001E-2</c:v>
                </c:pt>
                <c:pt idx="2">
                  <c:v>9.1</c:v>
                </c:pt>
                <c:pt idx="3">
                  <c:v>7.31</c:v>
                </c:pt>
                <c:pt idx="4">
                  <c:v>10.19</c:v>
                </c:pt>
                <c:pt idx="5">
                  <c:v>19.88</c:v>
                </c:pt>
                <c:pt idx="6">
                  <c:v>8.4700000000000006</c:v>
                </c:pt>
                <c:pt idx="7">
                  <c:v>0.59499999999999997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AlAbdali Camp</c:v>
                </c:pt>
                <c:pt idx="1">
                  <c:v>AlAbdali Farm</c:v>
                </c:pt>
                <c:pt idx="2">
                  <c:v>AlMutlaa Camp</c:v>
                </c:pt>
                <c:pt idx="3">
                  <c:v>AlMroth</c:v>
                </c:pt>
                <c:pt idx="4">
                  <c:v>AlRawdatain Camp</c:v>
                </c:pt>
                <c:pt idx="5">
                  <c:v>Alsebeiyyah Camp</c:v>
                </c:pt>
                <c:pt idx="6">
                  <c:v>AlShqayah Camp</c:v>
                </c:pt>
                <c:pt idx="7">
                  <c:v>Om AlAish</c:v>
                </c:pt>
              </c:strCache>
            </c:strRef>
          </c:cat>
          <c:val>
            <c:numRef>
              <c:f>Sheet1!$D$2:$D$9</c:f>
              <c:numCache>
                <c:formatCode>0.00</c:formatCode>
                <c:ptCount val="8"/>
                <c:pt idx="0">
                  <c:v>18.97</c:v>
                </c:pt>
                <c:pt idx="1">
                  <c:v>8.9500000000000028</c:v>
                </c:pt>
                <c:pt idx="2">
                  <c:v>7.54</c:v>
                </c:pt>
                <c:pt idx="3">
                  <c:v>10.55</c:v>
                </c:pt>
                <c:pt idx="4">
                  <c:v>0.46100000000000002</c:v>
                </c:pt>
                <c:pt idx="5">
                  <c:v>3.7800000000000002</c:v>
                </c:pt>
                <c:pt idx="6">
                  <c:v>31.71</c:v>
                </c:pt>
                <c:pt idx="7">
                  <c:v>1.73</c:v>
                </c:pt>
              </c:numCache>
            </c:numRef>
          </c:val>
        </c:ser>
        <c:dLbls>
          <c:showVal val="1"/>
        </c:dLbls>
        <c:axId val="37011840"/>
        <c:axId val="37013376"/>
      </c:barChart>
      <c:catAx>
        <c:axId val="3701184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37013376"/>
        <c:crosses val="autoZero"/>
        <c:auto val="1"/>
        <c:lblAlgn val="ctr"/>
        <c:lblOffset val="100"/>
      </c:catAx>
      <c:valAx>
        <c:axId val="37013376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37011840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Testmy.net – Download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AlAbdali Camp</c:v>
                </c:pt>
                <c:pt idx="1">
                  <c:v>AlAbdali Farm</c:v>
                </c:pt>
                <c:pt idx="2">
                  <c:v>AlMutlaa Camp</c:v>
                </c:pt>
                <c:pt idx="3">
                  <c:v>AlMroth</c:v>
                </c:pt>
                <c:pt idx="4">
                  <c:v>AlRawdatain Camp</c:v>
                </c:pt>
                <c:pt idx="5">
                  <c:v>Alsebeiyyah Camp</c:v>
                </c:pt>
                <c:pt idx="6">
                  <c:v>AlShqayah Camp</c:v>
                </c:pt>
                <c:pt idx="7">
                  <c:v>Om AlAish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4</c:v>
                </c:pt>
                <c:pt idx="1">
                  <c:v>2.2999999999999998</c:v>
                </c:pt>
                <c:pt idx="2">
                  <c:v>1.9000000000000001</c:v>
                </c:pt>
                <c:pt idx="3">
                  <c:v>4.8</c:v>
                </c:pt>
                <c:pt idx="4">
                  <c:v>3.3</c:v>
                </c:pt>
                <c:pt idx="5">
                  <c:v>0</c:v>
                </c:pt>
                <c:pt idx="6">
                  <c:v>2.2999999999999998</c:v>
                </c:pt>
                <c:pt idx="7">
                  <c:v>2.2999999999999998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AlAbdali Camp</c:v>
                </c:pt>
                <c:pt idx="1">
                  <c:v>AlAbdali Farm</c:v>
                </c:pt>
                <c:pt idx="2">
                  <c:v>AlMutlaa Camp</c:v>
                </c:pt>
                <c:pt idx="3">
                  <c:v>AlMroth</c:v>
                </c:pt>
                <c:pt idx="4">
                  <c:v>AlRawdatain Camp</c:v>
                </c:pt>
                <c:pt idx="5">
                  <c:v>Alsebeiyyah Camp</c:v>
                </c:pt>
                <c:pt idx="6">
                  <c:v>AlShqayah Camp</c:v>
                </c:pt>
                <c:pt idx="7">
                  <c:v>Om AlAish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1.5</c:v>
                </c:pt>
                <c:pt idx="1">
                  <c:v>0.37200000000000016</c:v>
                </c:pt>
                <c:pt idx="2">
                  <c:v>0.51400000000000001</c:v>
                </c:pt>
                <c:pt idx="3">
                  <c:v>2.4</c:v>
                </c:pt>
                <c:pt idx="4">
                  <c:v>2.7</c:v>
                </c:pt>
                <c:pt idx="5">
                  <c:v>6</c:v>
                </c:pt>
                <c:pt idx="6">
                  <c:v>5.5</c:v>
                </c:pt>
                <c:pt idx="7">
                  <c:v>0.69799999999999995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AlAbdali Camp</c:v>
                </c:pt>
                <c:pt idx="1">
                  <c:v>AlAbdali Farm</c:v>
                </c:pt>
                <c:pt idx="2">
                  <c:v>AlMutlaa Camp</c:v>
                </c:pt>
                <c:pt idx="3">
                  <c:v>AlMroth</c:v>
                </c:pt>
                <c:pt idx="4">
                  <c:v>AlRawdatain Camp</c:v>
                </c:pt>
                <c:pt idx="5">
                  <c:v>Alsebeiyyah Camp</c:v>
                </c:pt>
                <c:pt idx="6">
                  <c:v>AlShqayah Camp</c:v>
                </c:pt>
                <c:pt idx="7">
                  <c:v>Om AlAish</c:v>
                </c:pt>
              </c:strCache>
            </c:strRef>
          </c:cat>
          <c:val>
            <c:numRef>
              <c:f>Sheet1!$D$2:$D$9</c:f>
              <c:numCache>
                <c:formatCode>General</c:formatCode>
                <c:ptCount val="8"/>
                <c:pt idx="0">
                  <c:v>2.1</c:v>
                </c:pt>
                <c:pt idx="1">
                  <c:v>2.2000000000000002</c:v>
                </c:pt>
                <c:pt idx="2">
                  <c:v>1.1000000000000001</c:v>
                </c:pt>
                <c:pt idx="3">
                  <c:v>2.2000000000000002</c:v>
                </c:pt>
                <c:pt idx="4">
                  <c:v>2.1</c:v>
                </c:pt>
                <c:pt idx="5">
                  <c:v>0.24600000000000008</c:v>
                </c:pt>
                <c:pt idx="6">
                  <c:v>1.4</c:v>
                </c:pt>
                <c:pt idx="7">
                  <c:v>2.1</c:v>
                </c:pt>
              </c:numCache>
            </c:numRef>
          </c:val>
        </c:ser>
        <c:dLbls>
          <c:showVal val="1"/>
        </c:dLbls>
        <c:axId val="37856000"/>
        <c:axId val="37857536"/>
      </c:barChart>
      <c:catAx>
        <c:axId val="3785600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37857536"/>
        <c:crosses val="autoZero"/>
        <c:auto val="1"/>
        <c:lblAlgn val="ctr"/>
        <c:lblOffset val="100"/>
      </c:catAx>
      <c:valAx>
        <c:axId val="37857536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37856000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Testmy.net – Upload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AlAbdali Camp</c:v>
                </c:pt>
                <c:pt idx="1">
                  <c:v>AlAbdali Farm</c:v>
                </c:pt>
                <c:pt idx="2">
                  <c:v>AlMutlaa Camp</c:v>
                </c:pt>
                <c:pt idx="3">
                  <c:v>AlMroth</c:v>
                </c:pt>
                <c:pt idx="4">
                  <c:v>AlRawdatain Camp</c:v>
                </c:pt>
                <c:pt idx="5">
                  <c:v>Alsebeiyyah Camp</c:v>
                </c:pt>
                <c:pt idx="6">
                  <c:v>AlShqayah Camp</c:v>
                </c:pt>
                <c:pt idx="7">
                  <c:v>Om AlAish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3.4</c:v>
                </c:pt>
                <c:pt idx="1">
                  <c:v>0.66500000000000048</c:v>
                </c:pt>
                <c:pt idx="2">
                  <c:v>1.7</c:v>
                </c:pt>
                <c:pt idx="3">
                  <c:v>0.57199999999999995</c:v>
                </c:pt>
                <c:pt idx="4">
                  <c:v>0.8340000000000003</c:v>
                </c:pt>
                <c:pt idx="5">
                  <c:v>0</c:v>
                </c:pt>
                <c:pt idx="6">
                  <c:v>2.5</c:v>
                </c:pt>
                <c:pt idx="7">
                  <c:v>0.87400000000000033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AlAbdali Camp</c:v>
                </c:pt>
                <c:pt idx="1">
                  <c:v>AlAbdali Farm</c:v>
                </c:pt>
                <c:pt idx="2">
                  <c:v>AlMutlaa Camp</c:v>
                </c:pt>
                <c:pt idx="3">
                  <c:v>AlMroth</c:v>
                </c:pt>
                <c:pt idx="4">
                  <c:v>AlRawdatain Camp</c:v>
                </c:pt>
                <c:pt idx="5">
                  <c:v>Alsebeiyyah Camp</c:v>
                </c:pt>
                <c:pt idx="6">
                  <c:v>AlShqayah Camp</c:v>
                </c:pt>
                <c:pt idx="7">
                  <c:v>Om AlAish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1</c:v>
                </c:pt>
                <c:pt idx="1">
                  <c:v>3.2000000000000021E-2</c:v>
                </c:pt>
                <c:pt idx="2">
                  <c:v>0.20400000000000001</c:v>
                </c:pt>
                <c:pt idx="3">
                  <c:v>0.70600000000000029</c:v>
                </c:pt>
                <c:pt idx="4">
                  <c:v>1.9000000000000001</c:v>
                </c:pt>
                <c:pt idx="5">
                  <c:v>2.5</c:v>
                </c:pt>
                <c:pt idx="6" formatCode="0.00">
                  <c:v>2.2999999999999998</c:v>
                </c:pt>
                <c:pt idx="7">
                  <c:v>0.11799999999999998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AlAbdali Camp</c:v>
                </c:pt>
                <c:pt idx="1">
                  <c:v>AlAbdali Farm</c:v>
                </c:pt>
                <c:pt idx="2">
                  <c:v>AlMutlaa Camp</c:v>
                </c:pt>
                <c:pt idx="3">
                  <c:v>AlMroth</c:v>
                </c:pt>
                <c:pt idx="4">
                  <c:v>AlRawdatain Camp</c:v>
                </c:pt>
                <c:pt idx="5">
                  <c:v>Alsebeiyyah Camp</c:v>
                </c:pt>
                <c:pt idx="6">
                  <c:v>AlShqayah Camp</c:v>
                </c:pt>
                <c:pt idx="7">
                  <c:v>Om AlAish</c:v>
                </c:pt>
              </c:strCache>
            </c:strRef>
          </c:cat>
          <c:val>
            <c:numRef>
              <c:f>Sheet1!$D$2:$D$9</c:f>
              <c:numCache>
                <c:formatCode>General</c:formatCode>
                <c:ptCount val="8"/>
                <c:pt idx="0">
                  <c:v>0.81200000000000039</c:v>
                </c:pt>
                <c:pt idx="1">
                  <c:v>1.3</c:v>
                </c:pt>
                <c:pt idx="2">
                  <c:v>0.57299999999999995</c:v>
                </c:pt>
                <c:pt idx="3">
                  <c:v>0.92900000000000005</c:v>
                </c:pt>
                <c:pt idx="4">
                  <c:v>0.23700000000000004</c:v>
                </c:pt>
                <c:pt idx="5">
                  <c:v>4.900000000000003E-2</c:v>
                </c:pt>
                <c:pt idx="6">
                  <c:v>0.38600000000000018</c:v>
                </c:pt>
                <c:pt idx="7">
                  <c:v>0.7160000000000003</c:v>
                </c:pt>
              </c:numCache>
            </c:numRef>
          </c:val>
        </c:ser>
        <c:dLbls>
          <c:showVal val="1"/>
        </c:dLbls>
        <c:axId val="71558272"/>
        <c:axId val="71559808"/>
      </c:barChart>
      <c:catAx>
        <c:axId val="7155827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71559808"/>
        <c:crosses val="autoZero"/>
        <c:auto val="1"/>
        <c:lblAlgn val="ctr"/>
        <c:lblOffset val="100"/>
      </c:catAx>
      <c:valAx>
        <c:axId val="71559808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71558272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Speedtest.net - Download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>
        <c:manualLayout>
          <c:layoutTarget val="inner"/>
          <c:xMode val="edge"/>
          <c:yMode val="edge"/>
          <c:x val="4.1988169467471755E-2"/>
          <c:y val="0.11126728064271209"/>
          <c:w val="0.94074263435922323"/>
          <c:h val="0.61555207578349924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AlAbdali Camp</c:v>
                </c:pt>
                <c:pt idx="1">
                  <c:v>AlAbdali Farm</c:v>
                </c:pt>
                <c:pt idx="2">
                  <c:v>AlMutlaa Camp</c:v>
                </c:pt>
                <c:pt idx="3">
                  <c:v>AlMroth</c:v>
                </c:pt>
                <c:pt idx="4">
                  <c:v>AlRawdatain Camp</c:v>
                </c:pt>
                <c:pt idx="5">
                  <c:v>Alsebeiyyah Camp</c:v>
                </c:pt>
                <c:pt idx="6">
                  <c:v>AlShqayah Camp</c:v>
                </c:pt>
                <c:pt idx="7">
                  <c:v>Om AlAish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13.5</c:v>
                </c:pt>
                <c:pt idx="1">
                  <c:v>10.8</c:v>
                </c:pt>
                <c:pt idx="2">
                  <c:v>21.01</c:v>
                </c:pt>
                <c:pt idx="3">
                  <c:v>19.07</c:v>
                </c:pt>
                <c:pt idx="4">
                  <c:v>12.139999999999999</c:v>
                </c:pt>
                <c:pt idx="5">
                  <c:v>0</c:v>
                </c:pt>
                <c:pt idx="6">
                  <c:v>26.01</c:v>
                </c:pt>
                <c:pt idx="7">
                  <c:v>14.99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AlAbdali Camp</c:v>
                </c:pt>
                <c:pt idx="1">
                  <c:v>AlAbdali Farm</c:v>
                </c:pt>
                <c:pt idx="2">
                  <c:v>AlMutlaa Camp</c:v>
                </c:pt>
                <c:pt idx="3">
                  <c:v>AlMroth</c:v>
                </c:pt>
                <c:pt idx="4">
                  <c:v>AlRawdatain Camp</c:v>
                </c:pt>
                <c:pt idx="5">
                  <c:v>Alsebeiyyah Camp</c:v>
                </c:pt>
                <c:pt idx="6">
                  <c:v>AlShqayah Camp</c:v>
                </c:pt>
                <c:pt idx="7">
                  <c:v>Om AlAish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2.98</c:v>
                </c:pt>
                <c:pt idx="1">
                  <c:v>6.48</c:v>
                </c:pt>
                <c:pt idx="2">
                  <c:v>15.41</c:v>
                </c:pt>
                <c:pt idx="3">
                  <c:v>8.99</c:v>
                </c:pt>
                <c:pt idx="4">
                  <c:v>6.04</c:v>
                </c:pt>
                <c:pt idx="5">
                  <c:v>23.84</c:v>
                </c:pt>
                <c:pt idx="6">
                  <c:v>24.23</c:v>
                </c:pt>
                <c:pt idx="7">
                  <c:v>3.94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AlAbdali Camp</c:v>
                </c:pt>
                <c:pt idx="1">
                  <c:v>AlAbdali Farm</c:v>
                </c:pt>
                <c:pt idx="2">
                  <c:v>AlMutlaa Camp</c:v>
                </c:pt>
                <c:pt idx="3">
                  <c:v>AlMroth</c:v>
                </c:pt>
                <c:pt idx="4">
                  <c:v>AlRawdatain Camp</c:v>
                </c:pt>
                <c:pt idx="5">
                  <c:v>Alsebeiyyah Camp</c:v>
                </c:pt>
                <c:pt idx="6">
                  <c:v>AlShqayah Camp</c:v>
                </c:pt>
                <c:pt idx="7">
                  <c:v>Om AlAish</c:v>
                </c:pt>
              </c:strCache>
            </c:strRef>
          </c:cat>
          <c:val>
            <c:numRef>
              <c:f>Sheet1!$D$2:$D$9</c:f>
              <c:numCache>
                <c:formatCode>General</c:formatCode>
                <c:ptCount val="8"/>
                <c:pt idx="0">
                  <c:v>23.61000000000001</c:v>
                </c:pt>
                <c:pt idx="1">
                  <c:v>22.72</c:v>
                </c:pt>
                <c:pt idx="2">
                  <c:v>11.02</c:v>
                </c:pt>
                <c:pt idx="3">
                  <c:v>34.980000000000004</c:v>
                </c:pt>
                <c:pt idx="4">
                  <c:v>3.3499999999999988</c:v>
                </c:pt>
                <c:pt idx="5">
                  <c:v>0.59</c:v>
                </c:pt>
                <c:pt idx="6">
                  <c:v>38.56</c:v>
                </c:pt>
                <c:pt idx="7">
                  <c:v>10.860000000000005</c:v>
                </c:pt>
              </c:numCache>
            </c:numRef>
          </c:val>
        </c:ser>
        <c:dLbls>
          <c:showVal val="1"/>
        </c:dLbls>
        <c:axId val="79664640"/>
        <c:axId val="79666176"/>
      </c:barChart>
      <c:catAx>
        <c:axId val="7966464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79666176"/>
        <c:crosses val="autoZero"/>
        <c:auto val="1"/>
        <c:lblAlgn val="ctr"/>
        <c:lblOffset val="100"/>
      </c:catAx>
      <c:valAx>
        <c:axId val="79666176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79664640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0A3424-08AB-4920-B610-F225386BC1FD}" type="datetimeFigureOut">
              <a:rPr lang="en-US" smtClean="0"/>
              <a:pPr/>
              <a:t>11/19/2015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F73321-5AC5-4005-B46F-54D6FC2179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442980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E83AC9-574F-4D92-8268-E79804FE6CD7}" type="datetimeFigureOut">
              <a:rPr lang="en-US" smtClean="0"/>
              <a:pPr/>
              <a:t>11/19/2015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D53CF1-04FD-4AAC-B632-025E1B3BEE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082372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6CB53A-4E9A-441D-83AF-3FC427A3AE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1913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 Slide (Full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9A4649-EEC9-4F0D-88CE-7537B5B61F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2774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Text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994" y="1569599"/>
            <a:ext cx="4157169" cy="46116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2144" y="1569599"/>
            <a:ext cx="4157169" cy="46116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9A4649-EEC9-4F0D-88CE-7537B5B61F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3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136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0595125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3.xml"/><Relationship Id="rId13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2.xml"/><Relationship Id="rId12" Type="http://schemas.openxmlformats.org/officeDocument/2006/relationships/tags" Target="../tags/tag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vmlDrawing" Target="../drawings/vmlDrawing1.vml"/><Relationship Id="rId11" Type="http://schemas.openxmlformats.org/officeDocument/2006/relationships/tags" Target="../tags/tag6.xml"/><Relationship Id="rId5" Type="http://schemas.openxmlformats.org/officeDocument/2006/relationships/theme" Target="../theme/theme1.xml"/><Relationship Id="rId15" Type="http://schemas.openxmlformats.org/officeDocument/2006/relationships/image" Target="../media/image3.png"/><Relationship Id="rId10" Type="http://schemas.openxmlformats.org/officeDocument/2006/relationships/tags" Target="../tags/tag5.xml"/><Relationship Id="rId4" Type="http://schemas.openxmlformats.org/officeDocument/2006/relationships/slideLayout" Target="../slideLayouts/slideLayout4.xml"/><Relationship Id="rId9" Type="http://schemas.openxmlformats.org/officeDocument/2006/relationships/tags" Target="../tags/tag4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690238251"/>
              </p:ext>
            </p:extLst>
          </p:nvPr>
        </p:nvGraphicFramePr>
        <p:xfrm>
          <a:off x="0" y="0"/>
          <a:ext cx="146538" cy="158750"/>
        </p:xfrm>
        <a:graphic>
          <a:graphicData uri="http://schemas.openxmlformats.org/presentationml/2006/ole">
            <p:oleObj spid="_x0000_s153715" name="think-cell Slide" r:id="rId13" imgW="360" imgH="360" progId="">
              <p:embed/>
            </p:oleObj>
          </a:graphicData>
        </a:graphic>
      </p:graphicFrame>
      <p:pic>
        <p:nvPicPr>
          <p:cNvPr id="13" name="Picture 4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635262" cy="973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369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29197" y="76201"/>
            <a:ext cx="1118088" cy="56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255877" y="594000"/>
            <a:ext cx="8616738" cy="716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0"/>
            </p:custDataLst>
          </p:nvPr>
        </p:nvSpPr>
        <p:spPr>
          <a:xfrm>
            <a:off x="265847" y="1569600"/>
            <a:ext cx="8317662" cy="46116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  <p:custDataLst>
              <p:tags r:id="rId11"/>
            </p:custDataLst>
          </p:nvPr>
        </p:nvSpPr>
        <p:spPr>
          <a:xfrm>
            <a:off x="262523" y="6692400"/>
            <a:ext cx="807913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10000"/>
              </a:spcBef>
              <a:spcAft>
                <a:spcPct val="0"/>
              </a:spcAft>
              <a:buClr>
                <a:srgbClr val="0B1F65"/>
              </a:buClr>
              <a:defRPr/>
            </a:pPr>
            <a:r>
              <a:rPr lang="en-US" b="1" smtClean="0">
                <a:solidFill>
                  <a:srgbClr val="000000"/>
                </a:solidFill>
              </a:rPr>
              <a:t>December 12, 2011</a:t>
            </a:r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  <p:custDataLst>
              <p:tags r:id="rId12"/>
            </p:custDataLst>
          </p:nvPr>
        </p:nvSpPr>
        <p:spPr>
          <a:xfrm>
            <a:off x="8374155" y="6573600"/>
            <a:ext cx="498462" cy="1836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r">
              <a:defRPr sz="12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10000"/>
              </a:spcBef>
              <a:spcAft>
                <a:spcPct val="0"/>
              </a:spcAft>
              <a:buClr>
                <a:srgbClr val="0B1F65"/>
              </a:buClr>
              <a:defRPr/>
            </a:pPr>
            <a:fld id="{879A4649-EEC9-4F0D-88CE-7537B5B61F8C}" type="slidenum">
              <a:rPr lang="en-US" b="1" smtClean="0"/>
              <a:pPr fontAlgn="base">
                <a:spcBef>
                  <a:spcPct val="10000"/>
                </a:spcBef>
                <a:spcAft>
                  <a:spcPct val="0"/>
                </a:spcAft>
                <a:buClr>
                  <a:srgbClr val="0B1F65"/>
                </a:buClr>
                <a:defRPr/>
              </a:pPr>
              <a:t>‹#›</a:t>
            </a:fld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xmlns="" val="214928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Book Antiqua" pitchFamily="18" charset="0"/>
          <a:ea typeface="+mj-ea"/>
          <a:cs typeface="+mj-cs"/>
        </a:defRPr>
      </a:lvl1pPr>
    </p:titleStyle>
    <p:bodyStyle>
      <a:lvl1pPr marL="183600" indent="-183600" algn="l" defTabSz="914400" rtl="0" eaLnBrk="1" latinLnBrk="0" hangingPunct="1">
        <a:spcBef>
          <a:spcPts val="1920"/>
        </a:spcBef>
        <a:buFont typeface="Wingdings" pitchFamily="2" charset="2"/>
        <a:buChar char="§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356400" indent="-172800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538163" indent="-180975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719138" indent="-180975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900000" indent="-180000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4.xml"/><Relationship Id="rId1" Type="http://schemas.openxmlformats.org/officeDocument/2006/relationships/vmlDrawing" Target="../drawings/vmlDrawing8.vml"/><Relationship Id="rId6" Type="http://schemas.openxmlformats.org/officeDocument/2006/relationships/chart" Target="../charts/chart7.xml"/><Relationship Id="rId5" Type="http://schemas.openxmlformats.org/officeDocument/2006/relationships/oleObject" Target="../embeddings/oleObject8.bin"/><Relationship Id="rId4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5.xml"/><Relationship Id="rId1" Type="http://schemas.openxmlformats.org/officeDocument/2006/relationships/vmlDrawing" Target="../drawings/vmlDrawing9.vml"/><Relationship Id="rId6" Type="http://schemas.openxmlformats.org/officeDocument/2006/relationships/chart" Target="../charts/chart8.xml"/><Relationship Id="rId5" Type="http://schemas.openxmlformats.org/officeDocument/2006/relationships/oleObject" Target="../embeddings/oleObject9.bin"/><Relationship Id="rId4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6.xml"/><Relationship Id="rId1" Type="http://schemas.openxmlformats.org/officeDocument/2006/relationships/vmlDrawing" Target="../drawings/vmlDrawing10.vml"/><Relationship Id="rId6" Type="http://schemas.openxmlformats.org/officeDocument/2006/relationships/chart" Target="../charts/chart9.xml"/><Relationship Id="rId5" Type="http://schemas.openxmlformats.org/officeDocument/2006/relationships/oleObject" Target="../embeddings/oleObject10.bin"/><Relationship Id="rId4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7.xml"/><Relationship Id="rId1" Type="http://schemas.openxmlformats.org/officeDocument/2006/relationships/vmlDrawing" Target="../drawings/vmlDrawing11.vml"/><Relationship Id="rId6" Type="http://schemas.openxmlformats.org/officeDocument/2006/relationships/chart" Target="../charts/chart10.xml"/><Relationship Id="rId5" Type="http://schemas.openxmlformats.org/officeDocument/2006/relationships/oleObject" Target="../embeddings/oleObject11.bin"/><Relationship Id="rId4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8.xml"/><Relationship Id="rId1" Type="http://schemas.openxmlformats.org/officeDocument/2006/relationships/vmlDrawing" Target="../drawings/vmlDrawing12.vml"/><Relationship Id="rId5" Type="http://schemas.openxmlformats.org/officeDocument/2006/relationships/oleObject" Target="../embeddings/oleObject12.bin"/><Relationship Id="rId4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8.xml"/><Relationship Id="rId1" Type="http://schemas.openxmlformats.org/officeDocument/2006/relationships/vmlDrawing" Target="../drawings/vmlDrawing2.vml"/><Relationship Id="rId6" Type="http://schemas.openxmlformats.org/officeDocument/2006/relationships/chart" Target="../charts/chart1.xml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9.xml"/><Relationship Id="rId1" Type="http://schemas.openxmlformats.org/officeDocument/2006/relationships/vmlDrawing" Target="../drawings/vmlDrawing3.vml"/><Relationship Id="rId6" Type="http://schemas.openxmlformats.org/officeDocument/2006/relationships/chart" Target="../charts/chart2.xml"/><Relationship Id="rId5" Type="http://schemas.openxmlformats.org/officeDocument/2006/relationships/oleObject" Target="../embeddings/oleObject3.bin"/><Relationship Id="rId4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0.xml"/><Relationship Id="rId1" Type="http://schemas.openxmlformats.org/officeDocument/2006/relationships/vmlDrawing" Target="../drawings/vmlDrawing4.vml"/><Relationship Id="rId6" Type="http://schemas.openxmlformats.org/officeDocument/2006/relationships/chart" Target="../charts/chart3.xml"/><Relationship Id="rId5" Type="http://schemas.openxmlformats.org/officeDocument/2006/relationships/oleObject" Target="../embeddings/oleObject4.bin"/><Relationship Id="rId4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1.xml"/><Relationship Id="rId1" Type="http://schemas.openxmlformats.org/officeDocument/2006/relationships/vmlDrawing" Target="../drawings/vmlDrawing5.vml"/><Relationship Id="rId6" Type="http://schemas.openxmlformats.org/officeDocument/2006/relationships/chart" Target="../charts/chart4.xml"/><Relationship Id="rId5" Type="http://schemas.openxmlformats.org/officeDocument/2006/relationships/oleObject" Target="../embeddings/oleObject5.bin"/><Relationship Id="rId4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2.xml"/><Relationship Id="rId1" Type="http://schemas.openxmlformats.org/officeDocument/2006/relationships/vmlDrawing" Target="../drawings/vmlDrawing6.vml"/><Relationship Id="rId6" Type="http://schemas.openxmlformats.org/officeDocument/2006/relationships/chart" Target="../charts/chart5.xml"/><Relationship Id="rId5" Type="http://schemas.openxmlformats.org/officeDocument/2006/relationships/oleObject" Target="../embeddings/oleObject6.bin"/><Relationship Id="rId4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3.xml"/><Relationship Id="rId1" Type="http://schemas.openxmlformats.org/officeDocument/2006/relationships/vmlDrawing" Target="../drawings/vmlDrawing7.vml"/><Relationship Id="rId6" Type="http://schemas.openxmlformats.org/officeDocument/2006/relationships/chart" Target="../charts/chart6.xml"/><Relationship Id="rId5" Type="http://schemas.openxmlformats.org/officeDocument/2006/relationships/oleObject" Target="../embeddings/oleObject7.bin"/><Relationship Id="rId4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gray">
          <a:xfrm>
            <a:off x="2507057" y="4864100"/>
            <a:ext cx="413574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defTabSz="762000" eaLnBrk="0" hangingPunct="0"/>
            <a:r>
              <a:rPr lang="en-US" altLang="ar-SA" sz="1200" i="1" dirty="0">
                <a:solidFill>
                  <a:srgbClr val="000000"/>
                </a:solidFill>
                <a:ea typeface="ＭＳ Ｐゴシック" pitchFamily="34" charset="-128"/>
              </a:rPr>
              <a:t>This report is confidential and intended solely for the use and</a:t>
            </a:r>
          </a:p>
          <a:p>
            <a:pPr algn="ctr" defTabSz="762000" eaLnBrk="0" hangingPunct="0"/>
            <a:r>
              <a:rPr lang="en-US" altLang="ar-SA" sz="1200" i="1" dirty="0">
                <a:solidFill>
                  <a:srgbClr val="000000"/>
                </a:solidFill>
                <a:ea typeface="ＭＳ Ｐゴシック" pitchFamily="34" charset="-128"/>
              </a:rPr>
              <a:t>information of the audience to whom it is addressed.</a:t>
            </a:r>
          </a:p>
        </p:txBody>
      </p: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2104292" y="4146550"/>
            <a:ext cx="4941277" cy="44450"/>
            <a:chOff x="1573" y="1814"/>
            <a:chExt cx="3370" cy="28"/>
          </a:xfrm>
        </p:grpSpPr>
        <p:sp>
          <p:nvSpPr>
            <p:cNvPr id="8" name="Line 8"/>
            <p:cNvSpPr>
              <a:spLocks noChangeShapeType="1"/>
            </p:cNvSpPr>
            <p:nvPr/>
          </p:nvSpPr>
          <p:spPr bwMode="gray">
            <a:xfrm flipH="1">
              <a:off x="1573" y="1814"/>
              <a:ext cx="337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0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gray">
            <a:xfrm>
              <a:off x="2394" y="1842"/>
              <a:ext cx="172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0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</p:grpSp>
      <p:sp>
        <p:nvSpPr>
          <p:cNvPr id="11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2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</a:t>
            </a:fld>
            <a:endParaRPr lang="en-US" dirty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625004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1"/>
          <p:cNvSpPr>
            <a:spLocks noChangeArrowheads="1"/>
          </p:cNvSpPr>
          <p:nvPr/>
        </p:nvSpPr>
        <p:spPr bwMode="gray">
          <a:xfrm>
            <a:off x="1251439" y="2286000"/>
            <a:ext cx="6641123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VIVA Weekly </a:t>
            </a:r>
            <a:r>
              <a:rPr lang="en-US" sz="2400" b="1" dirty="0" smtClean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CE Network </a:t>
            </a:r>
            <a:r>
              <a:rPr lang="en-US" sz="2400" b="1" dirty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Speed Test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>
              <a:ln w="18415" cmpd="sng">
                <a:noFill/>
                <a:prstDash val="solid"/>
              </a:ln>
              <a:latin typeface="+mj-lt"/>
              <a:cs typeface="Arial" pitchFamily="34" charset="0"/>
            </a:endParaRPr>
          </a:p>
          <a:p>
            <a:pPr algn="ctr" defTabSz="739775" eaLnBrk="0" hangingPunct="0">
              <a:lnSpc>
                <a:spcPct val="110000"/>
              </a:lnSpc>
            </a:pP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Phase 2 (Group9)</a:t>
            </a:r>
            <a:endParaRPr lang="en-US" sz="2000" i="1" dirty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  <a:p>
            <a:pPr algn="ctr" defTabSz="739775" eaLnBrk="0" hangingPunct="0">
              <a:lnSpc>
                <a:spcPct val="110000"/>
              </a:lnSpc>
            </a:pP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December 27</a:t>
            </a:r>
            <a:r>
              <a:rPr lang="en-US" sz="2000" i="1" baseline="30000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st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 – </a:t>
            </a:r>
            <a:r>
              <a:rPr lang="en-US" sz="2000" i="1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2</a:t>
            </a:r>
            <a:r>
              <a:rPr lang="en-US" sz="2000" i="1" baseline="3000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sc</a:t>
            </a:r>
            <a:r>
              <a:rPr lang="en-US" sz="2000" i="1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  </a:t>
            </a:r>
            <a:r>
              <a:rPr lang="en-US" sz="2000" i="1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January </a:t>
            </a:r>
            <a:endParaRPr lang="en-US" sz="2000" i="1" dirty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  <a:p>
            <a:pPr algn="ctr" defTabSz="739775" eaLnBrk="0" hangingPunct="0">
              <a:lnSpc>
                <a:spcPct val="110000"/>
              </a:lnSpc>
            </a:pPr>
            <a:endParaRPr lang="en-US" sz="2000" i="1" dirty="0" smtClean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033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667808032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0836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10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xmlns="" val="206626260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1939820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8336485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186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11</a:t>
            </a:fld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xmlns="" val="3210153042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35009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44711797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2887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12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xmlns="" val="2127910432"/>
              </p:ext>
            </p:extLst>
          </p:nvPr>
        </p:nvGraphicFramePr>
        <p:xfrm>
          <a:off x="166638" y="1752600"/>
          <a:ext cx="8748762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298361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76909987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391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13</a:t>
            </a:fld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xmlns="" val="428199659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125829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55542514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4326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14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dirty="0" smtClean="0">
                <a:ea typeface="MS PGothic" pitchFamily="34" charset="-128"/>
              </a:rPr>
              <a:t>Testing Areas coordinates and timing</a:t>
            </a:r>
            <a:endParaRPr lang="en-US" sz="2000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228599" y="1066799"/>
          <a:ext cx="8610601" cy="5105400"/>
        </p:xfrm>
        <a:graphic>
          <a:graphicData uri="http://schemas.openxmlformats.org/drawingml/2006/table">
            <a:tbl>
              <a:tblPr/>
              <a:tblGrid>
                <a:gridCol w="1961412"/>
                <a:gridCol w="1078777"/>
                <a:gridCol w="941478"/>
                <a:gridCol w="2000641"/>
                <a:gridCol w="1941798"/>
                <a:gridCol w="686495"/>
              </a:tblGrid>
              <a:tr h="313600"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Group</a:t>
                      </a:r>
                      <a:r>
                        <a:rPr lang="en-US" sz="1400" b="1" i="0" u="none" strike="noStrike" baseline="0" dirty="0" smtClean="0">
                          <a:solidFill>
                            <a:srgbClr val="FFFFFF"/>
                          </a:solidFill>
                          <a:latin typeface="Calibri"/>
                        </a:rPr>
                        <a:t> 9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088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Area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Date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Time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Coordinates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Notes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Tester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ALABDALI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CAMP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13-11-2015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03:48PM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29.734290, 47.673205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CAMPING AREA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ALABDALI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FARM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13-11-2015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04:34PM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29.945348, 47.668340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FARM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ALMUTLAA CAMPING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12-11-2015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05:40PM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29.425765, 47.643427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CAMOING AREA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ALMWROTH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13-11-2015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01:52PM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29.143083, 47.099200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MWROTH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ALSHA’ABE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ALRAWDATAIN CAMP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13-11-2015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05:22PM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29.890884, 47.671501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CAMPING AREA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ALSABEIYYA CAMP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12-11-2015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04:46PM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29.411093, 47.692880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CAMPING AREA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ALSHQAYAH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13-11-2015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01:20PM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29.147389, 47.201249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CAMPING AREA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OM ALAISH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13-11-2015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03:14PM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29.638954,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 47.667212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CAMPING AREA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18955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2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What is CE Network speed test ?</a:t>
            </a:r>
            <a:endParaRPr lang="en-US" sz="2000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gray">
          <a:xfrm>
            <a:off x="304800" y="1219200"/>
            <a:ext cx="8458200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762000" eaLnBrk="0" hangingPunct="0"/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CE Network speed test is to measure our internet speed compared with our competitors from a customer point of view.</a:t>
            </a:r>
          </a:p>
          <a:p>
            <a:pPr defTabSz="762000" eaLnBrk="0" hangingPunct="0"/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perform the speed test in 3 scenarios :</a:t>
            </a: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AutoNum type="arabicParenR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Using the Flash based testing tool speedtest.net we measure download and upload on the same server of the internet provider.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AutoNum type="arabicParenR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Using the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HTML5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based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testing tool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testmy.net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measure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download and upload on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Dallas TX server.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FontTx/>
              <a:buAutoNum type="arabicParenR"/>
            </a:pP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use a software called NetPerSec that reads real-time traffic with opening the website Youtube.com and measure the download ( streaming ) 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285750" indent="-285750" defTabSz="762000" eaLnBrk="0" hangingPunct="0">
              <a:buFont typeface="Wingdings" pitchFamily="2" charset="2"/>
              <a:buChar char="v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Every week we perform a test wave that includes 8 areas next to each other</a:t>
            </a:r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286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3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Group  9 Testing Areas</a:t>
            </a:r>
            <a:endParaRPr lang="en-US" sz="2000" dirty="0"/>
          </a:p>
        </p:txBody>
      </p:sp>
      <p:pic>
        <p:nvPicPr>
          <p:cNvPr id="16896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143000"/>
            <a:ext cx="83820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99968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01294470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7987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10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251520" y="1340768"/>
            <a:ext cx="6408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Average </a:t>
            </a:r>
            <a:r>
              <a:rPr lang="en-US" sz="1600" b="1" dirty="0"/>
              <a:t>Download Speeds (</a:t>
            </a:r>
            <a:r>
              <a:rPr lang="en-US" sz="1600" b="1" dirty="0" smtClean="0"/>
              <a:t>Mb/s) </a:t>
            </a:r>
            <a:endParaRPr lang="en-US" sz="1600" b="1" dirty="0"/>
          </a:p>
        </p:txBody>
      </p:sp>
      <p:graphicFrame>
        <p:nvGraphicFramePr>
          <p:cNvPr id="33" name="Chart 32"/>
          <p:cNvGraphicFramePr/>
          <p:nvPr>
            <p:extLst>
              <p:ext uri="{D42A27DB-BD31-4B8C-83A1-F6EECF244321}">
                <p14:modId xmlns:p14="http://schemas.microsoft.com/office/powerpoint/2010/main" xmlns="" val="2271064999"/>
              </p:ext>
            </p:extLst>
          </p:nvPr>
        </p:nvGraphicFramePr>
        <p:xfrm>
          <a:off x="211540" y="1679322"/>
          <a:ext cx="8703860" cy="4557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5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4</a:t>
            </a:fld>
            <a:endParaRPr lang="en-US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Overall </a:t>
            </a:r>
            <a:r>
              <a:rPr lang="en-US" altLang="en-US" sz="2000" dirty="0">
                <a:ea typeface="MS PGothic" pitchFamily="34" charset="-128"/>
              </a:rPr>
              <a:t>Average </a:t>
            </a:r>
            <a:r>
              <a:rPr lang="en-US" altLang="en-US" sz="2000" dirty="0" smtClean="0">
                <a:ea typeface="MS PGothic" pitchFamily="34" charset="-128"/>
              </a:rPr>
              <a:t>Performance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331381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62292962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4929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10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33" name="Chart 32"/>
          <p:cNvGraphicFramePr/>
          <p:nvPr>
            <p:extLst>
              <p:ext uri="{D42A27DB-BD31-4B8C-83A1-F6EECF244321}">
                <p14:modId xmlns:p14="http://schemas.microsoft.com/office/powerpoint/2010/main" xmlns="" val="448652642"/>
              </p:ext>
            </p:extLst>
          </p:nvPr>
        </p:nvGraphicFramePr>
        <p:xfrm>
          <a:off x="228600" y="1679322"/>
          <a:ext cx="8686800" cy="4557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51520" y="1340768"/>
            <a:ext cx="6408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Average Upload Speeds </a:t>
            </a:r>
            <a:r>
              <a:rPr lang="en-US" sz="1600" b="1" dirty="0"/>
              <a:t>(</a:t>
            </a:r>
            <a:r>
              <a:rPr lang="en-US" sz="1600" b="1" dirty="0" smtClean="0"/>
              <a:t>Mb/s</a:t>
            </a:r>
            <a:r>
              <a:rPr lang="en-US" sz="1600" b="1" dirty="0"/>
              <a:t>) </a:t>
            </a:r>
          </a:p>
        </p:txBody>
      </p:sp>
      <p:sp>
        <p:nvSpPr>
          <p:cNvPr id="1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2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5</a:t>
            </a:fld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Overall </a:t>
            </a:r>
            <a:r>
              <a:rPr lang="en-US" altLang="en-US" sz="2000" dirty="0">
                <a:ea typeface="MS PGothic" pitchFamily="34" charset="-128"/>
              </a:rPr>
              <a:t>Average </a:t>
            </a:r>
            <a:r>
              <a:rPr lang="en-US" altLang="en-US" sz="2000" dirty="0" smtClean="0">
                <a:ea typeface="MS PGothic" pitchFamily="34" charset="-128"/>
              </a:rPr>
              <a:t>Performance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222769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59318832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9559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xmlns="" val="1228422047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6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156575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27449319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59812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7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xmlns="" val="3377614198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357368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59318832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6374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xmlns="" val="3640365359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8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156575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27449319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7398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9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xmlns="" val="3377614198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357368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21047&quot;&gt;&lt;version val=&quot;22240&quot;/&gt;&lt;CPresentation id=&quot;1&quot;&gt;&lt;m_precDefaultNumber&gt;&lt;m_chMinusSymbol&gt;-&lt;/m_chMinusSymbol&gt;&lt;m_chDecimalSymbol17909&gt;.&lt;/m_chDecimalSymbol17909&gt;&lt;m_nGroupingDigits17909 val=&quot;3&quot;/&gt;&lt;m_chGroupingSymbol17909&gt;,&lt;/m_chGroupingSymbol17909&gt;&lt;/m_precDefaultNumber&gt;&lt;m_precDefaultPercent&gt;&lt;m_chMinusSymbol&gt;-&lt;/m_chMinusSymbol&gt;&lt;m_nDecimalDigits17909 val=&quot;0&quot;/&gt;&lt;m_chDecimalSymbol17909&gt;.&lt;/m_chDecimalSymbol17909&gt;&lt;m_nGroupingDigits17909 val=&quot;3&quot;/&gt;&lt;m_chGroupingSymbol17909&gt;,&lt;/m_chGroupingSymbol17909&gt;&lt;m_strSuffix17909&gt;%&lt;/m_strSuffix17909&gt;&lt;/m_precDefaultPercent&gt;&lt;m_precDefaultDate&gt;&lt;m_strFormatTime&gt;%#m/%#d/%Y&lt;/m_strFormatTime&gt;&lt;/m_precDefaultDate&gt;&lt;m_precDefaultYear/&gt;&lt;m_precDefaultQuarter/&gt;&lt;m_precDefaultMonth/&gt;&lt;m_precDefaultWeek/&gt;&lt;m_precDefaultDay/&gt;&lt;m_mruColor&gt;&lt;m_vecMRU length=&quot;3&quot;&gt;&lt;elem m_fUsage=&quot;4.40703099999999990000E+000&quot;&gt;&lt;m_ppcolschidx val=&quot;0&quot;/&gt;&lt;m_rgb r=&quot;ea&quot; g=&quot;ca&quot; b=&quot;15&quot;/&gt;&lt;m_nBrightness val=&quot;0&quot;/&gt;&lt;/elem&gt;&lt;elem m_fUsage=&quot;1.24046721000000000000E+000&quot;&gt;&lt;m_ppcolschidx val=&quot;0&quot;/&gt;&lt;m_rgb r=&quot;dd&quot; g=&quot;d3&quot; b=&quot;22&quot;/&gt;&lt;m_nBrightness val=&quot;0&quot;/&gt;&lt;/elem&gt;&lt;elem m_fUsage=&quot;4.78296900000000140000E-001&quot;&gt;&lt;m_ppcolschidx val=&quot;0&quot;/&gt;&lt;m_rgb r=&quot;f0&quot; g=&quot;ce&quot; b=&quot;f&quot;/&gt;&lt;m_nBrightness val=&quot;0&quot;/&gt;&lt;/elem&gt;&lt;/m_vecMRU&gt;&lt;/m_mruColor&gt;&lt;m_eweekdayFirstOfWeek val=&quot;1&quot;/&gt;&lt;m_eweekdayFirstOfWorkweek val=&quot;1&quot;/&gt;&lt;m_eweekdayFirstOfWeekend val=&quot;6&quot;/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_9J2QNAsE6OwoOyLy.mB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LWOWxF6H0mv6uHtgd1xA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N4uiy9HeEyZMuEhMxerL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.kO8Q3kpU6DmT8W_W8bZ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Z9dFe2fS0GL7nqHJQusD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tswk08uZEykcQfAnOvqX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heme/theme1.xml><?xml version="1.0" encoding="utf-8"?>
<a:theme xmlns:a="http://schemas.openxmlformats.org/drawingml/2006/main" name="6_BoozTemplate">
  <a:themeElements>
    <a:clrScheme name="Booz">
      <a:dk1>
        <a:srgbClr val="000000"/>
      </a:dk1>
      <a:lt1>
        <a:srgbClr val="FFFFFF"/>
      </a:lt1>
      <a:dk2>
        <a:srgbClr val="939393"/>
      </a:dk2>
      <a:lt2>
        <a:srgbClr val="D90D39"/>
      </a:lt2>
      <a:accent1>
        <a:srgbClr val="4C9BDC"/>
      </a:accent1>
      <a:accent2>
        <a:srgbClr val="76B2E4"/>
      </a:accent2>
      <a:accent3>
        <a:srgbClr val="A5CCED"/>
      </a:accent3>
      <a:accent4>
        <a:srgbClr val="066BB0"/>
      </a:accent4>
      <a:accent5>
        <a:srgbClr val="DCDCDC"/>
      </a:accent5>
      <a:accent6>
        <a:srgbClr val="BFBFBF"/>
      </a:accent6>
      <a:hlink>
        <a:srgbClr val="4C9BDC"/>
      </a:hlink>
      <a:folHlink>
        <a:srgbClr val="066BB0"/>
      </a:folHlink>
    </a:clrScheme>
    <a:fontScheme name="nachsehen">
      <a:majorFont>
        <a:latin typeface="Book Antiqu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tx1"/>
          </a:solidFill>
        </a:ln>
      </a:spPr>
      <a:bodyPr rtlCol="0" anchor="ctr">
        <a:noAutofit/>
      </a:bodyPr>
      <a:lstStyle>
        <a:defPPr algn="ctr">
          <a:defRPr sz="1200" dirty="0">
            <a:latin typeface="+mn-lt"/>
          </a:defRPr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>
          <a:solidFill>
            <a:srgbClr val="000000"/>
          </a:solidFill>
          <a:tailEnd type="none" w="med" len="sm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90000" tIns="46800" rIns="90000" bIns="46800" rtlCol="0">
        <a:spAutoFit/>
      </a:bodyPr>
      <a:lstStyle>
        <a:defPPr>
          <a:defRPr sz="12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  <a:custClrLst>
    <a:custClr name="Grey 3">
      <a:srgbClr val="939393"/>
    </a:custClr>
    <a:custClr name="Grey 4">
      <a:srgbClr val="696969"/>
    </a:custClr>
    <a:custClr name="Green 1">
      <a:srgbClr val="DAF0A8"/>
    </a:custClr>
    <a:custClr name="Green 2">
      <a:srgbClr val="AFE06E"/>
    </a:custClr>
    <a:custClr name="Green 3">
      <a:srgbClr val="7DB935"/>
    </a:custClr>
    <a:custClr name="Green 4">
      <a:srgbClr val="608B2D"/>
    </a:custClr>
    <a:custClr name="Orange 1">
      <a:srgbClr val="F3CF74"/>
    </a:custClr>
    <a:custClr name="Orange 2">
      <a:srgbClr val="EFB643"/>
    </a:custClr>
    <a:custClr name="Orange 3">
      <a:srgbClr val="F18917"/>
    </a:custClr>
    <a:custClr name="Orange 4">
      <a:srgbClr val="D26308"/>
    </a:custClr>
  </a:custClr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Presentation1</Template>
  <TotalTime>21241</TotalTime>
  <Words>502</Words>
  <Application>Microsoft Office PowerPoint</Application>
  <PresentationFormat>On-screen Show (4:3)</PresentationFormat>
  <Paragraphs>135</Paragraphs>
  <Slides>14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6_BoozTemplate</vt:lpstr>
      <vt:lpstr>think-cell Slide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Mohamad Ibrahim</dc:creator>
  <cp:lastModifiedBy>faisal</cp:lastModifiedBy>
  <cp:revision>1394</cp:revision>
  <dcterms:created xsi:type="dcterms:W3CDTF">2012-10-01T05:39:34Z</dcterms:created>
  <dcterms:modified xsi:type="dcterms:W3CDTF">2015-11-19T04:28:03Z</dcterms:modified>
</cp:coreProperties>
</file>