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tags/tag6.xml" ContentType="application/vnd.openxmlformats-officedocument.presentationml.tags+xml"/>
  <Override PartName="/ppt/tags/tag8.xml" ContentType="application/vnd.openxmlformats-officedocument.presentationml.tags+xml"/>
  <Override PartName="/ppt/notesSlides/notesSlide2.xml" ContentType="application/vnd.openxmlformats-officedocument.presentationml.notesSlide+xml"/>
  <Override PartName="/ppt/theme/themeOverride7.xml" ContentType="application/vnd.openxmlformats-officedocument.themeOverr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Layouts/slideLayout4.xml" ContentType="application/vnd.openxmlformats-officedocument.presentationml.slideLayout+xml"/>
  <Override PartName="/ppt/tags/tag4.xml" ContentType="application/vnd.openxmlformats-officedocument.presentationml.tags+xml"/>
  <Override PartName="/ppt/theme/theme3.xml" ContentType="application/vnd.openxmlformats-officedocument.theme+xml"/>
  <Override PartName="/ppt/theme/themeOverride5.xml" ContentType="application/vnd.openxmlformats-officedocument.themeOverr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tags/tag2.xml" ContentType="application/vnd.openxmlformats-officedocument.presentationml.tags+xml"/>
  <Override PartName="/ppt/theme/themeOverride3.xml" ContentType="application/vnd.openxmlformats-officedocument.themeOverr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theme/themeOverride1.xml" ContentType="application/vnd.openxmlformats-officedocument.themeOverr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tags/tag16.xml" ContentType="application/vnd.openxmlformats-officedocument.presentationml.tags+xml"/>
  <Override PartName="/ppt/charts/chart9.xml" ContentType="application/vnd.openxmlformats-officedocument.drawingml.chart+xml"/>
  <Override PartName="/ppt/tags/tag18.xml" ContentType="application/vnd.openxmlformats-officedocument.presentationml.tags+xml"/>
  <Override PartName="/ppt/tags/tag14.xml" ContentType="application/vnd.openxmlformats-officedocument.presentationml.tags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Default Extension="xlsx" ContentType="application/vnd.openxmlformats-officedocument.spreadsheetml.sheet"/>
  <Override PartName="/ppt/charts/chart3.xml" ContentType="application/vnd.openxmlformats-officedocument.drawingml.chart+xml"/>
  <Override PartName="/ppt/tags/tag12.xml" ContentType="application/vnd.openxmlformats-officedocument.presentationml.tags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ppt/tags/tag9.xml" ContentType="application/vnd.openxmlformats-officedocument.presentationml.tags+xml"/>
  <Override PartName="/ppt/charts/chart2.xml" ContentType="application/vnd.openxmlformats-officedocument.drawingml.chart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theme/themeOverride9.xml" ContentType="application/vnd.openxmlformats-officedocument.themeOverr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tags/tag7.xml" ContentType="application/vnd.openxmlformats-officedocument.presentationml.tags+xml"/>
  <Default Extension="bin" ContentType="application/vnd.openxmlformats-officedocument.oleObject"/>
  <Default Extension="png" ContentType="image/png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theme/themeOverride8.xml" ContentType="application/vnd.openxmlformats-officedocument.themeOverride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tags/tag5.xml" ContentType="application/vnd.openxmlformats-officedocument.presentationml.tags+xml"/>
  <Override PartName="/ppt/theme/theme2.xml" ContentType="application/vnd.openxmlformats-officedocument.theme+xml"/>
  <Override PartName="/ppt/theme/themeOverride6.xml" ContentType="application/vnd.openxmlformats-officedocument.themeOverride+xml"/>
  <Override PartName="/ppt/slides/slide1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tags/tag3.xml" ContentType="application/vnd.openxmlformats-officedocument.presentationml.tags+xml"/>
  <Default Extension="jpeg" ContentType="image/jpeg"/>
  <Override PartName="/ppt/theme/themeOverride4.xml" ContentType="application/vnd.openxmlformats-officedocument.themeOverr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ppt/theme/themeOverride2.xml" ContentType="application/vnd.openxmlformats-officedocument.themeOverr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charts/chart8.xml" ContentType="application/vnd.openxmlformats-officedocument.drawingml.chart+xml"/>
  <Override PartName="/ppt/tags/tag17.xml" ContentType="application/vnd.openxmlformats-officedocument.presentationml.tags+xml"/>
  <Default Extension="vml" ContentType="application/vnd.openxmlformats-officedocument.vmlDrawing"/>
  <Override PartName="/ppt/charts/chart6.xml" ContentType="application/vnd.openxmlformats-officedocument.drawingml.chart+xml"/>
  <Override PartName="/ppt/tags/tag15.xml" ContentType="application/vnd.openxmlformats-officedocument.presentationml.tags+xml"/>
  <Override PartName="/ppt/notesSlides/notesSlide8.xml" ContentType="application/vnd.openxmlformats-officedocument.presentationml.notesSlide+xml"/>
  <Override PartName="/ppt/charts/chart10.xml" ContentType="application/vnd.openxmlformats-officedocument.drawingml.chart+xml"/>
  <Override PartName="/ppt/notesSlides/notesSlide11.xml" ContentType="application/vnd.openxmlformats-officedocument.presentationml.notesSlide+xml"/>
  <Override PartName="/ppt/charts/chart4.xml" ContentType="application/vnd.openxmlformats-officedocument.drawingml.chart+xml"/>
  <Override PartName="/ppt/tags/tag13.xml" ContentType="application/vnd.openxmlformats-officedocument.presentationml.tags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6"/>
  </p:notesMasterIdLst>
  <p:handoutMasterIdLst>
    <p:handoutMasterId r:id="rId17"/>
  </p:handoutMasterIdLst>
  <p:sldIdLst>
    <p:sldId id="256" r:id="rId2"/>
    <p:sldId id="337" r:id="rId3"/>
    <p:sldId id="335" r:id="rId4"/>
    <p:sldId id="333" r:id="rId5"/>
    <p:sldId id="331" r:id="rId6"/>
    <p:sldId id="341" r:id="rId7"/>
    <p:sldId id="326" r:id="rId8"/>
    <p:sldId id="339" r:id="rId9"/>
    <p:sldId id="340" r:id="rId10"/>
    <p:sldId id="327" r:id="rId11"/>
    <p:sldId id="328" r:id="rId12"/>
    <p:sldId id="329" r:id="rId13"/>
    <p:sldId id="330" r:id="rId14"/>
    <p:sldId id="338" r:id="rId15"/>
  </p:sldIdLst>
  <p:sldSz cx="9144000" cy="6858000" type="screen4x3"/>
  <p:notesSz cx="6858000" cy="9144000"/>
  <p:custDataLst>
    <p:tags r:id="rId18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990099"/>
    <a:srgbClr val="00CC99"/>
    <a:srgbClr val="660066"/>
    <a:srgbClr val="D018C3"/>
    <a:srgbClr val="00FF99"/>
    <a:srgbClr val="006600"/>
    <a:srgbClr val="00359E"/>
    <a:srgbClr val="000099"/>
    <a:srgbClr val="DCDCDC"/>
    <a:srgbClr val="F8BEF4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012ECD-51FC-41F1-AA8D-1B2483CD663E}" styleName="Light Style 2 - Acc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207" autoAdjust="0"/>
    <p:restoredTop sz="94227" autoAdjust="0"/>
  </p:normalViewPr>
  <p:slideViewPr>
    <p:cSldViewPr>
      <p:cViewPr>
        <p:scale>
          <a:sx n="70" d="100"/>
          <a:sy n="70" d="100"/>
        </p:scale>
        <p:origin x="-1218" y="-79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1158"/>
    </p:cViewPr>
  </p:outlineViewPr>
  <p:notesTextViewPr>
    <p:cViewPr>
      <p:scale>
        <a:sx n="1" d="1"/>
        <a:sy n="1" d="1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gs" Target="tags/tag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.xlsx"/><Relationship Id="rId1" Type="http://schemas.openxmlformats.org/officeDocument/2006/relationships/themeOverride" Target="../theme/themeOverride1.xml"/></Relationships>
</file>

<file path=ppt/charts/_rels/chart10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10.xlsx"/><Relationship Id="rId1" Type="http://schemas.openxmlformats.org/officeDocument/2006/relationships/themeOverride" Target="../theme/themeOverride9.xm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Office_Excel_Worksheet2.xlsx"/></Relationships>
</file>

<file path=ppt/charts/_rels/chart3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3.xlsx"/><Relationship Id="rId1" Type="http://schemas.openxmlformats.org/officeDocument/2006/relationships/themeOverride" Target="../theme/themeOverride2.xml"/></Relationships>
</file>

<file path=ppt/charts/_rels/chart4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4.xlsx"/><Relationship Id="rId1" Type="http://schemas.openxmlformats.org/officeDocument/2006/relationships/themeOverride" Target="../theme/themeOverride3.xml"/></Relationships>
</file>

<file path=ppt/charts/_rels/chart5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5.xlsx"/><Relationship Id="rId1" Type="http://schemas.openxmlformats.org/officeDocument/2006/relationships/themeOverride" Target="../theme/themeOverride4.xml"/></Relationships>
</file>

<file path=ppt/charts/_rels/chart6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6.xlsx"/><Relationship Id="rId1" Type="http://schemas.openxmlformats.org/officeDocument/2006/relationships/themeOverride" Target="../theme/themeOverride5.xml"/></Relationships>
</file>

<file path=ppt/charts/_rels/chart7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7.xlsx"/><Relationship Id="rId1" Type="http://schemas.openxmlformats.org/officeDocument/2006/relationships/themeOverride" Target="../theme/themeOverride6.xml"/></Relationships>
</file>

<file path=ppt/charts/_rels/chart8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8.xlsx"/><Relationship Id="rId1" Type="http://schemas.openxmlformats.org/officeDocument/2006/relationships/themeOverride" Target="../theme/themeOverride7.xml"/></Relationships>
</file>

<file path=ppt/charts/_rels/chart9.xml.rels><?xml version="1.0" encoding="UTF-8" standalone="yes"?>
<Relationships xmlns="http://schemas.openxmlformats.org/package/2006/relationships"><Relationship Id="rId2" Type="http://schemas.openxmlformats.org/officeDocument/2006/relationships/package" Target="../embeddings/Microsoft_Office_Excel_Worksheet9.xlsx"/><Relationship Id="rId1" Type="http://schemas.openxmlformats.org/officeDocument/2006/relationships/themeOverride" Target="../theme/themeOverride8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3.66</c:v>
                </c:pt>
                <c:pt idx="1">
                  <c:v>2.98</c:v>
                </c:pt>
                <c:pt idx="2">
                  <c:v>9.82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6.96</c:v>
                </c:pt>
                <c:pt idx="1">
                  <c:v>6.06</c:v>
                </c:pt>
                <c:pt idx="2">
                  <c:v>9.25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8.4499999999999993</c:v>
                </c:pt>
                <c:pt idx="1">
                  <c:v>1.65</c:v>
                </c:pt>
                <c:pt idx="2">
                  <c:v>15.12</c:v>
                </c:pt>
              </c:numCache>
            </c:numRef>
          </c:val>
        </c:ser>
        <c:dLbls>
          <c:showVal val="1"/>
        </c:dLbls>
        <c:axId val="64176512"/>
        <c:axId val="64178048"/>
      </c:barChart>
      <c:catAx>
        <c:axId val="64176512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4178048"/>
        <c:crosses val="autoZero"/>
        <c:auto val="1"/>
        <c:lblAlgn val="ctr"/>
        <c:lblOffset val="100"/>
      </c:catAx>
      <c:valAx>
        <c:axId val="6417804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4176512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10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 anchor="ctr" anchorCtr="1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  <c:separator>, </c:separator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7.5</c:v>
                </c:pt>
                <c:pt idx="1">
                  <c:v>0.23</c:v>
                </c:pt>
                <c:pt idx="2">
                  <c:v>14.15</c:v>
                </c:pt>
                <c:pt idx="3">
                  <c:v>25.99</c:v>
                </c:pt>
                <c:pt idx="4">
                  <c:v>9.76</c:v>
                </c:pt>
                <c:pt idx="5">
                  <c:v>1.74</c:v>
                </c:pt>
                <c:pt idx="6">
                  <c:v>11.48</c:v>
                </c:pt>
                <c:pt idx="7">
                  <c:v>0.26</c:v>
                </c:pt>
                <c:pt idx="8">
                  <c:v>11.54</c:v>
                </c:pt>
                <c:pt idx="9">
                  <c:v>0.5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5.52</c:v>
                </c:pt>
                <c:pt idx="1">
                  <c:v>7.91</c:v>
                </c:pt>
                <c:pt idx="2">
                  <c:v>9.7200000000000006</c:v>
                </c:pt>
                <c:pt idx="3">
                  <c:v>7.09</c:v>
                </c:pt>
                <c:pt idx="4">
                  <c:v>5.52</c:v>
                </c:pt>
                <c:pt idx="5">
                  <c:v>17</c:v>
                </c:pt>
                <c:pt idx="6">
                  <c:v>2.99</c:v>
                </c:pt>
                <c:pt idx="7">
                  <c:v>6.67</c:v>
                </c:pt>
                <c:pt idx="8">
                  <c:v>11.58</c:v>
                </c:pt>
                <c:pt idx="9">
                  <c:v>18.93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19.350000000000001</c:v>
                </c:pt>
                <c:pt idx="1">
                  <c:v>12.27</c:v>
                </c:pt>
                <c:pt idx="2">
                  <c:v>14.3</c:v>
                </c:pt>
                <c:pt idx="3">
                  <c:v>9.93</c:v>
                </c:pt>
                <c:pt idx="4">
                  <c:v>12.82</c:v>
                </c:pt>
                <c:pt idx="5">
                  <c:v>17.53</c:v>
                </c:pt>
                <c:pt idx="6">
                  <c:v>8.08</c:v>
                </c:pt>
                <c:pt idx="7">
                  <c:v>7.27</c:v>
                </c:pt>
                <c:pt idx="8">
                  <c:v>1.94</c:v>
                </c:pt>
                <c:pt idx="9">
                  <c:v>20.02</c:v>
                </c:pt>
              </c:numCache>
            </c:numRef>
          </c:val>
        </c:ser>
        <c:dLbls>
          <c:showVal val="1"/>
        </c:dLbls>
        <c:axId val="83692928"/>
        <c:axId val="83698816"/>
      </c:barChart>
      <c:catAx>
        <c:axId val="8369292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3698816"/>
        <c:crosses val="autoZero"/>
        <c:auto val="1"/>
        <c:lblAlgn val="ctr"/>
        <c:lblOffset val="100"/>
      </c:catAx>
      <c:valAx>
        <c:axId val="8369881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369292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hart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Sheet1!$B$2:$B$4</c:f>
              <c:numCache>
                <c:formatCode>0.00</c:formatCode>
                <c:ptCount val="3"/>
                <c:pt idx="0">
                  <c:v>4.05</c:v>
                </c:pt>
                <c:pt idx="1">
                  <c:v>0.63</c:v>
                </c:pt>
                <c:pt idx="2">
                  <c:v>8.32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Sheet1!$C$2:$C$4</c:f>
              <c:numCache>
                <c:formatCode>0.00</c:formatCode>
                <c:ptCount val="3"/>
                <c:pt idx="0">
                  <c:v>5.23</c:v>
                </c:pt>
                <c:pt idx="1">
                  <c:v>0.73</c:v>
                </c:pt>
                <c:pt idx="2">
                  <c:v>9.2899999999999991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Sheet1!$A$2:$A$4</c:f>
              <c:strCache>
                <c:ptCount val="3"/>
                <c:pt idx="0">
                  <c:v>Youtube Test</c:v>
                </c:pt>
                <c:pt idx="1">
                  <c:v>TestMy.Net</c:v>
                </c:pt>
                <c:pt idx="2">
                  <c:v>SpeedTest.Net</c:v>
                </c:pt>
              </c:strCache>
            </c:strRef>
          </c:cat>
          <c:val>
            <c:numRef>
              <c:f>Sheet1!$D$2:$D$4</c:f>
              <c:numCache>
                <c:formatCode>0.00</c:formatCode>
                <c:ptCount val="3"/>
                <c:pt idx="0">
                  <c:v>7.07</c:v>
                </c:pt>
                <c:pt idx="1">
                  <c:v>1.07</c:v>
                </c:pt>
                <c:pt idx="2">
                  <c:v>12.35</c:v>
                </c:pt>
              </c:numCache>
            </c:numRef>
          </c:val>
        </c:ser>
        <c:dLbls>
          <c:showVal val="1"/>
        </c:dLbls>
        <c:axId val="64237568"/>
        <c:axId val="64239104"/>
      </c:barChart>
      <c:catAx>
        <c:axId val="64237568"/>
        <c:scaling>
          <c:orientation val="minMax"/>
        </c:scaling>
        <c:axPos val="b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4239104"/>
        <c:crosses val="autoZero"/>
        <c:auto val="1"/>
        <c:lblAlgn val="ctr"/>
        <c:lblOffset val="100"/>
      </c:catAx>
      <c:valAx>
        <c:axId val="6423910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4237568"/>
        <c:crosses val="autoZero"/>
        <c:crossBetween val="between"/>
      </c:valAx>
      <c:spPr>
        <a:solidFill>
          <a:prstClr val="white"/>
        </a:solidFill>
      </c:spPr>
    </c:plotArea>
    <c:legend>
      <c:legendPos val="r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/>
              <a:t>YouTube Test – Download Average (Mb/s) </a:t>
            </a:r>
            <a:endParaRPr lang="en-US" sz="1800" b="1" i="0" baseline="0" dirty="0"/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6.06</c:v>
                </c:pt>
                <c:pt idx="1">
                  <c:v>2.11</c:v>
                </c:pt>
                <c:pt idx="2">
                  <c:v>8.3000000000000007</c:v>
                </c:pt>
                <c:pt idx="3">
                  <c:v>1.35</c:v>
                </c:pt>
                <c:pt idx="4">
                  <c:v>3.95</c:v>
                </c:pt>
                <c:pt idx="5">
                  <c:v>1.99</c:v>
                </c:pt>
                <c:pt idx="6">
                  <c:v>7.46</c:v>
                </c:pt>
                <c:pt idx="7">
                  <c:v>1.27</c:v>
                </c:pt>
                <c:pt idx="8">
                  <c:v>3.92</c:v>
                </c:pt>
                <c:pt idx="9">
                  <c:v>0.14000000000000001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7.15</c:v>
                </c:pt>
                <c:pt idx="1">
                  <c:v>6.3</c:v>
                </c:pt>
                <c:pt idx="2">
                  <c:v>9.44</c:v>
                </c:pt>
                <c:pt idx="3">
                  <c:v>9.57</c:v>
                </c:pt>
                <c:pt idx="4">
                  <c:v>0.253</c:v>
                </c:pt>
                <c:pt idx="5">
                  <c:v>4.17</c:v>
                </c:pt>
                <c:pt idx="6">
                  <c:v>12.08</c:v>
                </c:pt>
                <c:pt idx="7">
                  <c:v>8.16</c:v>
                </c:pt>
                <c:pt idx="8">
                  <c:v>6.17</c:v>
                </c:pt>
                <c:pt idx="9">
                  <c:v>6.35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8.2799999999999994</c:v>
                </c:pt>
                <c:pt idx="1">
                  <c:v>4.32</c:v>
                </c:pt>
                <c:pt idx="2">
                  <c:v>10.34</c:v>
                </c:pt>
                <c:pt idx="3">
                  <c:v>13.69</c:v>
                </c:pt>
                <c:pt idx="4">
                  <c:v>2.31</c:v>
                </c:pt>
                <c:pt idx="5">
                  <c:v>11.44</c:v>
                </c:pt>
                <c:pt idx="6">
                  <c:v>9.39</c:v>
                </c:pt>
                <c:pt idx="7">
                  <c:v>7.08</c:v>
                </c:pt>
                <c:pt idx="8">
                  <c:v>7.73</c:v>
                </c:pt>
                <c:pt idx="9">
                  <c:v>9.91</c:v>
                </c:pt>
              </c:numCache>
            </c:numRef>
          </c:val>
        </c:ser>
        <c:dLbls>
          <c:showVal val="1"/>
        </c:dLbls>
        <c:axId val="67461120"/>
        <c:axId val="67462656"/>
      </c:barChart>
      <c:catAx>
        <c:axId val="67461120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7462656"/>
        <c:crosses val="autoZero"/>
        <c:auto val="1"/>
        <c:lblAlgn val="ctr"/>
        <c:lblOffset val="100"/>
      </c:catAx>
      <c:valAx>
        <c:axId val="67462656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7461120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–Download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14.13</c:v>
                </c:pt>
                <c:pt idx="1">
                  <c:v>3.47</c:v>
                </c:pt>
                <c:pt idx="2">
                  <c:v>13.38</c:v>
                </c:pt>
                <c:pt idx="3">
                  <c:v>3.01</c:v>
                </c:pt>
                <c:pt idx="4">
                  <c:v>15.5</c:v>
                </c:pt>
                <c:pt idx="5">
                  <c:v>3.25</c:v>
                </c:pt>
                <c:pt idx="6">
                  <c:v>13.14</c:v>
                </c:pt>
                <c:pt idx="7">
                  <c:v>2.61</c:v>
                </c:pt>
                <c:pt idx="8">
                  <c:v>6.62</c:v>
                </c:pt>
                <c:pt idx="9">
                  <c:v>2.89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14.81</c:v>
                </c:pt>
                <c:pt idx="1">
                  <c:v>10.44</c:v>
                </c:pt>
                <c:pt idx="2">
                  <c:v>13.09</c:v>
                </c:pt>
                <c:pt idx="3">
                  <c:v>15.45</c:v>
                </c:pt>
                <c:pt idx="4">
                  <c:v>18.37</c:v>
                </c:pt>
                <c:pt idx="5">
                  <c:v>6.96</c:v>
                </c:pt>
                <c:pt idx="6">
                  <c:v>18.7</c:v>
                </c:pt>
                <c:pt idx="7">
                  <c:v>13.4</c:v>
                </c:pt>
                <c:pt idx="8">
                  <c:v>9.1</c:v>
                </c:pt>
                <c:pt idx="9">
                  <c:v>10.37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15.61</c:v>
                </c:pt>
                <c:pt idx="1">
                  <c:v>8.4</c:v>
                </c:pt>
                <c:pt idx="2">
                  <c:v>17.809999999999999</c:v>
                </c:pt>
                <c:pt idx="3">
                  <c:v>26.67</c:v>
                </c:pt>
                <c:pt idx="4">
                  <c:v>4.99</c:v>
                </c:pt>
                <c:pt idx="5">
                  <c:v>18.670000000000002</c:v>
                </c:pt>
                <c:pt idx="6">
                  <c:v>14.15</c:v>
                </c:pt>
                <c:pt idx="7">
                  <c:v>11.96</c:v>
                </c:pt>
                <c:pt idx="8">
                  <c:v>12.23</c:v>
                </c:pt>
                <c:pt idx="9">
                  <c:v>16.329999999999998</c:v>
                </c:pt>
              </c:numCache>
            </c:numRef>
          </c:val>
        </c:ser>
        <c:dLbls>
          <c:showVal val="1"/>
        </c:dLbls>
        <c:axId val="70063232"/>
        <c:axId val="70064768"/>
      </c:barChart>
      <c:catAx>
        <c:axId val="7006323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0064768"/>
        <c:crosses val="autoZero"/>
        <c:auto val="1"/>
        <c:lblAlgn val="ctr"/>
        <c:lblOffset val="100"/>
      </c:catAx>
      <c:valAx>
        <c:axId val="700647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006323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Average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7.58</c:v>
                </c:pt>
                <c:pt idx="1">
                  <c:v>2E-3</c:v>
                </c:pt>
                <c:pt idx="2">
                  <c:v>4.8899999999999997</c:v>
                </c:pt>
                <c:pt idx="3">
                  <c:v>8.3000000000000004E-2</c:v>
                </c:pt>
                <c:pt idx="4">
                  <c:v>4.2300000000000004</c:v>
                </c:pt>
                <c:pt idx="5">
                  <c:v>8.4</c:v>
                </c:pt>
                <c:pt idx="6">
                  <c:v>8.2899999999999991</c:v>
                </c:pt>
                <c:pt idx="7">
                  <c:v>1.7</c:v>
                </c:pt>
                <c:pt idx="8">
                  <c:v>5.28</c:v>
                </c:pt>
                <c:pt idx="9">
                  <c:v>5.2999999999999999E-2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7.81</c:v>
                </c:pt>
                <c:pt idx="1">
                  <c:v>2.35</c:v>
                </c:pt>
                <c:pt idx="2">
                  <c:v>2.5499999999999998</c:v>
                </c:pt>
                <c:pt idx="3">
                  <c:v>8.6300000000000008</c:v>
                </c:pt>
                <c:pt idx="4">
                  <c:v>4.2</c:v>
                </c:pt>
                <c:pt idx="5">
                  <c:v>8.6300000000000008</c:v>
                </c:pt>
                <c:pt idx="6">
                  <c:v>7.01</c:v>
                </c:pt>
                <c:pt idx="7">
                  <c:v>2.33</c:v>
                </c:pt>
                <c:pt idx="8">
                  <c:v>1.59</c:v>
                </c:pt>
                <c:pt idx="9">
                  <c:v>7.2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6.82</c:v>
                </c:pt>
                <c:pt idx="1">
                  <c:v>8.5299999999999994</c:v>
                </c:pt>
                <c:pt idx="2">
                  <c:v>5.74</c:v>
                </c:pt>
                <c:pt idx="3">
                  <c:v>7.75</c:v>
                </c:pt>
                <c:pt idx="4">
                  <c:v>5.36</c:v>
                </c:pt>
                <c:pt idx="5">
                  <c:v>6.34</c:v>
                </c:pt>
                <c:pt idx="6">
                  <c:v>7.31</c:v>
                </c:pt>
                <c:pt idx="7">
                  <c:v>8.7899999999999991</c:v>
                </c:pt>
                <c:pt idx="8">
                  <c:v>6.65</c:v>
                </c:pt>
                <c:pt idx="9">
                  <c:v>7.4</c:v>
                </c:pt>
              </c:numCache>
            </c:numRef>
          </c:val>
        </c:ser>
        <c:dLbls>
          <c:showVal val="1"/>
        </c:dLbls>
        <c:axId val="70140672"/>
        <c:axId val="70142208"/>
      </c:barChart>
      <c:catAx>
        <c:axId val="70140672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70142208"/>
        <c:crosses val="autoZero"/>
        <c:auto val="1"/>
        <c:lblAlgn val="ctr"/>
        <c:lblOffset val="100"/>
      </c:catAx>
      <c:valAx>
        <c:axId val="7014220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70140672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YouTube Test – Upload Max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0.00</c:formatCode>
                <c:ptCount val="10"/>
                <c:pt idx="0">
                  <c:v>8.51</c:v>
                </c:pt>
                <c:pt idx="1">
                  <c:v>0.14099999999999999</c:v>
                </c:pt>
                <c:pt idx="2">
                  <c:v>6.49</c:v>
                </c:pt>
                <c:pt idx="3">
                  <c:v>0.28999999999999998</c:v>
                </c:pt>
                <c:pt idx="4">
                  <c:v>5.27</c:v>
                </c:pt>
                <c:pt idx="5">
                  <c:v>8.74</c:v>
                </c:pt>
                <c:pt idx="6">
                  <c:v>8.61</c:v>
                </c:pt>
                <c:pt idx="7">
                  <c:v>2.93</c:v>
                </c:pt>
                <c:pt idx="8">
                  <c:v>8.1199999999999992</c:v>
                </c:pt>
                <c:pt idx="9">
                  <c:v>0.29699999999999999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0.00</c:formatCode>
                <c:ptCount val="10"/>
                <c:pt idx="0">
                  <c:v>8.33</c:v>
                </c:pt>
                <c:pt idx="1">
                  <c:v>8.1999999999999993</c:v>
                </c:pt>
                <c:pt idx="2">
                  <c:v>3.37</c:v>
                </c:pt>
                <c:pt idx="3">
                  <c:v>8.9499999999999993</c:v>
                </c:pt>
                <c:pt idx="4">
                  <c:v>4.87</c:v>
                </c:pt>
                <c:pt idx="5">
                  <c:v>9.44</c:v>
                </c:pt>
                <c:pt idx="6">
                  <c:v>7.75</c:v>
                </c:pt>
                <c:pt idx="7">
                  <c:v>8.3000000000000007</c:v>
                </c:pt>
                <c:pt idx="8">
                  <c:v>2</c:v>
                </c:pt>
                <c:pt idx="9">
                  <c:v>8.85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0.00</c:formatCode>
                <c:ptCount val="10"/>
                <c:pt idx="0">
                  <c:v>7.75</c:v>
                </c:pt>
                <c:pt idx="1">
                  <c:v>10.35</c:v>
                </c:pt>
                <c:pt idx="2">
                  <c:v>6.98</c:v>
                </c:pt>
                <c:pt idx="3">
                  <c:v>8.67</c:v>
                </c:pt>
                <c:pt idx="4">
                  <c:v>6.87</c:v>
                </c:pt>
                <c:pt idx="5">
                  <c:v>7.47</c:v>
                </c:pt>
                <c:pt idx="6">
                  <c:v>8.4</c:v>
                </c:pt>
                <c:pt idx="7">
                  <c:v>9.9499999999999993</c:v>
                </c:pt>
                <c:pt idx="8">
                  <c:v>8.41</c:v>
                </c:pt>
                <c:pt idx="9">
                  <c:v>8.14</c:v>
                </c:pt>
              </c:numCache>
            </c:numRef>
          </c:val>
        </c:ser>
        <c:dLbls>
          <c:showVal val="1"/>
        </c:dLbls>
        <c:axId val="67557248"/>
        <c:axId val="67558784"/>
      </c:barChart>
      <c:catAx>
        <c:axId val="6755724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67558784"/>
        <c:crosses val="autoZero"/>
        <c:auto val="1"/>
        <c:lblAlgn val="ctr"/>
        <c:lblOffset val="100"/>
      </c:catAx>
      <c:valAx>
        <c:axId val="675587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0.00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6755724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5.3</c:v>
                </c:pt>
                <c:pt idx="1">
                  <c:v>0.30299999999999999</c:v>
                </c:pt>
                <c:pt idx="2">
                  <c:v>7.7</c:v>
                </c:pt>
                <c:pt idx="3">
                  <c:v>2</c:v>
                </c:pt>
                <c:pt idx="4">
                  <c:v>2.5</c:v>
                </c:pt>
                <c:pt idx="5">
                  <c:v>2.4</c:v>
                </c:pt>
                <c:pt idx="6">
                  <c:v>4.8</c:v>
                </c:pt>
                <c:pt idx="7">
                  <c:v>1.3</c:v>
                </c:pt>
                <c:pt idx="8">
                  <c:v>2.1</c:v>
                </c:pt>
                <c:pt idx="9" formatCode="0.00">
                  <c:v>1.4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7.9</c:v>
                </c:pt>
                <c:pt idx="1">
                  <c:v>6.3</c:v>
                </c:pt>
                <c:pt idx="2">
                  <c:v>4.2</c:v>
                </c:pt>
                <c:pt idx="3">
                  <c:v>6.1</c:v>
                </c:pt>
                <c:pt idx="4">
                  <c:v>0.19900000000000001</c:v>
                </c:pt>
                <c:pt idx="5">
                  <c:v>2.1</c:v>
                </c:pt>
                <c:pt idx="6">
                  <c:v>11</c:v>
                </c:pt>
                <c:pt idx="7">
                  <c:v>17.2</c:v>
                </c:pt>
                <c:pt idx="8">
                  <c:v>2.1</c:v>
                </c:pt>
                <c:pt idx="9" formatCode="0.00">
                  <c:v>3.5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2.1</c:v>
                </c:pt>
                <c:pt idx="1">
                  <c:v>1.3</c:v>
                </c:pt>
                <c:pt idx="2">
                  <c:v>1.7</c:v>
                </c:pt>
                <c:pt idx="3">
                  <c:v>1.9</c:v>
                </c:pt>
                <c:pt idx="4">
                  <c:v>1.5</c:v>
                </c:pt>
                <c:pt idx="5">
                  <c:v>1.9</c:v>
                </c:pt>
                <c:pt idx="6">
                  <c:v>0.83299999999999996</c:v>
                </c:pt>
                <c:pt idx="7">
                  <c:v>1.5</c:v>
                </c:pt>
                <c:pt idx="8">
                  <c:v>2.1</c:v>
                </c:pt>
                <c:pt idx="9" formatCode="0.00">
                  <c:v>1.7</c:v>
                </c:pt>
              </c:numCache>
            </c:numRef>
          </c:val>
        </c:ser>
        <c:dLbls>
          <c:showVal val="1"/>
        </c:dLbls>
        <c:axId val="81316096"/>
        <c:axId val="81321984"/>
      </c:barChart>
      <c:catAx>
        <c:axId val="81316096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1321984"/>
        <c:crosses val="autoZero"/>
        <c:auto val="1"/>
        <c:lblAlgn val="ctr"/>
        <c:lblOffset val="100"/>
      </c:catAx>
      <c:valAx>
        <c:axId val="81321984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1316096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Testmy.net – Upload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/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2</c:v>
                </c:pt>
                <c:pt idx="1">
                  <c:v>0.253</c:v>
                </c:pt>
                <c:pt idx="2">
                  <c:v>0.92400000000000004</c:v>
                </c:pt>
                <c:pt idx="3">
                  <c:v>0.377</c:v>
                </c:pt>
                <c:pt idx="4">
                  <c:v>0.26700000000000002</c:v>
                </c:pt>
                <c:pt idx="5">
                  <c:v>0.59299999999999997</c:v>
                </c:pt>
                <c:pt idx="6">
                  <c:v>0.29699999999999999</c:v>
                </c:pt>
                <c:pt idx="7">
                  <c:v>0.34499999999999997</c:v>
                </c:pt>
                <c:pt idx="8">
                  <c:v>0.17399999999999999</c:v>
                </c:pt>
                <c:pt idx="9" formatCode="0.00">
                  <c:v>1.1000000000000001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1.9</c:v>
                </c:pt>
                <c:pt idx="1">
                  <c:v>0.33500000000000002</c:v>
                </c:pt>
                <c:pt idx="2">
                  <c:v>0.35599999999999998</c:v>
                </c:pt>
                <c:pt idx="3">
                  <c:v>0.22800000000000001</c:v>
                </c:pt>
                <c:pt idx="4">
                  <c:v>1.8</c:v>
                </c:pt>
                <c:pt idx="5">
                  <c:v>0.18</c:v>
                </c:pt>
                <c:pt idx="6" formatCode="0.00">
                  <c:v>0.38600000000000001</c:v>
                </c:pt>
                <c:pt idx="7">
                  <c:v>0.38800000000000001</c:v>
                </c:pt>
                <c:pt idx="8">
                  <c:v>0.11899999999999999</c:v>
                </c:pt>
                <c:pt idx="9" formatCode="0.00">
                  <c:v>1.6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1.5</c:v>
                </c:pt>
                <c:pt idx="1">
                  <c:v>1.4</c:v>
                </c:pt>
                <c:pt idx="2">
                  <c:v>1.5</c:v>
                </c:pt>
                <c:pt idx="3">
                  <c:v>1.5</c:v>
                </c:pt>
                <c:pt idx="4">
                  <c:v>0.22800000000000001</c:v>
                </c:pt>
                <c:pt idx="5">
                  <c:v>1.1000000000000001</c:v>
                </c:pt>
                <c:pt idx="6">
                  <c:v>0.94299999999999995</c:v>
                </c:pt>
                <c:pt idx="7">
                  <c:v>0.93300000000000005</c:v>
                </c:pt>
                <c:pt idx="8">
                  <c:v>0.29199999999999998</c:v>
                </c:pt>
                <c:pt idx="9" formatCode="0.00">
                  <c:v>1.3</c:v>
                </c:pt>
              </c:numCache>
            </c:numRef>
          </c:val>
        </c:ser>
        <c:dLbls>
          <c:showVal val="1"/>
        </c:dLbls>
        <c:axId val="82127488"/>
        <c:axId val="82141568"/>
      </c:barChart>
      <c:catAx>
        <c:axId val="8212748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2141568"/>
        <c:crosses val="autoZero"/>
        <c:auto val="1"/>
        <c:lblAlgn val="ctr"/>
        <c:lblOffset val="100"/>
      </c:catAx>
      <c:valAx>
        <c:axId val="821415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212748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n-US"/>
  <c:style val="42"/>
  <c:clrMapOvr bg1="lt1" tx1="dk1" bg2="lt2" tx2="dk2" accent1="accent1" accent2="accent2" accent3="accent3" accent4="accent4" accent5="accent5" accent6="accent6" hlink="hlink" folHlink="folHlink"/>
  <c:chart>
    <c:title>
      <c:tx>
        <c:rich>
          <a:bodyPr/>
          <a:lstStyle/>
          <a:p>
            <a:pPr marL="0" marR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160" b="1" i="0" u="none" strike="noStrike" kern="1200" baseline="0">
                <a:solidFill>
                  <a:srgbClr val="000000"/>
                </a:solidFill>
                <a:latin typeface="+mn-lt"/>
                <a:ea typeface="+mn-ea"/>
                <a:cs typeface="+mn-cs"/>
              </a:defRPr>
            </a:pPr>
            <a:r>
              <a:rPr lang="en-US" sz="1800" b="1" i="0" baseline="0" dirty="0" smtClean="0">
                <a:effectLst/>
              </a:rPr>
              <a:t>Speedtest.net - Download </a:t>
            </a:r>
            <a:r>
              <a:rPr lang="en-US" sz="1800" b="1" dirty="0" smtClean="0">
                <a:effectLst/>
              </a:rPr>
              <a:t>(Mb/s) </a:t>
            </a:r>
            <a:endParaRPr lang="en-US" dirty="0" smtClean="0">
              <a:effectLst/>
            </a:endParaRPr>
          </a:p>
        </c:rich>
      </c:tx>
      <c:layout/>
    </c:title>
    <c:plotArea>
      <c:layout>
        <c:manualLayout>
          <c:layoutTarget val="inner"/>
          <c:xMode val="edge"/>
          <c:yMode val="edge"/>
          <c:x val="4.1988169467471755E-2"/>
          <c:y val="0.11126728064271209"/>
          <c:w val="0.94074263435922278"/>
          <c:h val="0.61555207578349924"/>
        </c:manualLayout>
      </c:layout>
      <c:barChart>
        <c:barDir val="col"/>
        <c:grouping val="clustered"/>
        <c:ser>
          <c:idx val="0"/>
          <c:order val="0"/>
          <c:tx>
            <c:strRef>
              <c:f>Sheet1!$B$1</c:f>
              <c:strCache>
                <c:ptCount val="1"/>
                <c:pt idx="0">
                  <c:v>VIVA</c:v>
                </c:pt>
              </c:strCache>
            </c:strRef>
          </c:tx>
          <c:spPr>
            <a:solidFill>
              <a:srgbClr val="9900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Sheet1!$B$2:$B$11</c:f>
              <c:numCache>
                <c:formatCode>General</c:formatCode>
                <c:ptCount val="10"/>
                <c:pt idx="0">
                  <c:v>7.35</c:v>
                </c:pt>
                <c:pt idx="1">
                  <c:v>1.0900000000000001</c:v>
                </c:pt>
                <c:pt idx="2">
                  <c:v>24.81</c:v>
                </c:pt>
                <c:pt idx="3">
                  <c:v>35.950000000000003</c:v>
                </c:pt>
                <c:pt idx="4">
                  <c:v>5.77</c:v>
                </c:pt>
                <c:pt idx="5">
                  <c:v>2.59</c:v>
                </c:pt>
                <c:pt idx="6">
                  <c:v>9.3699999999999992</c:v>
                </c:pt>
                <c:pt idx="7">
                  <c:v>2.27</c:v>
                </c:pt>
                <c:pt idx="8">
                  <c:v>5.98</c:v>
                </c:pt>
                <c:pt idx="9">
                  <c:v>3.05</c:v>
                </c:pt>
              </c:numCache>
            </c:numRef>
          </c:val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Zain</c:v>
                </c:pt>
              </c:strCache>
            </c:strRef>
          </c:tx>
          <c:spPr>
            <a:solidFill>
              <a:srgbClr val="00CC99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Sheet1!$C$2:$C$11</c:f>
              <c:numCache>
                <c:formatCode>General</c:formatCode>
                <c:ptCount val="10"/>
                <c:pt idx="0">
                  <c:v>10.61</c:v>
                </c:pt>
                <c:pt idx="1">
                  <c:v>3.38</c:v>
                </c:pt>
                <c:pt idx="2">
                  <c:v>6.17</c:v>
                </c:pt>
                <c:pt idx="3">
                  <c:v>14.06</c:v>
                </c:pt>
                <c:pt idx="4">
                  <c:v>10.61</c:v>
                </c:pt>
                <c:pt idx="5">
                  <c:v>2.1</c:v>
                </c:pt>
                <c:pt idx="6">
                  <c:v>15.1</c:v>
                </c:pt>
                <c:pt idx="7">
                  <c:v>17.75</c:v>
                </c:pt>
                <c:pt idx="8">
                  <c:v>5.5</c:v>
                </c:pt>
                <c:pt idx="9">
                  <c:v>7.23</c:v>
                </c:pt>
              </c:numCache>
            </c:numRef>
          </c:val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ooredoo</c:v>
                </c:pt>
              </c:strCache>
            </c:strRef>
          </c:tx>
          <c:spPr>
            <a:solidFill>
              <a:srgbClr val="FF0000"/>
            </a:solidFill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  <a:scene3d>
              <a:camera prst="orthographicFront"/>
              <a:lightRig rig="threePt" dir="t"/>
            </a:scene3d>
            <a:sp3d/>
          </c:spPr>
          <c:dLbls>
            <c:txPr>
              <a:bodyPr rot="-5400000" vert="horz"/>
              <a:lstStyle/>
              <a:p>
                <a:pPr>
                  <a:defRPr sz="1200">
                    <a:solidFill>
                      <a:schemeClr val="tx1"/>
                    </a:solidFill>
                  </a:defRPr>
                </a:pPr>
                <a:endParaRPr lang="en-US"/>
              </a:p>
            </c:txPr>
            <c:dLblPos val="outEnd"/>
            <c:showVal val="1"/>
          </c:dLbls>
          <c:cat>
            <c:strRef>
              <c:f>Sheet1!$A$2:$A$11</c:f>
              <c:strCache>
                <c:ptCount val="10"/>
                <c:pt idx="0">
                  <c:v>AlAndlus </c:v>
                </c:pt>
                <c:pt idx="1">
                  <c:v>AlDoha</c:v>
                </c:pt>
                <c:pt idx="2">
                  <c:v>AlNahda </c:v>
                </c:pt>
                <c:pt idx="3">
                  <c:v>AlQairawan</c:v>
                </c:pt>
                <c:pt idx="4">
                  <c:v>AlReqee</c:v>
                </c:pt>
                <c:pt idx="5">
                  <c:v>AlSulibikhat</c:v>
                </c:pt>
                <c:pt idx="6">
                  <c:v>Jaber AlAhmad</c:v>
                </c:pt>
                <c:pt idx="7">
                  <c:v>Qornatah</c:v>
                </c:pt>
                <c:pt idx="8">
                  <c:v>Saad AlAbdullah</c:v>
                </c:pt>
                <c:pt idx="9">
                  <c:v>Sulaibiya</c:v>
                </c:pt>
              </c:strCache>
            </c:strRef>
          </c:cat>
          <c:val>
            <c:numRef>
              <c:f>Sheet1!$D$2:$D$11</c:f>
              <c:numCache>
                <c:formatCode>General</c:formatCode>
                <c:ptCount val="10"/>
                <c:pt idx="0">
                  <c:v>24</c:v>
                </c:pt>
                <c:pt idx="1">
                  <c:v>6.07</c:v>
                </c:pt>
                <c:pt idx="2">
                  <c:v>21.64</c:v>
                </c:pt>
                <c:pt idx="3">
                  <c:v>16.420000000000002</c:v>
                </c:pt>
                <c:pt idx="4">
                  <c:v>0.84</c:v>
                </c:pt>
                <c:pt idx="5">
                  <c:v>20.36</c:v>
                </c:pt>
                <c:pt idx="6">
                  <c:v>11.34</c:v>
                </c:pt>
                <c:pt idx="7">
                  <c:v>24.74</c:v>
                </c:pt>
                <c:pt idx="8">
                  <c:v>5.0199999999999996</c:v>
                </c:pt>
                <c:pt idx="9">
                  <c:v>20.79</c:v>
                </c:pt>
              </c:numCache>
            </c:numRef>
          </c:val>
        </c:ser>
        <c:dLbls>
          <c:showVal val="1"/>
        </c:dLbls>
        <c:axId val="82910208"/>
        <c:axId val="82944768"/>
      </c:barChart>
      <c:catAx>
        <c:axId val="82910208"/>
        <c:scaling>
          <c:orientation val="minMax"/>
        </c:scaling>
        <c:axPos val="b"/>
        <c:numFmt formatCode="General" sourceLinked="1"/>
        <c:tickLblPos val="nextTo"/>
        <c:txPr>
          <a:bodyPr/>
          <a:lstStyle/>
          <a:p>
            <a:pPr>
              <a:defRPr sz="1600">
                <a:solidFill>
                  <a:schemeClr val="tx1"/>
                </a:solidFill>
              </a:defRPr>
            </a:pPr>
            <a:endParaRPr lang="en-US"/>
          </a:p>
        </c:txPr>
        <c:crossAx val="82944768"/>
        <c:crosses val="autoZero"/>
        <c:auto val="1"/>
        <c:lblAlgn val="ctr"/>
        <c:lblOffset val="100"/>
      </c:catAx>
      <c:valAx>
        <c:axId val="82944768"/>
        <c:scaling>
          <c:orientation val="minMax"/>
        </c:scaling>
        <c:axPos val="l"/>
        <c:majorGridlines>
          <c:spPr>
            <a:ln>
              <a:prstDash val="dash"/>
            </a:ln>
          </c:spPr>
        </c:majorGridlines>
        <c:numFmt formatCode="General" sourceLinked="1"/>
        <c:tickLblPos val="nextTo"/>
        <c:spPr>
          <a:ln>
            <a:prstDash val="dash"/>
          </a:ln>
        </c:spPr>
        <c:txPr>
          <a:bodyPr/>
          <a:lstStyle/>
          <a:p>
            <a:pPr>
              <a:defRPr sz="1200">
                <a:solidFill>
                  <a:schemeClr val="tx1"/>
                </a:solidFill>
              </a:defRPr>
            </a:pPr>
            <a:endParaRPr lang="en-US"/>
          </a:p>
        </c:txPr>
        <c:crossAx val="82910208"/>
        <c:crosses val="autoZero"/>
        <c:crossBetween val="between"/>
      </c:valAx>
      <c:spPr>
        <a:solidFill>
          <a:prstClr val="white"/>
        </a:solidFill>
      </c:spPr>
    </c:plotArea>
    <c:legend>
      <c:legendPos val="b"/>
      <c:layout/>
      <c:txPr>
        <a:bodyPr/>
        <a:lstStyle/>
        <a:p>
          <a:pPr>
            <a:defRPr>
              <a:solidFill>
                <a:schemeClr val="tx1"/>
              </a:solidFill>
            </a:defRPr>
          </a:pPr>
          <a:endParaRPr lang="en-US"/>
        </a:p>
      </c:txPr>
    </c:legend>
    <c:plotVisOnly val="1"/>
    <c:dispBlanksAs val="gap"/>
  </c:chart>
  <c:spPr>
    <a:noFill/>
  </c:spPr>
  <c:txPr>
    <a:bodyPr/>
    <a:lstStyle/>
    <a:p>
      <a:pPr>
        <a:defRPr sz="1800"/>
      </a:pPr>
      <a:endParaRPr lang="en-US"/>
    </a:p>
  </c:txPr>
  <c:externalData r:id="rId2"/>
</c:chartSpace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1.emf"/></Relationships>
</file>

<file path=ppt/drawings/_rels/vmlDrawing10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1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1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2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4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5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6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7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8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drawings/_rels/vmlDrawing9.vml.rels><?xml version="1.0" encoding="UTF-8" standalone="yes"?>
<Relationships xmlns="http://schemas.openxmlformats.org/package/2006/relationships"><Relationship Id="rId1" Type="http://schemas.openxmlformats.org/officeDocument/2006/relationships/image" Target="../media/image6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90A3424-08AB-4920-B610-F225386BC1FD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EF73321-5AC5-4005-B46F-54D6FC2179A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444298052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BE83AC9-574F-4D92-8268-E79804FE6CD7}" type="datetimeFigureOut">
              <a:rPr lang="en-US" smtClean="0"/>
              <a:pPr/>
              <a:t>2/28/2016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DD53CF1-04FD-4AAC-B632-025E1B3BEEA2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xmlns="" val="1608237264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13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14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11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DD53CF1-04FD-4AAC-B632-025E1B3BEEA2}" type="slidenum">
              <a:rPr lang="en-US" smtClean="0">
                <a:solidFill>
                  <a:prstClr val="black"/>
                </a:solidFill>
              </a:rPr>
              <a:pPr/>
              <a:t>12</a:t>
            </a:fld>
            <a:endParaRPr lang="en-US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31877347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246CB53A-4E9A-441D-83AF-3FC427A3AEBA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6419130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ext Slide (Full Page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9" name="Date Placeholder 3"/>
          <p:cNvSpPr>
            <a:spLocks noGrp="1"/>
          </p:cNvSpPr>
          <p:nvPr>
            <p:ph type="dt" sz="half" idx="2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42774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Textbox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7399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82144" y="1569599"/>
            <a:ext cx="4157169" cy="4611600"/>
          </a:xfrm>
        </p:spPr>
        <p:txBody>
          <a:bodyPr>
            <a:normAutofit/>
          </a:bodyPr>
          <a:lstStyle>
            <a:lvl1pPr>
              <a:defRPr sz="1600"/>
            </a:lvl1pPr>
            <a:lvl2pPr>
              <a:defRPr sz="16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879A4649-EEC9-4F0D-88CE-7537B5B61F8C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sp>
        <p:nvSpPr>
          <p:cNvPr id="12" name="Date Placeholder 3"/>
          <p:cNvSpPr>
            <a:spLocks noGrp="1"/>
          </p:cNvSpPr>
          <p:nvPr>
            <p:ph type="dt" sz="half" idx="13"/>
          </p:nvPr>
        </p:nvSpPr>
        <p:spPr>
          <a:xfrm>
            <a:off x="262523" y="6692400"/>
            <a:ext cx="788677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>
              <a:defRPr/>
            </a:pPr>
            <a:r>
              <a:rPr lang="en-US" smtClean="0">
                <a:solidFill>
                  <a:srgbClr val="000000"/>
                </a:solidFill>
              </a:rPr>
              <a:t>December 12, 2011</a:t>
            </a:r>
            <a:endParaRPr lang="en-US">
              <a:solidFill>
                <a:srgbClr val="0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xmlns="" val="2111368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205951259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ags" Target="../tags/tag3.xml"/><Relationship Id="rId13" Type="http://schemas.openxmlformats.org/officeDocument/2006/relationships/oleObject" Target="../embeddings/oleObject1.bin"/><Relationship Id="rId3" Type="http://schemas.openxmlformats.org/officeDocument/2006/relationships/slideLayout" Target="../slideLayouts/slideLayout3.xml"/><Relationship Id="rId7" Type="http://schemas.openxmlformats.org/officeDocument/2006/relationships/tags" Target="../tags/tag2.xml"/><Relationship Id="rId12" Type="http://schemas.openxmlformats.org/officeDocument/2006/relationships/tags" Target="../tags/tag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vmlDrawing" Target="../drawings/vmlDrawing1.vml"/><Relationship Id="rId11" Type="http://schemas.openxmlformats.org/officeDocument/2006/relationships/tags" Target="../tags/tag6.xml"/><Relationship Id="rId5" Type="http://schemas.openxmlformats.org/officeDocument/2006/relationships/theme" Target="../theme/theme1.xml"/><Relationship Id="rId15" Type="http://schemas.openxmlformats.org/officeDocument/2006/relationships/image" Target="../media/image3.png"/><Relationship Id="rId10" Type="http://schemas.openxmlformats.org/officeDocument/2006/relationships/tags" Target="../tags/tag5.xml"/><Relationship Id="rId4" Type="http://schemas.openxmlformats.org/officeDocument/2006/relationships/slideLayout" Target="../slideLayouts/slideLayout4.xml"/><Relationship Id="rId9" Type="http://schemas.openxmlformats.org/officeDocument/2006/relationships/tags" Target="../tags/tag4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Object 7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90238251"/>
              </p:ext>
            </p:extLst>
          </p:nvPr>
        </p:nvGraphicFramePr>
        <p:xfrm>
          <a:off x="0" y="0"/>
          <a:ext cx="146538" cy="158750"/>
        </p:xfrm>
        <a:graphic>
          <a:graphicData uri="http://schemas.openxmlformats.org/presentationml/2006/ole">
            <p:oleObj spid="_x0000_s153715" name="think-cell Slide" r:id="rId13" imgW="360" imgH="360" progId="">
              <p:embed/>
            </p:oleObj>
          </a:graphicData>
        </a:graphic>
      </p:graphicFrame>
      <p:pic>
        <p:nvPicPr>
          <p:cNvPr id="13" name="Picture 4"/>
          <p:cNvPicPr>
            <a:picLocks noChangeAspect="1" noChangeArrowheads="1"/>
          </p:cNvPicPr>
          <p:nvPr>
            <p:custDataLst>
              <p:tags r:id="rId7"/>
            </p:custDataLst>
          </p:nvPr>
        </p:nvPicPr>
        <p:blipFill>
          <a:blip r:embed="rId1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35262" cy="97313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5" name="Picture 1369"/>
          <p:cNvPicPr>
            <a:picLocks noChangeAspect="1" noChangeArrowheads="1"/>
          </p:cNvPicPr>
          <p:nvPr>
            <p:custDataLst>
              <p:tags r:id="rId8"/>
            </p:custDataLst>
          </p:nvPr>
        </p:nvPicPr>
        <p:blipFill>
          <a:blip r:embed="rId1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929197" y="76201"/>
            <a:ext cx="1118088" cy="5635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Title Placeholder 1"/>
          <p:cNvSpPr>
            <a:spLocks noGrp="1"/>
          </p:cNvSpPr>
          <p:nvPr>
            <p:ph type="title"/>
            <p:custDataLst>
              <p:tags r:id="rId9"/>
            </p:custDataLst>
          </p:nvPr>
        </p:nvSpPr>
        <p:spPr>
          <a:xfrm>
            <a:off x="255877" y="594000"/>
            <a:ext cx="8616738" cy="716400"/>
          </a:xfrm>
          <a:prstGeom prst="rect">
            <a:avLst/>
          </a:prstGeom>
        </p:spPr>
        <p:txBody>
          <a:bodyPr vert="horz" lIns="0" tIns="0" rIns="0" bIns="0" rtlCol="0" anchor="t" anchorCtr="0">
            <a:no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  <p:custDataLst>
              <p:tags r:id="rId10"/>
            </p:custDataLst>
          </p:nvPr>
        </p:nvSpPr>
        <p:spPr>
          <a:xfrm>
            <a:off x="265847" y="1569600"/>
            <a:ext cx="8317662" cy="4611600"/>
          </a:xfrm>
          <a:prstGeom prst="rect">
            <a:avLst/>
          </a:prstGeom>
        </p:spPr>
        <p:txBody>
          <a:bodyPr vert="horz" lIns="0" tIns="0" rIns="0" bIns="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 smtClean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  <p:custDataLst>
              <p:tags r:id="rId11"/>
            </p:custDataLst>
          </p:nvPr>
        </p:nvSpPr>
        <p:spPr>
          <a:xfrm>
            <a:off x="262523" y="6692400"/>
            <a:ext cx="807913" cy="107722"/>
          </a:xfrm>
          <a:prstGeom prst="rect">
            <a:avLst/>
          </a:prstGeom>
        </p:spPr>
        <p:txBody>
          <a:bodyPr vert="horz" wrap="none" lIns="0" tIns="0" rIns="0" bIns="0" rtlCol="0" anchor="t" anchorCtr="0">
            <a:spAutoFit/>
          </a:bodyPr>
          <a:lstStyle>
            <a:lvl1pPr algn="l">
              <a:defRPr sz="700">
                <a:solidFill>
                  <a:schemeClr val="tx1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r>
              <a:rPr lang="en-US" b="1" smtClean="0">
                <a:solidFill>
                  <a:srgbClr val="000000"/>
                </a:solidFill>
              </a:rPr>
              <a:t>December 12, 2011</a:t>
            </a:r>
            <a:endParaRPr lang="en-US" b="1">
              <a:solidFill>
                <a:srgbClr val="000000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  <p:custDataLst>
              <p:tags r:id="rId12"/>
            </p:custDataLst>
          </p:nvPr>
        </p:nvSpPr>
        <p:spPr>
          <a:xfrm>
            <a:off x="8374155" y="6573600"/>
            <a:ext cx="498462" cy="183600"/>
          </a:xfrm>
          <a:prstGeom prst="rect">
            <a:avLst/>
          </a:prstGeom>
        </p:spPr>
        <p:txBody>
          <a:bodyPr vert="horz" wrap="square" lIns="0" tIns="0" rIns="0" bIns="0" rtlCol="0" anchor="t" anchorCtr="0">
            <a:noAutofit/>
          </a:bodyPr>
          <a:lstStyle>
            <a:lvl1pPr algn="r">
              <a:defRPr sz="1200">
                <a:solidFill>
                  <a:srgbClr val="000000"/>
                </a:solidFill>
                <a:latin typeface="Arial" pitchFamily="34" charset="0"/>
                <a:cs typeface="Arial" pitchFamily="34" charset="0"/>
              </a:defRPr>
            </a:lvl1pPr>
          </a:lstStyle>
          <a:p>
            <a:pPr fontAlgn="base">
              <a:spcBef>
                <a:spcPct val="10000"/>
              </a:spcBef>
              <a:spcAft>
                <a:spcPct val="0"/>
              </a:spcAft>
              <a:buClr>
                <a:srgbClr val="0B1F65"/>
              </a:buClr>
              <a:defRPr/>
            </a:pPr>
            <a:fld id="{879A4649-EEC9-4F0D-88CE-7537B5B61F8C}" type="slidenum">
              <a:rPr lang="en-US" b="1" smtClean="0"/>
              <a:pPr fontAlgn="base">
                <a:spcBef>
                  <a:spcPct val="10000"/>
                </a:spcBef>
                <a:spcAft>
                  <a:spcPct val="0"/>
                </a:spcAft>
                <a:buClr>
                  <a:srgbClr val="0B1F65"/>
                </a:buClr>
                <a:defRPr/>
              </a:pPr>
              <a:t>‹#›</a:t>
            </a:fld>
            <a:endParaRPr lang="en-US" b="1"/>
          </a:p>
        </p:txBody>
      </p:sp>
    </p:spTree>
    <p:extLst>
      <p:ext uri="{BB962C8B-B14F-4D97-AF65-F5344CB8AC3E}">
        <p14:creationId xmlns:p14="http://schemas.microsoft.com/office/powerpoint/2010/main" xmlns="" val="214928401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</p:sldLayoutIdLst>
  <p:timing>
    <p:tnLst>
      <p:par>
        <p:cTn id="1" dur="indefinite" restart="never" nodeType="tmRoot"/>
      </p:par>
    </p:tnLst>
  </p:timing>
  <p:hf hdr="0" ftr="0"/>
  <p:txStyles>
    <p:titleStyle>
      <a:lvl1pPr algn="l" defTabSz="914400" rtl="0" eaLnBrk="1" latinLnBrk="0" hangingPunct="1">
        <a:spcBef>
          <a:spcPct val="0"/>
        </a:spcBef>
        <a:buNone/>
        <a:defRPr sz="2400" b="1" kern="1200">
          <a:solidFill>
            <a:schemeClr val="tx1"/>
          </a:solidFill>
          <a:latin typeface="Book Antiqua" pitchFamily="18" charset="0"/>
          <a:ea typeface="+mj-ea"/>
          <a:cs typeface="+mj-cs"/>
        </a:defRPr>
      </a:lvl1pPr>
    </p:titleStyle>
    <p:bodyStyle>
      <a:lvl1pPr marL="183600" indent="-183600" algn="l" defTabSz="914400" rtl="0" eaLnBrk="1" latinLnBrk="0" hangingPunct="1">
        <a:spcBef>
          <a:spcPts val="1920"/>
        </a:spcBef>
        <a:buFont typeface="Wingdings" pitchFamily="2" charset="2"/>
        <a:buChar char="§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1pPr>
      <a:lvl2pPr marL="356400" indent="-1728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2pPr>
      <a:lvl3pPr marL="538163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3pPr>
      <a:lvl4pPr marL="719138" indent="-180975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–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4pPr>
      <a:lvl5pPr marL="900000" indent="-180000" algn="l" defTabSz="914400" rtl="0" eaLnBrk="1" latinLnBrk="0" hangingPunct="1">
        <a:lnSpc>
          <a:spcPct val="90000"/>
        </a:lnSpc>
        <a:spcBef>
          <a:spcPts val="768"/>
        </a:spcBef>
        <a:buFont typeface="Arial" pitchFamily="34" charset="0"/>
        <a:buChar char="•"/>
        <a:defRPr sz="1600" kern="1200">
          <a:solidFill>
            <a:schemeClr val="tx1"/>
          </a:solidFill>
          <a:latin typeface="Arial" pitchFamily="34" charset="0"/>
          <a:ea typeface="+mn-ea"/>
          <a:cs typeface="Arial" pitchFamily="34" charset="0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4.xml"/><Relationship Id="rId1" Type="http://schemas.openxmlformats.org/officeDocument/2006/relationships/vmlDrawing" Target="../drawings/vmlDrawing8.vml"/><Relationship Id="rId6" Type="http://schemas.openxmlformats.org/officeDocument/2006/relationships/chart" Target="../charts/chart7.xml"/><Relationship Id="rId5" Type="http://schemas.openxmlformats.org/officeDocument/2006/relationships/oleObject" Target="../embeddings/oleObject8.bin"/><Relationship Id="rId4" Type="http://schemas.openxmlformats.org/officeDocument/2006/relationships/notesSlide" Target="../notesSlides/notesSlide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5.xml"/><Relationship Id="rId1" Type="http://schemas.openxmlformats.org/officeDocument/2006/relationships/vmlDrawing" Target="../drawings/vmlDrawing9.vml"/><Relationship Id="rId6" Type="http://schemas.openxmlformats.org/officeDocument/2006/relationships/chart" Target="../charts/chart8.xml"/><Relationship Id="rId5" Type="http://schemas.openxmlformats.org/officeDocument/2006/relationships/oleObject" Target="../embeddings/oleObject9.bin"/><Relationship Id="rId4" Type="http://schemas.openxmlformats.org/officeDocument/2006/relationships/notesSlide" Target="../notesSlides/notesSlide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6.xml"/><Relationship Id="rId1" Type="http://schemas.openxmlformats.org/officeDocument/2006/relationships/vmlDrawing" Target="../drawings/vmlDrawing10.vml"/><Relationship Id="rId6" Type="http://schemas.openxmlformats.org/officeDocument/2006/relationships/chart" Target="../charts/chart9.xml"/><Relationship Id="rId5" Type="http://schemas.openxmlformats.org/officeDocument/2006/relationships/oleObject" Target="../embeddings/oleObject10.bin"/><Relationship Id="rId4" Type="http://schemas.openxmlformats.org/officeDocument/2006/relationships/notesSlide" Target="../notesSlides/notesSlide9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7.xml"/><Relationship Id="rId1" Type="http://schemas.openxmlformats.org/officeDocument/2006/relationships/vmlDrawing" Target="../drawings/vmlDrawing11.vml"/><Relationship Id="rId6" Type="http://schemas.openxmlformats.org/officeDocument/2006/relationships/chart" Target="../charts/chart10.xml"/><Relationship Id="rId5" Type="http://schemas.openxmlformats.org/officeDocument/2006/relationships/oleObject" Target="../embeddings/oleObject11.bin"/><Relationship Id="rId4" Type="http://schemas.openxmlformats.org/officeDocument/2006/relationships/notesSlide" Target="../notesSlides/notesSlide10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8.xml"/><Relationship Id="rId1" Type="http://schemas.openxmlformats.org/officeDocument/2006/relationships/vmlDrawing" Target="../drawings/vmlDrawing12.vml"/><Relationship Id="rId5" Type="http://schemas.openxmlformats.org/officeDocument/2006/relationships/oleObject" Target="../embeddings/oleObject12.bin"/><Relationship Id="rId4" Type="http://schemas.openxmlformats.org/officeDocument/2006/relationships/notesSlide" Target="../notesSlides/notesSlide1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8.xml"/><Relationship Id="rId1" Type="http://schemas.openxmlformats.org/officeDocument/2006/relationships/vmlDrawing" Target="../drawings/vmlDrawing2.vml"/><Relationship Id="rId6" Type="http://schemas.openxmlformats.org/officeDocument/2006/relationships/chart" Target="../charts/chart1.xml"/><Relationship Id="rId5" Type="http://schemas.openxmlformats.org/officeDocument/2006/relationships/oleObject" Target="../embeddings/oleObject2.bin"/><Relationship Id="rId4" Type="http://schemas.openxmlformats.org/officeDocument/2006/relationships/notesSlide" Target="../notesSlides/notes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9.xml"/><Relationship Id="rId1" Type="http://schemas.openxmlformats.org/officeDocument/2006/relationships/vmlDrawing" Target="../drawings/vmlDrawing3.vml"/><Relationship Id="rId6" Type="http://schemas.openxmlformats.org/officeDocument/2006/relationships/chart" Target="../charts/chart2.xml"/><Relationship Id="rId5" Type="http://schemas.openxmlformats.org/officeDocument/2006/relationships/oleObject" Target="../embeddings/oleObject3.bin"/><Relationship Id="rId4" Type="http://schemas.openxmlformats.org/officeDocument/2006/relationships/notesSlide" Target="../notesSlides/notesSlide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0.xml"/><Relationship Id="rId1" Type="http://schemas.openxmlformats.org/officeDocument/2006/relationships/vmlDrawing" Target="../drawings/vmlDrawing4.vml"/><Relationship Id="rId6" Type="http://schemas.openxmlformats.org/officeDocument/2006/relationships/chart" Target="../charts/chart3.xml"/><Relationship Id="rId5" Type="http://schemas.openxmlformats.org/officeDocument/2006/relationships/oleObject" Target="../embeddings/oleObject4.bin"/><Relationship Id="rId4" Type="http://schemas.openxmlformats.org/officeDocument/2006/relationships/notesSlide" Target="../notesSlides/notesSlide3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1.xml"/><Relationship Id="rId1" Type="http://schemas.openxmlformats.org/officeDocument/2006/relationships/vmlDrawing" Target="../drawings/vmlDrawing5.vml"/><Relationship Id="rId6" Type="http://schemas.openxmlformats.org/officeDocument/2006/relationships/chart" Target="../charts/chart4.xml"/><Relationship Id="rId5" Type="http://schemas.openxmlformats.org/officeDocument/2006/relationships/oleObject" Target="../embeddings/oleObject5.bin"/><Relationship Id="rId4" Type="http://schemas.openxmlformats.org/officeDocument/2006/relationships/notesSlide" Target="../notesSlides/notesSlide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2.xml"/><Relationship Id="rId1" Type="http://schemas.openxmlformats.org/officeDocument/2006/relationships/vmlDrawing" Target="../drawings/vmlDrawing6.vml"/><Relationship Id="rId6" Type="http://schemas.openxmlformats.org/officeDocument/2006/relationships/chart" Target="../charts/chart5.xml"/><Relationship Id="rId5" Type="http://schemas.openxmlformats.org/officeDocument/2006/relationships/oleObject" Target="../embeddings/oleObject6.bin"/><Relationship Id="rId4" Type="http://schemas.openxmlformats.org/officeDocument/2006/relationships/notesSlide" Target="../notesSlides/notesSlide5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4.xml"/><Relationship Id="rId2" Type="http://schemas.openxmlformats.org/officeDocument/2006/relationships/tags" Target="../tags/tag13.xml"/><Relationship Id="rId1" Type="http://schemas.openxmlformats.org/officeDocument/2006/relationships/vmlDrawing" Target="../drawings/vmlDrawing7.vml"/><Relationship Id="rId6" Type="http://schemas.openxmlformats.org/officeDocument/2006/relationships/chart" Target="../charts/chart6.xml"/><Relationship Id="rId5" Type="http://schemas.openxmlformats.org/officeDocument/2006/relationships/oleObject" Target="../embeddings/oleObject7.bin"/><Relationship Id="rId4" Type="http://schemas.openxmlformats.org/officeDocument/2006/relationships/notesSlide" Target="../notesSlides/notesSlide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2507057" y="4864100"/>
            <a:ext cx="4135748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 lIns="0" tIns="0" rIns="0" bIns="0">
            <a:spAutoFit/>
          </a:bodyPr>
          <a:lstStyle/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This report is confidential and intended solely for the use and</a:t>
            </a:r>
          </a:p>
          <a:p>
            <a:pPr algn="ctr" defTabSz="762000" eaLnBrk="0" hangingPunct="0"/>
            <a:r>
              <a:rPr lang="en-US" altLang="ar-SA" sz="1200" i="1" dirty="0">
                <a:solidFill>
                  <a:srgbClr val="000000"/>
                </a:solidFill>
                <a:ea typeface="ＭＳ Ｐゴシック" pitchFamily="34" charset="-128"/>
              </a:rPr>
              <a:t>information of the audience to whom it is addressed.</a:t>
            </a:r>
          </a:p>
        </p:txBody>
      </p:sp>
      <p:grpSp>
        <p:nvGrpSpPr>
          <p:cNvPr id="7" name="Group 7"/>
          <p:cNvGrpSpPr>
            <a:grpSpLocks/>
          </p:cNvGrpSpPr>
          <p:nvPr/>
        </p:nvGrpSpPr>
        <p:grpSpPr bwMode="auto">
          <a:xfrm>
            <a:off x="2104292" y="4146550"/>
            <a:ext cx="4941277" cy="44450"/>
            <a:chOff x="1573" y="1814"/>
            <a:chExt cx="3370" cy="28"/>
          </a:xfrm>
        </p:grpSpPr>
        <p:sp>
          <p:nvSpPr>
            <p:cNvPr id="8" name="Line 8"/>
            <p:cNvSpPr>
              <a:spLocks noChangeShapeType="1"/>
            </p:cNvSpPr>
            <p:nvPr/>
          </p:nvSpPr>
          <p:spPr bwMode="gray">
            <a:xfrm flipH="1">
              <a:off x="1573" y="1814"/>
              <a:ext cx="3370" cy="0"/>
            </a:xfrm>
            <a:prstGeom prst="line">
              <a:avLst/>
            </a:prstGeom>
            <a:noFill/>
            <a:ln w="9525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  <p:sp>
          <p:nvSpPr>
            <p:cNvPr id="9" name="Line 9"/>
            <p:cNvSpPr>
              <a:spLocks noChangeShapeType="1"/>
            </p:cNvSpPr>
            <p:nvPr/>
          </p:nvSpPr>
          <p:spPr bwMode="gray">
            <a:xfrm>
              <a:off x="2394" y="1842"/>
              <a:ext cx="1728" cy="0"/>
            </a:xfrm>
            <a:prstGeom prst="line">
              <a:avLst/>
            </a:prstGeom>
            <a:noFill/>
            <a:ln w="76200">
              <a:solidFill>
                <a:schemeClr val="tx1"/>
              </a:solidFill>
              <a:round/>
              <a:headEnd/>
              <a:tailEnd/>
            </a:ln>
            <a:extLst>
              <a:ext uri="{909E8E84-426E-40DD-AFC4-6F175D3DCCD1}">
                <a14:hiddenFill xmlns:a14="http://schemas.microsoft.com/office/drawing/2010/main" xmlns="">
                  <a:noFill/>
                </a14:hiddenFill>
              </a:ext>
            </a:extLst>
          </p:spPr>
          <p:txBody>
            <a:bodyPr wrap="none" anchor="ctr"/>
            <a:lstStyle/>
            <a:p>
              <a:endParaRPr lang="en-US" sz="1000">
                <a:solidFill>
                  <a:srgbClr val="000000"/>
                </a:solidFill>
                <a:ea typeface="ＭＳ Ｐゴシック" pitchFamily="34" charset="-128"/>
              </a:endParaRPr>
            </a:p>
          </p:txBody>
        </p:sp>
      </p:grpSp>
      <p:sp>
        <p:nvSpPr>
          <p:cNvPr id="11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2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</a:t>
            </a:fld>
            <a:endParaRPr lang="en-US" dirty="0"/>
          </a:p>
        </p:txBody>
      </p:sp>
      <p:pic>
        <p:nvPicPr>
          <p:cNvPr id="13" name="Picture 3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6625004" cy="23495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4" name="Rectangle 21"/>
          <p:cNvSpPr>
            <a:spLocks noChangeArrowheads="1"/>
          </p:cNvSpPr>
          <p:nvPr/>
        </p:nvSpPr>
        <p:spPr bwMode="gray">
          <a:xfrm>
            <a:off x="1251439" y="2286000"/>
            <a:ext cx="6641123" cy="175432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lIns="0" tIns="0" rIns="0" bIns="0" anchor="ctr"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VIVA Weekly </a:t>
            </a:r>
            <a:r>
              <a:rPr lang="en-US" sz="2400" b="1" dirty="0" smtClean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CE Network </a:t>
            </a:r>
            <a:r>
              <a:rPr lang="en-US" sz="2400" b="1" dirty="0">
                <a:ln w="18415" cmpd="sng">
                  <a:noFill/>
                  <a:prstDash val="solid"/>
                </a:ln>
                <a:latin typeface="+mj-lt"/>
                <a:cs typeface="Arial" pitchFamily="34" charset="0"/>
              </a:rPr>
              <a:t>Speed Test</a:t>
            </a:r>
          </a:p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2400" b="1" dirty="0">
              <a:ln w="18415" cmpd="sng">
                <a:noFill/>
                <a:prstDash val="solid"/>
              </a:ln>
              <a:latin typeface="+mj-lt"/>
              <a:cs typeface="Arial" pitchFamily="34" charset="0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Phase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3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(Group7)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February21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st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– 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28</a:t>
            </a:r>
            <a:r>
              <a:rPr lang="en-US" sz="2000" i="1" baseline="30000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th</a:t>
            </a:r>
            <a:r>
              <a:rPr lang="en-US" sz="2000" i="1" dirty="0" smtClean="0">
                <a:solidFill>
                  <a:srgbClr val="000000"/>
                </a:solidFill>
                <a:latin typeface="Book Antiqua" pitchFamily="18" charset="0"/>
                <a:ea typeface="ＭＳ Ｐゴシック" pitchFamily="34" charset="-128"/>
              </a:rPr>
              <a:t>  February</a:t>
            </a:r>
            <a:endParaRPr lang="en-US" sz="2000" i="1" dirty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  <a:p>
            <a:pPr algn="ctr" defTabSz="739775" eaLnBrk="0" hangingPunct="0">
              <a:lnSpc>
                <a:spcPct val="110000"/>
              </a:lnSpc>
            </a:pPr>
            <a:endParaRPr lang="en-US" sz="2000" i="1" dirty="0" smtClean="0">
              <a:solidFill>
                <a:srgbClr val="000000"/>
              </a:solidFill>
              <a:latin typeface="Book Antiqua" pitchFamily="18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3203390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667808032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083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10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06626260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9398204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38336485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186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11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3" name="Chart 12"/>
          <p:cNvGraphicFramePr/>
          <p:nvPr>
            <p:extLst>
              <p:ext uri="{D42A27DB-BD31-4B8C-83A1-F6EECF244321}">
                <p14:modId xmlns:p14="http://schemas.microsoft.com/office/powerpoint/2010/main" xmlns="" val="3210153042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00936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44711797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28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12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1" name="Chart 10"/>
          <p:cNvGraphicFramePr/>
          <p:nvPr>
            <p:extLst>
              <p:ext uri="{D42A27DB-BD31-4B8C-83A1-F6EECF244321}">
                <p14:modId xmlns:p14="http://schemas.microsoft.com/office/powerpoint/2010/main" xmlns="" val="2127910432"/>
              </p:ext>
            </p:extLst>
          </p:nvPr>
        </p:nvGraphicFramePr>
        <p:xfrm>
          <a:off x="166638" y="1752600"/>
          <a:ext cx="8748762" cy="419100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29836144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76909987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391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13</a:t>
            </a:fld>
            <a:endParaRPr lang="en-US" dirty="0"/>
          </a:p>
        </p:txBody>
      </p:sp>
      <p:sp>
        <p:nvSpPr>
          <p:cNvPr id="11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4281996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12582968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55542514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4326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9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14</a:t>
            </a:fld>
            <a:endParaRPr lang="en-US" dirty="0"/>
          </a:p>
        </p:txBody>
      </p:sp>
      <p:sp>
        <p:nvSpPr>
          <p:cNvPr id="7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sz="2000" dirty="0" smtClean="0">
                <a:ea typeface="MS PGothic" pitchFamily="34" charset="-128"/>
              </a:rPr>
              <a:t>Testing Areas coordinates and timing</a:t>
            </a:r>
            <a:endParaRPr lang="en-US" sz="2000" dirty="0"/>
          </a:p>
        </p:txBody>
      </p:sp>
      <p:graphicFrame>
        <p:nvGraphicFramePr>
          <p:cNvPr id="11" name="Table 10"/>
          <p:cNvGraphicFramePr>
            <a:graphicFrameLocks noGrp="1"/>
          </p:cNvGraphicFramePr>
          <p:nvPr/>
        </p:nvGraphicFramePr>
        <p:xfrm>
          <a:off x="228599" y="1066799"/>
          <a:ext cx="8610601" cy="5105400"/>
        </p:xfrm>
        <a:graphic>
          <a:graphicData uri="http://schemas.openxmlformats.org/drawingml/2006/table">
            <a:tbl>
              <a:tblPr/>
              <a:tblGrid>
                <a:gridCol w="1961412"/>
                <a:gridCol w="1078777"/>
                <a:gridCol w="941478"/>
                <a:gridCol w="2000641"/>
                <a:gridCol w="1941798"/>
                <a:gridCol w="686495"/>
              </a:tblGrid>
              <a:tr h="313600">
                <a:tc gridSpan="6"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Group</a:t>
                      </a:r>
                      <a:r>
                        <a:rPr lang="en-US" sz="1400" b="1" i="0" u="none" strike="noStrike" baseline="0" dirty="0" smtClean="0">
                          <a:solidFill>
                            <a:srgbClr val="FFFFFF"/>
                          </a:solidFill>
                          <a:latin typeface="Calibri"/>
                        </a:rPr>
                        <a:t> 7</a:t>
                      </a:r>
                      <a:endParaRPr lang="en-US" sz="14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  <a:solidFill>
                      <a:srgbClr val="7030A0"/>
                    </a:solidFill>
                  </a:tcPr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en-US"/>
                    </a:p>
                  </a:txBody>
                  <a:tcPr/>
                </a:tc>
              </a:tr>
              <a:tr h="250880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 dirty="0" smtClean="0">
                          <a:solidFill>
                            <a:srgbClr val="FFFFFF"/>
                          </a:solidFill>
                          <a:latin typeface="Calibri"/>
                        </a:rPr>
                        <a:t>Area</a:t>
                      </a:r>
                      <a:endParaRPr lang="en-US" sz="1100" b="1" i="0" u="none" strike="noStrike" dirty="0">
                        <a:solidFill>
                          <a:srgbClr val="FFFFFF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Date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Time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Coordinates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Notes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1" i="0" u="none" strike="noStrike">
                          <a:solidFill>
                            <a:srgbClr val="FFFFFF"/>
                          </a:solidFill>
                          <a:latin typeface="Calibri"/>
                        </a:rPr>
                        <a:t>Tester</a:t>
                      </a: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7030A0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ALANDLUS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7:27pm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29.304663, 47.894303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12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ALDOHA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10:27PM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29.321077, 47.821830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ALSHABI COFFE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ALNAHDAH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06:29PM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29.295742, 47.859735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 WAY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ALQAIRAWAN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05:48PM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29.296970, 47.809620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WALK WAY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ALREQEE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22-02-2016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06:22PM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29.300607, 47.918250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WEDDING HALL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ALSULAIBIKHAT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09:55PM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29.311563, 47.863559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GE’ANT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JABER ALAHMAD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09:10PM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29.334988, 47.779998</a:t>
                      </a:r>
                      <a:endParaRPr lang="en-US" sz="1100" b="0" i="0" u="none" strike="noStrike" dirty="0" smtClean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BLOCL 1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QORNATAH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23-02-2016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09:23PM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29.313021, 47.867416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NBK WEDDING HALL 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NAHSAT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E4DFEC"/>
                    </a:solidFill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SAAD ALABDULLAH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24-02-2016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08:06PM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29.307201,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 47.715571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</a:t>
                      </a:r>
                      <a:r>
                        <a:rPr lang="en-US" sz="1100" b="0" i="0" u="none" strike="noStrike" baseline="0" dirty="0" smtClean="0">
                          <a:solidFill>
                            <a:srgbClr val="000000"/>
                          </a:solidFill>
                          <a:latin typeface="Calibri"/>
                        </a:rPr>
                        <a:t> CO-OP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45409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SULAIBIYAH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25-02-2016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07:15PM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 pitchFamily="34" charset="0"/>
                          <a:cs typeface="Calibri" pitchFamily="34" charset="0"/>
                        </a:rPr>
                        <a:t>29.282976, 47.823299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 pitchFamily="34" charset="0"/>
                        <a:cs typeface="Calibri" pitchFamily="34" charset="0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BLUCK </a:t>
                      </a:r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10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100" b="0" i="0" u="none" strike="noStrike" dirty="0" smtClean="0">
                          <a:solidFill>
                            <a:srgbClr val="000000"/>
                          </a:solidFill>
                          <a:latin typeface="Calibri"/>
                        </a:rPr>
                        <a:t>NASHAT</a:t>
                      </a:r>
                      <a:endParaRPr lang="en-US" sz="1100" b="0" i="0" u="none" strike="noStrike" dirty="0">
                        <a:solidFill>
                          <a:srgbClr val="000000"/>
                        </a:solidFill>
                        <a:latin typeface="Calibri"/>
                      </a:endParaRPr>
                    </a:p>
                  </a:txBody>
                  <a:tcPr marL="9525" marR="9525" marT="9525" marB="0" anchor="ctr">
                    <a:lnL>
                      <a:noFill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>
                      <a:noFill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E4DFEC"/>
                    </a:solidFill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xmlns="" val="2189550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2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What is CE Network speed test ?</a:t>
            </a:r>
            <a:endParaRPr lang="en-US" sz="2000" dirty="0"/>
          </a:p>
        </p:txBody>
      </p:sp>
      <p:sp>
        <p:nvSpPr>
          <p:cNvPr id="5" name="Rectangle 5"/>
          <p:cNvSpPr>
            <a:spLocks noChangeArrowheads="1"/>
          </p:cNvSpPr>
          <p:nvPr/>
        </p:nvSpPr>
        <p:spPr bwMode="gray">
          <a:xfrm>
            <a:off x="304800" y="1219200"/>
            <a:ext cx="8458200" cy="470898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xmlns="" w="12700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0" tIns="0" rIns="0" bIns="0">
            <a:spAutoFit/>
          </a:bodyPr>
          <a:lstStyle/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CE Network speed test is to measure our internet speed compared with our competitors from a customer point of view.</a:t>
            </a:r>
          </a:p>
          <a:p>
            <a:pPr defTabSz="762000" eaLnBrk="0" hangingPunct="0"/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perform the speed test in 3 scenarios :</a:t>
            </a: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Flash based testing tool speedtest.net we measure download and upload on the same server of the internet provider.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AutoNum type="arabicParenR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Using the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HTML5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based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testing tool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testmy.net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measure </a:t>
            </a: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download and upload on </a:t>
            </a: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Dallas TX server.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342900" indent="-342900" defTabSz="762000" eaLnBrk="0" hangingPunct="0">
              <a:buFontTx/>
              <a:buAutoNum type="arabicParenR"/>
            </a:pPr>
            <a:r>
              <a:rPr lang="en-US" altLang="ar-SA" dirty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We use a software called NetPerSec that reads real-time traffic with opening the website Youtube.com and measure the download ( streaming ) .</a:t>
            </a:r>
          </a:p>
          <a:p>
            <a:pPr marL="342900" indent="-342900" defTabSz="762000" eaLnBrk="0" hangingPunct="0">
              <a:buAutoNum type="arabicParenR"/>
            </a:pPr>
            <a:endParaRPr lang="en-US" altLang="ar-SA" dirty="0" smtClean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marL="285750" indent="-285750" defTabSz="762000" eaLnBrk="0" hangingPunct="0">
              <a:buFont typeface="Wingdings" pitchFamily="2" charset="2"/>
              <a:buChar char="v"/>
            </a:pPr>
            <a:r>
              <a:rPr lang="en-US" altLang="ar-SA" dirty="0" smtClean="0">
                <a:solidFill>
                  <a:srgbClr val="000000"/>
                </a:solidFill>
                <a:latin typeface="Calibri" pitchFamily="34" charset="0"/>
                <a:ea typeface="ＭＳ Ｐゴシック" pitchFamily="34" charset="-128"/>
              </a:rPr>
              <a:t>Every week we perform a test wave that includes 10 areas next to each other</a:t>
            </a:r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  <a:p>
            <a:pPr defTabSz="762000" eaLnBrk="0" hangingPunct="0"/>
            <a:endParaRPr lang="en-US" altLang="ar-SA" dirty="0">
              <a:solidFill>
                <a:srgbClr val="000000"/>
              </a:solidFill>
              <a:latin typeface="Calibri" pitchFamily="34" charset="0"/>
              <a:ea typeface="ＭＳ Ｐゴシック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262286381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7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3</a:t>
            </a:fld>
            <a:endParaRPr lang="en-US" dirty="0"/>
          </a:p>
        </p:txBody>
      </p:sp>
      <p:sp>
        <p:nvSpPr>
          <p:cNvPr id="8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Group  7 Testing Areas</a:t>
            </a:r>
            <a:endParaRPr lang="en-US" sz="2000" dirty="0"/>
          </a:p>
        </p:txBody>
      </p:sp>
      <p:pic>
        <p:nvPicPr>
          <p:cNvPr id="168961" name="Picture 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52400" y="990600"/>
            <a:ext cx="8686799" cy="5257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xmlns="" val="29996885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4012944703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7987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125" name="TextBox 124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</a:t>
            </a:r>
            <a:r>
              <a:rPr lang="en-US" sz="1600" b="1" dirty="0"/>
              <a:t>Download Speeds (</a:t>
            </a:r>
            <a:r>
              <a:rPr lang="en-US" sz="1600" b="1" dirty="0" smtClean="0"/>
              <a:t>Mb/s) </a:t>
            </a:r>
            <a:endParaRPr lang="en-US" sz="1600" b="1" dirty="0"/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2271064999"/>
              </p:ext>
            </p:extLst>
          </p:nvPr>
        </p:nvGraphicFramePr>
        <p:xfrm>
          <a:off x="211540" y="1679322"/>
          <a:ext cx="870386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15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4</a:t>
            </a:fld>
            <a:endParaRPr lang="en-US" dirty="0"/>
          </a:p>
        </p:txBody>
      </p:sp>
      <p:sp>
        <p:nvSpPr>
          <p:cNvPr id="16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33138147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622929625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64929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33" name="Chart 32"/>
          <p:cNvGraphicFramePr/>
          <p:nvPr>
            <p:extLst>
              <p:ext uri="{D42A27DB-BD31-4B8C-83A1-F6EECF244321}">
                <p14:modId xmlns:p14="http://schemas.microsoft.com/office/powerpoint/2010/main" xmlns="" val="448652642"/>
              </p:ext>
            </p:extLst>
          </p:nvPr>
        </p:nvGraphicFramePr>
        <p:xfrm>
          <a:off x="228600" y="1679322"/>
          <a:ext cx="8686800" cy="455799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13" name="TextBox 12"/>
          <p:cNvSpPr txBox="1"/>
          <p:nvPr/>
        </p:nvSpPr>
        <p:spPr>
          <a:xfrm>
            <a:off x="251520" y="1340768"/>
            <a:ext cx="640871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600" b="1" dirty="0" smtClean="0"/>
              <a:t>Average Upload Speeds </a:t>
            </a:r>
            <a:r>
              <a:rPr lang="en-US" sz="1600" b="1" dirty="0"/>
              <a:t>(</a:t>
            </a:r>
            <a:r>
              <a:rPr lang="en-US" sz="1600" b="1" dirty="0" smtClean="0"/>
              <a:t>Mb/s</a:t>
            </a:r>
            <a:r>
              <a:rPr lang="en-US" sz="1600" b="1" dirty="0"/>
              <a:t>) </a:t>
            </a:r>
          </a:p>
        </p:txBody>
      </p:sp>
      <p:sp>
        <p:nvSpPr>
          <p:cNvPr id="1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20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5</a:t>
            </a:fld>
            <a:endParaRPr lang="en-US" dirty="0"/>
          </a:p>
        </p:txBody>
      </p:sp>
      <p:sp>
        <p:nvSpPr>
          <p:cNvPr id="12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 smtClean="0">
                <a:ea typeface="MS PGothic" pitchFamily="34" charset="-128"/>
              </a:rPr>
              <a:t>Overall </a:t>
            </a:r>
            <a:r>
              <a:rPr lang="en-US" altLang="en-US" sz="2000" dirty="0">
                <a:ea typeface="MS PGothic" pitchFamily="34" charset="-128"/>
              </a:rPr>
              <a:t>Average </a:t>
            </a:r>
            <a:r>
              <a:rPr lang="en-US" altLang="en-US" sz="2000" dirty="0" smtClean="0">
                <a:ea typeface="MS PGothic" pitchFamily="34" charset="-128"/>
              </a:rPr>
              <a:t>Performance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22276922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95590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1228422047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6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59812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7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2593188329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6374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graphicFrame>
        <p:nvGraphicFramePr>
          <p:cNvPr id="5" name="Chart 4"/>
          <p:cNvGraphicFramePr/>
          <p:nvPr>
            <p:extLst>
              <p:ext uri="{D42A27DB-BD31-4B8C-83A1-F6EECF244321}">
                <p14:modId xmlns:p14="http://schemas.microsoft.com/office/powerpoint/2010/main" xmlns="" val="3640365359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8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xmlns="" val="156575078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4" name="Object 13" hidden="1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xmlns="" val="1274493190"/>
              </p:ext>
            </p:extLst>
          </p:nvPr>
        </p:nvGraphicFramePr>
        <p:xfrm>
          <a:off x="1588" y="1588"/>
          <a:ext cx="1587" cy="1587"/>
        </p:xfrm>
        <a:graphic>
          <a:graphicData uri="http://schemas.openxmlformats.org/presentationml/2006/ole">
            <p:oleObj spid="_x0000_s187398" name="think-cell Slide" r:id="rId5" imgW="360" imgH="360" progId="">
              <p:embed/>
            </p:oleObj>
          </a:graphicData>
        </a:graphic>
      </p:graphicFrame>
      <p:sp>
        <p:nvSpPr>
          <p:cNvPr id="17" name="Rectangle 16" hidden="1"/>
          <p:cNvSpPr/>
          <p:nvPr>
            <p:custDataLst>
              <p:tags r:id="rId2"/>
            </p:custDataLst>
          </p:nvPr>
        </p:nvSpPr>
        <p:spPr bwMode="auto">
          <a:xfrm>
            <a:off x="0" y="0"/>
            <a:ext cx="158750" cy="158750"/>
          </a:xfrm>
          <a:prstGeom prst="rect">
            <a:avLst/>
          </a:prstGeom>
          <a:solidFill>
            <a:schemeClr val="accent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horz" wrap="none" lIns="0" tIns="0" rIns="0" bIns="0" rtlCol="0" anchor="ctr" anchorCtr="0">
            <a:noAutofit/>
          </a:bodyPr>
          <a:lstStyle/>
          <a:p>
            <a:pPr algn="ctr">
              <a:spcBef>
                <a:spcPct val="0"/>
              </a:spcBef>
              <a:spcAft>
                <a:spcPct val="0"/>
              </a:spcAft>
            </a:pPr>
            <a:endParaRPr lang="en-US" sz="800" b="1" dirty="0">
              <a:solidFill>
                <a:prstClr val="white"/>
              </a:solidFill>
              <a:latin typeface="Calibri"/>
              <a:sym typeface="Calibri"/>
            </a:endParaRPr>
          </a:p>
        </p:txBody>
      </p:sp>
      <p:sp>
        <p:nvSpPr>
          <p:cNvPr id="8" name="Footer Placeholder 3"/>
          <p:cNvSpPr txBox="1">
            <a:spLocks/>
          </p:cNvSpPr>
          <p:nvPr/>
        </p:nvSpPr>
        <p:spPr>
          <a:xfrm>
            <a:off x="1251439" y="6356350"/>
            <a:ext cx="6641123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ctr"/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Weekly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CE Network </a:t>
            </a:r>
            <a:r>
              <a:rPr lang="en-US" sz="1200" dirty="0">
                <a:solidFill>
                  <a:prstClr val="black">
                    <a:tint val="75000"/>
                  </a:prstClr>
                </a:solidFill>
                <a:latin typeface="Calibri"/>
              </a:rPr>
              <a:t>Speed </a:t>
            </a:r>
            <a:r>
              <a:rPr lang="en-US" sz="1200" dirty="0" smtClean="0">
                <a:solidFill>
                  <a:prstClr val="black">
                    <a:tint val="75000"/>
                  </a:prstClr>
                </a:solidFill>
                <a:latin typeface="Calibri"/>
              </a:rPr>
              <a:t>Test – VIVA Kuwait 2015</a:t>
            </a:r>
            <a:endParaRPr lang="en-US" dirty="0"/>
          </a:p>
        </p:txBody>
      </p:sp>
      <p:sp>
        <p:nvSpPr>
          <p:cNvPr id="9" name="Slide Number Placeholder 4"/>
          <p:cNvSpPr txBox="1">
            <a:spLocks/>
          </p:cNvSpPr>
          <p:nvPr/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>
            <a:defPPr>
              <a:defRPr lang="en-US"/>
            </a:defPPr>
            <a:lvl1pPr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1pPr>
            <a:lvl2pPr marL="4572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2pPr>
            <a:lvl3pPr marL="9144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3pPr>
            <a:lvl4pPr marL="13716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4pPr>
            <a:lvl5pPr marL="1828800" algn="l" rtl="0" fontAlgn="base">
              <a:spcBef>
                <a:spcPct val="0"/>
              </a:spcBef>
              <a:spcAft>
                <a:spcPct val="0"/>
              </a:spcAft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kern="1200">
                <a:solidFill>
                  <a:schemeClr val="tx1"/>
                </a:solidFill>
                <a:latin typeface="Arial" charset="0"/>
                <a:ea typeface="+mn-ea"/>
                <a:cs typeface="+mn-cs"/>
              </a:defRPr>
            </a:lvl9pPr>
          </a:lstStyle>
          <a:p>
            <a:pPr algn="r"/>
            <a:fld id="{E8A74269-3A69-4212-B96D-BDF7BBB5D1B7}" type="slidenum">
              <a:rPr lang="en-US" sz="1200">
                <a:solidFill>
                  <a:prstClr val="black">
                    <a:tint val="75000"/>
                  </a:prstClr>
                </a:solidFill>
                <a:latin typeface="Calibri"/>
              </a:rPr>
              <a:pPr algn="r"/>
              <a:t>9</a:t>
            </a:fld>
            <a:endParaRPr lang="en-US" dirty="0"/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228600" y="152400"/>
            <a:ext cx="7560220" cy="963960"/>
          </a:xfrm>
          <a:prstGeom prst="rect">
            <a:avLst/>
          </a:prstGeom>
        </p:spPr>
        <p:txBody>
          <a:bodyPr vert="horz" lIns="91440" tIns="45720" rIns="91440" bIns="45720" rtlCol="0" anchor="ctr">
            <a:normAutofit fontScale="97500"/>
          </a:bodyPr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l"/>
            <a:r>
              <a:rPr lang="en-US" altLang="en-US" sz="2000" dirty="0">
                <a:ea typeface="MS PGothic" pitchFamily="34" charset="-128"/>
              </a:rPr>
              <a:t>C</a:t>
            </a:r>
            <a:r>
              <a:rPr lang="en-US" altLang="en-US" sz="2000" dirty="0" smtClean="0">
                <a:ea typeface="MS PGothic" pitchFamily="34" charset="-128"/>
              </a:rPr>
              <a:t>omparison VIVA to Competitors</a:t>
            </a:r>
            <a:endParaRPr lang="en-US" sz="2000" dirty="0"/>
          </a:p>
        </p:txBody>
      </p:sp>
      <p:graphicFrame>
        <p:nvGraphicFramePr>
          <p:cNvPr id="12" name="Chart 11"/>
          <p:cNvGraphicFramePr/>
          <p:nvPr>
            <p:extLst>
              <p:ext uri="{D42A27DB-BD31-4B8C-83A1-F6EECF244321}">
                <p14:modId xmlns:p14="http://schemas.microsoft.com/office/powerpoint/2010/main" xmlns="" val="3377614198"/>
              </p:ext>
            </p:extLst>
          </p:nvPr>
        </p:nvGraphicFramePr>
        <p:xfrm>
          <a:off x="166638" y="1752600"/>
          <a:ext cx="8824962" cy="41777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6"/>
          </a:graphicData>
        </a:graphic>
      </p:graphicFrame>
    </p:spTree>
    <p:extLst>
      <p:ext uri="{BB962C8B-B14F-4D97-AF65-F5344CB8AC3E}">
        <p14:creationId xmlns:p14="http://schemas.microsoft.com/office/powerpoint/2010/main" xmlns="" val="35736884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PRESENTATIONDONOTDELETE" val="&lt;?xml version=&quot;1.0&quot; encoding=&quot;UTF-16&quot; standalone=&quot;yes&quot;?&gt;&#10;&lt;root reqver=&quot;21047&quot;&gt;&lt;version val=&quot;22240&quot;/&gt;&lt;CPresentation id=&quot;1&quot;&gt;&lt;m_precDefaultNumber&gt;&lt;m_chMinusSymbol&gt;-&lt;/m_chMinusSymbol&gt;&lt;m_chDecimalSymbol17909&gt;.&lt;/m_chDecimalSymbol17909&gt;&lt;m_nGroupingDigits17909 val=&quot;3&quot;/&gt;&lt;m_chGroupingSymbol17909&gt;,&lt;/m_chGroupingSymbol17909&gt;&lt;/m_precDefaultNumber&gt;&lt;m_precDefaultPercent&gt;&lt;m_chMinusSymbol&gt;-&lt;/m_chMinusSymbol&gt;&lt;m_nDecimalDigits17909 val=&quot;0&quot;/&gt;&lt;m_chDecimalSymbol17909&gt;.&lt;/m_chDecimalSymbol17909&gt;&lt;m_nGroupingDigits17909 val=&quot;3&quot;/&gt;&lt;m_chGroupingSymbol17909&gt;,&lt;/m_chGroupingSymbol17909&gt;&lt;m_strSuffix17909&gt;%&lt;/m_strSuffix17909&gt;&lt;/m_precDefaultPercent&gt;&lt;m_precDefaultDate&gt;&lt;m_strFormatTime&gt;%#m/%#d/%Y&lt;/m_strFormatTime&gt;&lt;/m_precDefaultDate&gt;&lt;m_precDefaultYear/&gt;&lt;m_precDefaultQuarter/&gt;&lt;m_precDefaultMonth/&gt;&lt;m_precDefaultWeek/&gt;&lt;m_precDefaultDay/&gt;&lt;m_mruColor&gt;&lt;m_vecMRU length=&quot;3&quot;&gt;&lt;elem m_fUsage=&quot;4.40703099999999990000E+000&quot;&gt;&lt;m_ppcolschidx val=&quot;0&quot;/&gt;&lt;m_rgb r=&quot;ea&quot; g=&quot;ca&quot; b=&quot;15&quot;/&gt;&lt;m_nBrightness val=&quot;0&quot;/&gt;&lt;/elem&gt;&lt;elem m_fUsage=&quot;1.24046721000000000000E+000&quot;&gt;&lt;m_ppcolschidx val=&quot;0&quot;/&gt;&lt;m_rgb r=&quot;dd&quot; g=&quot;d3&quot; b=&quot;22&quot;/&gt;&lt;m_nBrightness val=&quot;0&quot;/&gt;&lt;/elem&gt;&lt;elem m_fUsage=&quot;4.78296900000000140000E-001&quot;&gt;&lt;m_ppcolschidx val=&quot;0&quot;/&gt;&lt;m_rgb r=&quot;f0&quot; g=&quot;ce&quot; b=&quot;f&quot;/&gt;&lt;m_nBrightness val=&quot;0&quot;/&gt;&lt;/elem&gt;&lt;/m_vecMRU&gt;&lt;/m_mruColor&gt;&lt;m_eweekdayFirstOfWeek val=&quot;1&quot;/&gt;&lt;m_eweekdayFirstOfWorkweek val=&quot;1&quot;/&gt;&lt;m_eweekdayFirstOfWeekend val=&quot;6&quot;/&gt;&lt;/CPresentation&gt;&lt;/root&gt;"/>
  <p:tag name="THINKCELLUNDODONOTDELETE" val="0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9_9J2QNAsE6OwoOyLy.mBA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3LWOWxF6H0mv6uHtgd1xAA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wN4uiy9HeEyZMuEhMxerLQ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e.kO8Q3kpU6DmT8W_W8bZA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GZ9dFe2fS0GL7nqHJQusDg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pxtswk08uZEykcQfAnOvqXQ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UEdEz2JtF0qG_u9MIUfGeQ"/>
</p:tagLst>
</file>

<file path=ppt/theme/theme1.xml><?xml version="1.0" encoding="utf-8"?>
<a:theme xmlns:a="http://schemas.openxmlformats.org/drawingml/2006/main" name="6_BoozTemplate">
  <a:themeElements>
    <a:clrScheme name="Booz">
      <a:dk1>
        <a:srgbClr val="000000"/>
      </a:dk1>
      <a:lt1>
        <a:srgbClr val="FFFFFF"/>
      </a:lt1>
      <a:dk2>
        <a:srgbClr val="939393"/>
      </a:dk2>
      <a:lt2>
        <a:srgbClr val="D90D39"/>
      </a:lt2>
      <a:accent1>
        <a:srgbClr val="4C9BDC"/>
      </a:accent1>
      <a:accent2>
        <a:srgbClr val="76B2E4"/>
      </a:accent2>
      <a:accent3>
        <a:srgbClr val="A5CCED"/>
      </a:accent3>
      <a:accent4>
        <a:srgbClr val="066BB0"/>
      </a:accent4>
      <a:accent5>
        <a:srgbClr val="DCDCDC"/>
      </a:accent5>
      <a:accent6>
        <a:srgbClr val="BFBFBF"/>
      </a:accent6>
      <a:hlink>
        <a:srgbClr val="4C9BDC"/>
      </a:hlink>
      <a:folHlink>
        <a:srgbClr val="066BB0"/>
      </a:folHlink>
    </a:clrScheme>
    <a:fontScheme name="nachsehen">
      <a:majorFont>
        <a:latin typeface="Book Antiqua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solidFill>
          <a:schemeClr val="bg1"/>
        </a:solidFill>
        <a:ln>
          <a:solidFill>
            <a:schemeClr val="tx1"/>
          </a:solidFill>
        </a:ln>
      </a:spPr>
      <a:bodyPr rtlCol="0" anchor="ctr">
        <a:noAutofit/>
      </a:bodyPr>
      <a:lstStyle>
        <a:defPPr algn="ctr">
          <a:defRPr sz="1200" dirty="0">
            <a:latin typeface="+mn-lt"/>
          </a:defRPr>
        </a:defPPr>
      </a:lstStyle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spDef>
    <a:lnDef>
      <a:spPr>
        <a:ln>
          <a:solidFill>
            <a:srgbClr val="000000"/>
          </a:solidFill>
          <a:tailEnd type="none" w="med" len="sm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90000" tIns="46800" rIns="90000" bIns="46800" rtlCol="0">
        <a:spAutoFit/>
      </a:bodyPr>
      <a:lstStyle>
        <a:defPPr>
          <a:defRPr sz="1200" dirty="0" smtClean="0">
            <a:latin typeface="Arial" pitchFamily="34" charset="0"/>
            <a:cs typeface="Arial" pitchFamily="34" charset="0"/>
          </a:defRPr>
        </a:defPPr>
      </a:lstStyle>
    </a:txDef>
  </a:objectDefaults>
  <a:extraClrSchemeLst/>
  <a:custClrLst>
    <a:custClr name="Grey 3">
      <a:srgbClr val="939393"/>
    </a:custClr>
    <a:custClr name="Grey 4">
      <a:srgbClr val="696969"/>
    </a:custClr>
    <a:custClr name="Green 1">
      <a:srgbClr val="DAF0A8"/>
    </a:custClr>
    <a:custClr name="Green 2">
      <a:srgbClr val="AFE06E"/>
    </a:custClr>
    <a:custClr name="Green 3">
      <a:srgbClr val="7DB935"/>
    </a:custClr>
    <a:custClr name="Green 4">
      <a:srgbClr val="608B2D"/>
    </a:custClr>
    <a:custClr name="Orange 1">
      <a:srgbClr val="F3CF74"/>
    </a:custClr>
    <a:custClr name="Orange 2">
      <a:srgbClr val="EFB643"/>
    </a:custClr>
    <a:custClr name="Orange 3">
      <a:srgbClr val="F18917"/>
    </a:custClr>
    <a:custClr name="Orange 4">
      <a:srgbClr val="D26308"/>
    </a:custClr>
  </a:custClr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2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3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4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5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6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7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8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ppt/theme/themeOverride9.xml><?xml version="1.0" encoding="utf-8"?>
<a:themeOverride xmlns:a="http://schemas.openxmlformats.org/drawingml/2006/main">
  <a:clrScheme name="Booz">
    <a:dk1>
      <a:srgbClr val="000000"/>
    </a:dk1>
    <a:lt1>
      <a:srgbClr val="FFFFFF"/>
    </a:lt1>
    <a:dk2>
      <a:srgbClr val="939393"/>
    </a:dk2>
    <a:lt2>
      <a:srgbClr val="D90D39"/>
    </a:lt2>
    <a:accent1>
      <a:srgbClr val="4C9BDC"/>
    </a:accent1>
    <a:accent2>
      <a:srgbClr val="76B2E4"/>
    </a:accent2>
    <a:accent3>
      <a:srgbClr val="A5CCED"/>
    </a:accent3>
    <a:accent4>
      <a:srgbClr val="066BB0"/>
    </a:accent4>
    <a:accent5>
      <a:srgbClr val="DCDCDC"/>
    </a:accent5>
    <a:accent6>
      <a:srgbClr val="BFBFBF"/>
    </a:accent6>
    <a:hlink>
      <a:srgbClr val="4C9BDC"/>
    </a:hlink>
    <a:folHlink>
      <a:srgbClr val="066BB0"/>
    </a:folHlink>
  </a:clrScheme>
  <a:fontScheme name="nachsehen">
    <a:majorFont>
      <a:latin typeface="Book Antiqua"/>
      <a:ea typeface=""/>
      <a:cs typeface=""/>
    </a:majorFont>
    <a:minorFont>
      <a:latin typeface="Arial"/>
      <a:ea typeface=""/>
      <a:cs typeface=""/>
    </a:minorFont>
  </a:fontScheme>
  <a:fmtScheme name="Office">
    <a:fillStyleLst>
      <a:solidFill>
        <a:schemeClr val="phClr"/>
      </a:solidFill>
      <a:gradFill rotWithShape="1">
        <a:gsLst>
          <a:gs pos="0">
            <a:schemeClr val="phClr">
              <a:tint val="50000"/>
              <a:satMod val="300000"/>
            </a:schemeClr>
          </a:gs>
          <a:gs pos="35000">
            <a:schemeClr val="phClr">
              <a:tint val="37000"/>
              <a:satMod val="300000"/>
            </a:schemeClr>
          </a:gs>
          <a:gs pos="100000">
            <a:schemeClr val="phClr">
              <a:tint val="15000"/>
              <a:satMod val="350000"/>
            </a:schemeClr>
          </a:gs>
        </a:gsLst>
        <a:lin ang="16200000" scaled="1"/>
      </a:gradFill>
      <a:gradFill rotWithShape="1">
        <a:gsLst>
          <a:gs pos="0">
            <a:schemeClr val="phClr">
              <a:shade val="51000"/>
              <a:satMod val="130000"/>
            </a:schemeClr>
          </a:gs>
          <a:gs pos="80000">
            <a:schemeClr val="phClr">
              <a:shade val="93000"/>
              <a:satMod val="130000"/>
            </a:schemeClr>
          </a:gs>
          <a:gs pos="100000">
            <a:schemeClr val="phClr">
              <a:shade val="94000"/>
              <a:satMod val="135000"/>
            </a:schemeClr>
          </a:gs>
        </a:gsLst>
        <a:lin ang="16200000" scaled="0"/>
      </a:gradFill>
    </a:fillStyleLst>
    <a:lnStyleLst>
      <a:ln w="9525" cap="flat" cmpd="sng" algn="ctr">
        <a:solidFill>
          <a:schemeClr val="phClr">
            <a:shade val="95000"/>
            <a:satMod val="105000"/>
          </a:schemeClr>
        </a:solidFill>
        <a:prstDash val="solid"/>
      </a:ln>
      <a:ln w="25400" cap="flat" cmpd="sng" algn="ctr">
        <a:solidFill>
          <a:schemeClr val="phClr"/>
        </a:solidFill>
        <a:prstDash val="solid"/>
      </a:ln>
      <a:ln w="38100" cap="flat" cmpd="sng" algn="ctr">
        <a:solidFill>
          <a:schemeClr val="phClr"/>
        </a:solidFill>
        <a:prstDash val="solid"/>
      </a:ln>
    </a:lnStyleLst>
    <a:effectStyleLst>
      <a:effectStyle>
        <a:effectLst>
          <a:outerShdw blurRad="40000" dist="20000" dir="5400000" rotWithShape="0">
            <a:srgbClr val="000000">
              <a:alpha val="38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</a:effectStyle>
      <a:effectStyle>
        <a:effectLst>
          <a:outerShdw blurRad="40000" dist="23000" dir="5400000" rotWithShape="0">
            <a:srgbClr val="000000">
              <a:alpha val="35000"/>
            </a:srgbClr>
          </a:outerShdw>
        </a:effectLst>
        <a:scene3d>
          <a:camera prst="orthographicFront">
            <a:rot lat="0" lon="0" rev="0"/>
          </a:camera>
          <a:lightRig rig="threePt" dir="t">
            <a:rot lat="0" lon="0" rev="1200000"/>
          </a:lightRig>
        </a:scene3d>
        <a:sp3d>
          <a:bevelT w="63500" h="25400"/>
        </a:sp3d>
      </a:effectStyle>
    </a:effectStyleLst>
    <a:bgFillStyleLst>
      <a:solidFill>
        <a:schemeClr val="phClr"/>
      </a:solidFill>
      <a:gradFill rotWithShape="1">
        <a:gsLst>
          <a:gs pos="0">
            <a:schemeClr val="phClr">
              <a:tint val="40000"/>
              <a:satMod val="350000"/>
            </a:schemeClr>
          </a:gs>
          <a:gs pos="40000">
            <a:schemeClr val="phClr">
              <a:tint val="45000"/>
              <a:shade val="99000"/>
              <a:satMod val="350000"/>
            </a:schemeClr>
          </a:gs>
          <a:gs pos="100000">
            <a:schemeClr val="phClr">
              <a:shade val="20000"/>
              <a:satMod val="255000"/>
            </a:schemeClr>
          </a:gs>
        </a:gsLst>
        <a:path path="circle">
          <a:fillToRect l="50000" t="-80000" r="50000" b="180000"/>
        </a:path>
      </a:gradFill>
      <a:gradFill rotWithShape="1">
        <a:gsLst>
          <a:gs pos="0">
            <a:schemeClr val="phClr">
              <a:tint val="80000"/>
              <a:satMod val="300000"/>
            </a:schemeClr>
          </a:gs>
          <a:gs pos="100000">
            <a:schemeClr val="phClr">
              <a:shade val="30000"/>
              <a:satMod val="200000"/>
            </a:schemeClr>
          </a:gs>
        </a:gsLst>
        <a:path path="circle">
          <a:fillToRect l="50000" t="50000" r="50000" b="50000"/>
        </a:path>
      </a:gradFill>
    </a:bgFillStyleLst>
  </a:fmt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emplate>Presentation1</Template>
  <TotalTime>21253</TotalTime>
  <Words>518</Words>
  <Application>Microsoft Office PowerPoint</Application>
  <PresentationFormat>On-screen Show (4:3)</PresentationFormat>
  <Paragraphs>147</Paragraphs>
  <Slides>14</Slides>
  <Notes>11</Notes>
  <HiddenSlides>0</HiddenSlides>
  <MMClips>0</MMClips>
  <ScaleCrop>false</ScaleCrop>
  <HeadingPairs>
    <vt:vector size="6" baseType="variant"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6" baseType="lpstr">
      <vt:lpstr>6_BoozTemplate</vt:lpstr>
      <vt:lpstr>think-cell Slide</vt:lpstr>
      <vt:lpstr>Slide 1</vt:lpstr>
      <vt:lpstr>Slide 2</vt:lpstr>
      <vt:lpstr>Slide 3</vt:lpstr>
      <vt:lpstr>Slide 4</vt:lpstr>
      <vt:lpstr>Slide 5</vt:lpstr>
      <vt:lpstr>Slide 6</vt:lpstr>
      <vt:lpstr>Slide 7</vt:lpstr>
      <vt:lpstr>Slide 8</vt:lpstr>
      <vt:lpstr>Slide 9</vt:lpstr>
      <vt:lpstr>Slide 10</vt:lpstr>
      <vt:lpstr>Slide 11</vt:lpstr>
      <vt:lpstr>Slide 12</vt:lpstr>
      <vt:lpstr>Slide 13</vt:lpstr>
      <vt:lpstr>Slide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Mohamad Ibrahim</dc:creator>
  <cp:lastModifiedBy>faisal</cp:lastModifiedBy>
  <cp:revision>1390</cp:revision>
  <dcterms:created xsi:type="dcterms:W3CDTF">2012-10-01T05:39:34Z</dcterms:created>
  <dcterms:modified xsi:type="dcterms:W3CDTF">2016-02-28T10:10:34Z</dcterms:modified>
</cp:coreProperties>
</file>