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theme/themeOverride7.xml" ContentType="application/vnd.openxmlformats-officedocument.themeOverr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tags/tag4.xml" ContentType="application/vnd.openxmlformats-officedocument.presentationml.tags+xml"/>
  <Override PartName="/ppt/theme/theme3.xml" ContentType="application/vnd.openxmlformats-officedocument.theme+xml"/>
  <Override PartName="/ppt/theme/themeOverride5.xml" ContentType="application/vnd.openxmlformats-officedocument.themeOverr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charts/chart9.xml" ContentType="application/vnd.openxmlformats-officedocument.drawingml.chart+xml"/>
  <Override PartName="/ppt/tags/tag18.xml" ContentType="application/vnd.openxmlformats-officedocument.presentationml.tags+xml"/>
  <Override PartName="/ppt/tags/tag14.xml" ContentType="application/vnd.openxmlformats-officedocument.presentationml.tags+xml"/>
  <Override PartName="/ppt/charts/chart7.xml" ContentType="application/vnd.openxmlformats-officedocument.drawingml.chart+xml"/>
  <Override PartName="/ppt/notesSlides/notesSlide9.xml" ContentType="application/vnd.openxmlformats-officedocument.presentationml.notesSlide+xml"/>
  <Default Extension="xlsx" ContentType="application/vnd.openxmlformats-officedocument.spreadsheetml.sheet"/>
  <Override PartName="/ppt/charts/chart3.xml" ContentType="application/vnd.openxmlformats-officedocument.drawingml.chart+xml"/>
  <Override PartName="/ppt/tags/tag12.xml" ContentType="application/vnd.openxmlformats-officedocument.presentationml.tags+xml"/>
  <Override PartName="/ppt/charts/chart5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ppt/tags/tag9.xml" ContentType="application/vnd.openxmlformats-officedocument.presentationml.tags+xml"/>
  <Override PartName="/ppt/charts/chart2.xml" ContentType="application/vnd.openxmlformats-officedocument.drawingml.chart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heme/themeOverride9.xml" ContentType="application/vnd.openxmlformats-officedocument.themeOverr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tags/tag7.xml" ContentType="application/vnd.openxmlformats-officedocument.presentationml.tags+xml"/>
  <Default Extension="bin" ContentType="application/vnd.openxmlformats-officedocument.oleObject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theme/themeOverride8.xml" ContentType="application/vnd.openxmlformats-officedocument.themeOverr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tags/tag5.xml" ContentType="application/vnd.openxmlformats-officedocument.presentationml.tags+xml"/>
  <Override PartName="/ppt/theme/theme2.xml" ContentType="application/vnd.openxmlformats-officedocument.theme+xml"/>
  <Override PartName="/ppt/theme/themeOverride6.xml" ContentType="application/vnd.openxmlformats-officedocument.themeOverrid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tags/tag3.xml" ContentType="application/vnd.openxmlformats-officedocument.presentationml.tags+xml"/>
  <Default Extension="jpeg" ContentType="image/jpeg"/>
  <Override PartName="/ppt/theme/themeOverride4.xml" ContentType="application/vnd.openxmlformats-officedocument.themeOverr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charts/chart8.xml" ContentType="application/vnd.openxmlformats-officedocument.drawingml.chart+xml"/>
  <Override PartName="/ppt/tags/tag17.xml" ContentType="application/vnd.openxmlformats-officedocument.presentationml.tags+xml"/>
  <Default Extension="vml" ContentType="application/vnd.openxmlformats-officedocument.vmlDrawing"/>
  <Override PartName="/ppt/charts/chart6.xml" ContentType="application/vnd.openxmlformats-officedocument.drawingml.chart+xml"/>
  <Override PartName="/ppt/tags/tag15.xml" ContentType="application/vnd.openxmlformats-officedocument.presentationml.tags+xml"/>
  <Override PartName="/ppt/notesSlides/notesSlide8.xml" ContentType="application/vnd.openxmlformats-officedocument.presentationml.notesSlide+xml"/>
  <Override PartName="/ppt/charts/chart10.xml" ContentType="application/vnd.openxmlformats-officedocument.drawingml.chart+xml"/>
  <Override PartName="/ppt/notesSlides/notesSlide11.xml" ContentType="application/vnd.openxmlformats-officedocument.presentationml.notesSlide+xml"/>
  <Override PartName="/ppt/charts/chart4.xml" ContentType="application/vnd.openxmlformats-officedocument.drawingml.chart+xml"/>
  <Override PartName="/ppt/tags/tag13.xml" ContentType="application/vnd.openxmlformats-officedocument.presentationml.tags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256" r:id="rId2"/>
    <p:sldId id="337" r:id="rId3"/>
    <p:sldId id="335" r:id="rId4"/>
    <p:sldId id="333" r:id="rId5"/>
    <p:sldId id="331" r:id="rId6"/>
    <p:sldId id="341" r:id="rId7"/>
    <p:sldId id="326" r:id="rId8"/>
    <p:sldId id="339" r:id="rId9"/>
    <p:sldId id="340" r:id="rId10"/>
    <p:sldId id="327" r:id="rId11"/>
    <p:sldId id="328" r:id="rId12"/>
    <p:sldId id="329" r:id="rId13"/>
    <p:sldId id="330" r:id="rId14"/>
    <p:sldId id="338" r:id="rId15"/>
  </p:sldIdLst>
  <p:sldSz cx="9144000" cy="6858000" type="screen4x3"/>
  <p:notesSz cx="6858000" cy="9144000"/>
  <p:custDataLst>
    <p:tags r:id="rId1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990099"/>
    <a:srgbClr val="00CC99"/>
    <a:srgbClr val="660066"/>
    <a:srgbClr val="D018C3"/>
    <a:srgbClr val="00FF99"/>
    <a:srgbClr val="006600"/>
    <a:srgbClr val="00359E"/>
    <a:srgbClr val="000099"/>
    <a:srgbClr val="DCDCDC"/>
    <a:srgbClr val="F8BEF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07" autoAdjust="0"/>
    <p:restoredTop sz="94227" autoAdjust="0"/>
  </p:normalViewPr>
  <p:slideViewPr>
    <p:cSldViewPr>
      <p:cViewPr>
        <p:scale>
          <a:sx n="70" d="100"/>
          <a:sy n="70" d="100"/>
        </p:scale>
        <p:origin x="-1218" y="-7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58"/>
    </p:cViewPr>
  </p:outlin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1.xlsx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10.xlsx"/><Relationship Id="rId1" Type="http://schemas.openxmlformats.org/officeDocument/2006/relationships/themeOverride" Target="../theme/themeOverride9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3.xlsx"/><Relationship Id="rId1" Type="http://schemas.openxmlformats.org/officeDocument/2006/relationships/themeOverride" Target="../theme/themeOverride2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4.xlsx"/><Relationship Id="rId1" Type="http://schemas.openxmlformats.org/officeDocument/2006/relationships/themeOverride" Target="../theme/themeOverride3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5.xlsx"/><Relationship Id="rId1" Type="http://schemas.openxmlformats.org/officeDocument/2006/relationships/themeOverride" Target="../theme/themeOverride4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6.xlsx"/><Relationship Id="rId1" Type="http://schemas.openxmlformats.org/officeDocument/2006/relationships/themeOverride" Target="../theme/themeOverride5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7.xlsx"/><Relationship Id="rId1" Type="http://schemas.openxmlformats.org/officeDocument/2006/relationships/themeOverride" Target="../theme/themeOverride6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8.xlsx"/><Relationship Id="rId1" Type="http://schemas.openxmlformats.org/officeDocument/2006/relationships/themeOverride" Target="../theme/themeOverride7.xm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9.xlsx"/><Relationship Id="rId1" Type="http://schemas.openxmlformats.org/officeDocument/2006/relationships/themeOverride" Target="../theme/themeOverrid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Sheet1!$B$2:$B$4</c:f>
              <c:numCache>
                <c:formatCode>0.00</c:formatCode>
                <c:ptCount val="3"/>
                <c:pt idx="0">
                  <c:v>3.49</c:v>
                </c:pt>
                <c:pt idx="1">
                  <c:v>2.64</c:v>
                </c:pt>
                <c:pt idx="2">
                  <c:v>9.15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Sheet1!$C$2:$C$4</c:f>
              <c:numCache>
                <c:formatCode>0.00</c:formatCode>
                <c:ptCount val="3"/>
                <c:pt idx="0">
                  <c:v>1.79</c:v>
                </c:pt>
                <c:pt idx="1">
                  <c:v>5.3</c:v>
                </c:pt>
                <c:pt idx="2">
                  <c:v>8.44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Sheet1!$D$2:$D$4</c:f>
              <c:numCache>
                <c:formatCode>0.00</c:formatCode>
                <c:ptCount val="3"/>
                <c:pt idx="0">
                  <c:v>2.2400000000000002</c:v>
                </c:pt>
                <c:pt idx="1">
                  <c:v>1.22</c:v>
                </c:pt>
                <c:pt idx="2">
                  <c:v>5.05</c:v>
                </c:pt>
              </c:numCache>
            </c:numRef>
          </c:val>
        </c:ser>
        <c:dLbls>
          <c:showVal val="1"/>
        </c:dLbls>
        <c:axId val="73260416"/>
        <c:axId val="75637888"/>
      </c:barChart>
      <c:catAx>
        <c:axId val="73260416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75637888"/>
        <c:crosses val="autoZero"/>
        <c:auto val="1"/>
        <c:lblAlgn val="ctr"/>
        <c:lblOffset val="100"/>
      </c:catAx>
      <c:valAx>
        <c:axId val="75637888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0.00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73260416"/>
        <c:crosses val="autoZero"/>
        <c:crossBetween val="between"/>
      </c:valAx>
      <c:spPr>
        <a:solidFill>
          <a:prstClr val="white"/>
        </a:solidFill>
      </c:spPr>
    </c:plotArea>
    <c:legend>
      <c:legendPos val="r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Speedtest.net – Upload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 anchor="ctr" anchorCtr="1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  <c:separator>, </c:separator>
          </c:dLbls>
          <c:cat>
            <c:strRef>
              <c:f>Sheet1!$A$2:$A$11</c:f>
              <c:strCache>
                <c:ptCount val="10"/>
                <c:pt idx="0">
                  <c:v>AlDajeej</c:v>
                </c:pt>
                <c:pt idx="1">
                  <c:v>AlFarwaniyah</c:v>
                </c:pt>
                <c:pt idx="2">
                  <c:v>AlOmariah</c:v>
                </c:pt>
                <c:pt idx="3">
                  <c:v>AlRai</c:v>
                </c:pt>
                <c:pt idx="4">
                  <c:v>Free Zone </c:v>
                </c:pt>
                <c:pt idx="5">
                  <c:v>Khaitan</c:v>
                </c:pt>
                <c:pt idx="6">
                  <c:v>Shuaikh Edu.</c:v>
                </c:pt>
                <c:pt idx="7">
                  <c:v>Shuaikh Ind.1</c:v>
                </c:pt>
                <c:pt idx="8">
                  <c:v>Shuaikh Ind.2</c:v>
                </c:pt>
                <c:pt idx="9">
                  <c:v>Shuaikh Med.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10.84</c:v>
                </c:pt>
                <c:pt idx="1">
                  <c:v>2.4900000000000002</c:v>
                </c:pt>
                <c:pt idx="2">
                  <c:v>18.809999999999999</c:v>
                </c:pt>
                <c:pt idx="3">
                  <c:v>3.46</c:v>
                </c:pt>
                <c:pt idx="4">
                  <c:v>1.68</c:v>
                </c:pt>
                <c:pt idx="5">
                  <c:v>3.94</c:v>
                </c:pt>
                <c:pt idx="6">
                  <c:v>3.69</c:v>
                </c:pt>
                <c:pt idx="7">
                  <c:v>1.66</c:v>
                </c:pt>
                <c:pt idx="8">
                  <c:v>22.74</c:v>
                </c:pt>
                <c:pt idx="9">
                  <c:v>0.28000000000000003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Val val="1"/>
          </c:dLbls>
          <c:cat>
            <c:strRef>
              <c:f>Sheet1!$A$2:$A$11</c:f>
              <c:strCache>
                <c:ptCount val="10"/>
                <c:pt idx="0">
                  <c:v>AlDajeej</c:v>
                </c:pt>
                <c:pt idx="1">
                  <c:v>AlFarwaniyah</c:v>
                </c:pt>
                <c:pt idx="2">
                  <c:v>AlOmariah</c:v>
                </c:pt>
                <c:pt idx="3">
                  <c:v>AlRai</c:v>
                </c:pt>
                <c:pt idx="4">
                  <c:v>Free Zone </c:v>
                </c:pt>
                <c:pt idx="5">
                  <c:v>Khaitan</c:v>
                </c:pt>
                <c:pt idx="6">
                  <c:v>Shuaikh Edu.</c:v>
                </c:pt>
                <c:pt idx="7">
                  <c:v>Shuaikh Ind.1</c:v>
                </c:pt>
                <c:pt idx="8">
                  <c:v>Shuaikh Ind.2</c:v>
                </c:pt>
                <c:pt idx="9">
                  <c:v>Shuaikh Med.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1.57</c:v>
                </c:pt>
                <c:pt idx="1">
                  <c:v>12.2</c:v>
                </c:pt>
                <c:pt idx="2">
                  <c:v>13.03</c:v>
                </c:pt>
                <c:pt idx="3">
                  <c:v>5.46</c:v>
                </c:pt>
                <c:pt idx="4">
                  <c:v>1.48</c:v>
                </c:pt>
                <c:pt idx="5">
                  <c:v>10.19</c:v>
                </c:pt>
                <c:pt idx="6">
                  <c:v>19.440000000000001</c:v>
                </c:pt>
                <c:pt idx="7">
                  <c:v>7.19</c:v>
                </c:pt>
                <c:pt idx="8">
                  <c:v>11.3</c:v>
                </c:pt>
                <c:pt idx="9">
                  <c:v>0.44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Val val="1"/>
          </c:dLbls>
          <c:cat>
            <c:strRef>
              <c:f>Sheet1!$A$2:$A$11</c:f>
              <c:strCache>
                <c:ptCount val="10"/>
                <c:pt idx="0">
                  <c:v>AlDajeej</c:v>
                </c:pt>
                <c:pt idx="1">
                  <c:v>AlFarwaniyah</c:v>
                </c:pt>
                <c:pt idx="2">
                  <c:v>AlOmariah</c:v>
                </c:pt>
                <c:pt idx="3">
                  <c:v>AlRai</c:v>
                </c:pt>
                <c:pt idx="4">
                  <c:v>Free Zone </c:v>
                </c:pt>
                <c:pt idx="5">
                  <c:v>Khaitan</c:v>
                </c:pt>
                <c:pt idx="6">
                  <c:v>Shuaikh Edu.</c:v>
                </c:pt>
                <c:pt idx="7">
                  <c:v>Shuaikh Ind.1</c:v>
                </c:pt>
                <c:pt idx="8">
                  <c:v>Shuaikh Ind.2</c:v>
                </c:pt>
                <c:pt idx="9">
                  <c:v>Shuaikh Med.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8.11</c:v>
                </c:pt>
                <c:pt idx="1">
                  <c:v>2.08</c:v>
                </c:pt>
                <c:pt idx="2">
                  <c:v>16.329999999999998</c:v>
                </c:pt>
                <c:pt idx="3">
                  <c:v>2.9</c:v>
                </c:pt>
                <c:pt idx="4">
                  <c:v>6.87</c:v>
                </c:pt>
                <c:pt idx="5">
                  <c:v>2.77</c:v>
                </c:pt>
                <c:pt idx="6">
                  <c:v>4.08</c:v>
                </c:pt>
                <c:pt idx="7">
                  <c:v>12.35</c:v>
                </c:pt>
                <c:pt idx="8">
                  <c:v>18.46</c:v>
                </c:pt>
                <c:pt idx="9">
                  <c:v>4.46</c:v>
                </c:pt>
              </c:numCache>
            </c:numRef>
          </c:val>
        </c:ser>
        <c:dLbls>
          <c:showVal val="1"/>
        </c:dLbls>
        <c:axId val="101042816"/>
        <c:axId val="101052800"/>
      </c:barChart>
      <c:catAx>
        <c:axId val="10104281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101052800"/>
        <c:crosses val="autoZero"/>
        <c:auto val="1"/>
        <c:lblAlgn val="ctr"/>
        <c:lblOffset val="100"/>
      </c:catAx>
      <c:valAx>
        <c:axId val="101052800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101042816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hart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Sheet1!$B$2:$B$4</c:f>
              <c:numCache>
                <c:formatCode>0.00</c:formatCode>
                <c:ptCount val="3"/>
                <c:pt idx="0">
                  <c:v>8.56</c:v>
                </c:pt>
                <c:pt idx="1">
                  <c:v>0.76</c:v>
                </c:pt>
                <c:pt idx="2">
                  <c:v>6.96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Sheet1!$C$2:$C$4</c:f>
              <c:numCache>
                <c:formatCode>0.00</c:formatCode>
                <c:ptCount val="3"/>
                <c:pt idx="0">
                  <c:v>4.57</c:v>
                </c:pt>
                <c:pt idx="1">
                  <c:v>1.48</c:v>
                </c:pt>
                <c:pt idx="2">
                  <c:v>8.23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Sheet1!$D$2:$D$4</c:f>
              <c:numCache>
                <c:formatCode>0.00</c:formatCode>
                <c:ptCount val="3"/>
                <c:pt idx="0">
                  <c:v>5.04</c:v>
                </c:pt>
                <c:pt idx="1">
                  <c:v>1.1000000000000001</c:v>
                </c:pt>
                <c:pt idx="2">
                  <c:v>7.84</c:v>
                </c:pt>
              </c:numCache>
            </c:numRef>
          </c:val>
        </c:ser>
        <c:dLbls>
          <c:showVal val="1"/>
        </c:dLbls>
        <c:axId val="75820032"/>
        <c:axId val="75698944"/>
      </c:barChart>
      <c:catAx>
        <c:axId val="75820032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75698944"/>
        <c:crosses val="autoZero"/>
        <c:auto val="1"/>
        <c:lblAlgn val="ctr"/>
        <c:lblOffset val="100"/>
      </c:catAx>
      <c:valAx>
        <c:axId val="75698944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0.00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75820032"/>
        <c:crosses val="autoZero"/>
        <c:crossBetween val="between"/>
      </c:valAx>
      <c:spPr>
        <a:solidFill>
          <a:prstClr val="white"/>
        </a:solidFill>
      </c:spPr>
    </c:plotArea>
    <c:legend>
      <c:legendPos val="r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/>
              <a:t>YouTube Test – Download Average (Mb/s) </a:t>
            </a:r>
            <a:endParaRPr lang="en-US" sz="1800" b="1" i="0" baseline="0" dirty="0"/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AlDajeej</c:v>
                </c:pt>
                <c:pt idx="1">
                  <c:v>AlFarwaniyah</c:v>
                </c:pt>
                <c:pt idx="2">
                  <c:v>AlOmariah</c:v>
                </c:pt>
                <c:pt idx="3">
                  <c:v>AlRai</c:v>
                </c:pt>
                <c:pt idx="4">
                  <c:v>Free Zone </c:v>
                </c:pt>
                <c:pt idx="5">
                  <c:v>Khaitan</c:v>
                </c:pt>
                <c:pt idx="6">
                  <c:v>Shuaikh Edu.</c:v>
                </c:pt>
                <c:pt idx="7">
                  <c:v>Shuaikh Ind.1</c:v>
                </c:pt>
                <c:pt idx="8">
                  <c:v>Shuaikh Ind.2</c:v>
                </c:pt>
                <c:pt idx="9">
                  <c:v>Shuaikh Med.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0.10800000000000001</c:v>
                </c:pt>
                <c:pt idx="1">
                  <c:v>5.81</c:v>
                </c:pt>
                <c:pt idx="2">
                  <c:v>5.17</c:v>
                </c:pt>
                <c:pt idx="3">
                  <c:v>4.25</c:v>
                </c:pt>
                <c:pt idx="4">
                  <c:v>1.01</c:v>
                </c:pt>
                <c:pt idx="5">
                  <c:v>1.05</c:v>
                </c:pt>
                <c:pt idx="6">
                  <c:v>6.24</c:v>
                </c:pt>
                <c:pt idx="7">
                  <c:v>6.58</c:v>
                </c:pt>
                <c:pt idx="8">
                  <c:v>4.6499999999999995</c:v>
                </c:pt>
                <c:pt idx="9">
                  <c:v>8.0000000000000019E-3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AlDajeej</c:v>
                </c:pt>
                <c:pt idx="1">
                  <c:v>AlFarwaniyah</c:v>
                </c:pt>
                <c:pt idx="2">
                  <c:v>AlOmariah</c:v>
                </c:pt>
                <c:pt idx="3">
                  <c:v>AlRai</c:v>
                </c:pt>
                <c:pt idx="4">
                  <c:v>Free Zone </c:v>
                </c:pt>
                <c:pt idx="5">
                  <c:v>Khaitan</c:v>
                </c:pt>
                <c:pt idx="6">
                  <c:v>Shuaikh Edu.</c:v>
                </c:pt>
                <c:pt idx="7">
                  <c:v>Shuaikh Ind.1</c:v>
                </c:pt>
                <c:pt idx="8">
                  <c:v>Shuaikh Ind.2</c:v>
                </c:pt>
                <c:pt idx="9">
                  <c:v>Shuaikh Med.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7.000000000000001E-3</c:v>
                </c:pt>
                <c:pt idx="1">
                  <c:v>5.000000000000001E-3</c:v>
                </c:pt>
                <c:pt idx="2">
                  <c:v>4.3099999999999996</c:v>
                </c:pt>
                <c:pt idx="3">
                  <c:v>0.10199999999999998</c:v>
                </c:pt>
                <c:pt idx="4">
                  <c:v>0.10400000000000001</c:v>
                </c:pt>
                <c:pt idx="5">
                  <c:v>4.000000000000001E-3</c:v>
                </c:pt>
                <c:pt idx="6">
                  <c:v>1.6100000000000003E-2</c:v>
                </c:pt>
                <c:pt idx="7">
                  <c:v>6.33</c:v>
                </c:pt>
                <c:pt idx="8">
                  <c:v>6.99</c:v>
                </c:pt>
                <c:pt idx="9">
                  <c:v>2.8000000000000001E-2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AlDajeej</c:v>
                </c:pt>
                <c:pt idx="1">
                  <c:v>AlFarwaniyah</c:v>
                </c:pt>
                <c:pt idx="2">
                  <c:v>AlOmariah</c:v>
                </c:pt>
                <c:pt idx="3">
                  <c:v>AlRai</c:v>
                </c:pt>
                <c:pt idx="4">
                  <c:v>Free Zone </c:v>
                </c:pt>
                <c:pt idx="5">
                  <c:v>Khaitan</c:v>
                </c:pt>
                <c:pt idx="6">
                  <c:v>Shuaikh Edu.</c:v>
                </c:pt>
                <c:pt idx="7">
                  <c:v>Shuaikh Ind.1</c:v>
                </c:pt>
                <c:pt idx="8">
                  <c:v>Shuaikh Ind.2</c:v>
                </c:pt>
                <c:pt idx="9">
                  <c:v>Shuaikh Med.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0.79400000000000004</c:v>
                </c:pt>
                <c:pt idx="1">
                  <c:v>0.77300000000000013</c:v>
                </c:pt>
                <c:pt idx="2">
                  <c:v>0.56000000000000005</c:v>
                </c:pt>
                <c:pt idx="3">
                  <c:v>1.0000000000000002E-3</c:v>
                </c:pt>
                <c:pt idx="4">
                  <c:v>6.21</c:v>
                </c:pt>
                <c:pt idx="5">
                  <c:v>0.67800000000000016</c:v>
                </c:pt>
                <c:pt idx="6">
                  <c:v>1.03</c:v>
                </c:pt>
                <c:pt idx="7">
                  <c:v>2.27</c:v>
                </c:pt>
                <c:pt idx="8">
                  <c:v>9.8600000000000012</c:v>
                </c:pt>
                <c:pt idx="9">
                  <c:v>0.26400000000000001</c:v>
                </c:pt>
              </c:numCache>
            </c:numRef>
          </c:val>
        </c:ser>
        <c:dLbls>
          <c:showVal val="1"/>
        </c:dLbls>
        <c:axId val="75746304"/>
        <c:axId val="82072320"/>
      </c:barChart>
      <c:catAx>
        <c:axId val="7574630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82072320"/>
        <c:crosses val="autoZero"/>
        <c:auto val="1"/>
        <c:lblAlgn val="ctr"/>
        <c:lblOffset val="100"/>
      </c:catAx>
      <c:valAx>
        <c:axId val="82072320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75746304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YouTube Test –Download Max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AlDajeej</c:v>
                </c:pt>
                <c:pt idx="1">
                  <c:v>AlFarwaniyah</c:v>
                </c:pt>
                <c:pt idx="2">
                  <c:v>AlOmariah</c:v>
                </c:pt>
                <c:pt idx="3">
                  <c:v>AlRai</c:v>
                </c:pt>
                <c:pt idx="4">
                  <c:v>Free Zone </c:v>
                </c:pt>
                <c:pt idx="5">
                  <c:v>Khaitan</c:v>
                </c:pt>
                <c:pt idx="6">
                  <c:v>Shuaikh Edu.</c:v>
                </c:pt>
                <c:pt idx="7">
                  <c:v>Shuaikh Ind.1</c:v>
                </c:pt>
                <c:pt idx="8">
                  <c:v>Shuaikh Ind.2</c:v>
                </c:pt>
                <c:pt idx="9">
                  <c:v>Shuaikh Med.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12.92</c:v>
                </c:pt>
                <c:pt idx="1">
                  <c:v>8.89</c:v>
                </c:pt>
                <c:pt idx="2">
                  <c:v>9.620000000000001</c:v>
                </c:pt>
                <c:pt idx="3">
                  <c:v>13.96</c:v>
                </c:pt>
                <c:pt idx="4">
                  <c:v>16.2</c:v>
                </c:pt>
                <c:pt idx="5">
                  <c:v>1.86</c:v>
                </c:pt>
                <c:pt idx="6">
                  <c:v>13.229999999999999</c:v>
                </c:pt>
                <c:pt idx="7">
                  <c:v>10.02</c:v>
                </c:pt>
                <c:pt idx="8">
                  <c:v>18.93</c:v>
                </c:pt>
                <c:pt idx="9">
                  <c:v>18.829999999999995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AlDajeej</c:v>
                </c:pt>
                <c:pt idx="1">
                  <c:v>AlFarwaniyah</c:v>
                </c:pt>
                <c:pt idx="2">
                  <c:v>AlOmariah</c:v>
                </c:pt>
                <c:pt idx="3">
                  <c:v>AlRai</c:v>
                </c:pt>
                <c:pt idx="4">
                  <c:v>Free Zone </c:v>
                </c:pt>
                <c:pt idx="5">
                  <c:v>Khaitan</c:v>
                </c:pt>
                <c:pt idx="6">
                  <c:v>Shuaikh Edu.</c:v>
                </c:pt>
                <c:pt idx="7">
                  <c:v>Shuaikh Ind.1</c:v>
                </c:pt>
                <c:pt idx="8">
                  <c:v>Shuaikh Ind.2</c:v>
                </c:pt>
                <c:pt idx="9">
                  <c:v>Shuaikh Med.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18.130000000000003</c:v>
                </c:pt>
                <c:pt idx="1">
                  <c:v>9.6399999999999988</c:v>
                </c:pt>
                <c:pt idx="2">
                  <c:v>7.81</c:v>
                </c:pt>
                <c:pt idx="3">
                  <c:v>19.23</c:v>
                </c:pt>
                <c:pt idx="4">
                  <c:v>13.7</c:v>
                </c:pt>
                <c:pt idx="5">
                  <c:v>15.42</c:v>
                </c:pt>
                <c:pt idx="6">
                  <c:v>17.88</c:v>
                </c:pt>
                <c:pt idx="7">
                  <c:v>12.34</c:v>
                </c:pt>
                <c:pt idx="8">
                  <c:v>12.1</c:v>
                </c:pt>
                <c:pt idx="9">
                  <c:v>16.559999999999999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AlDajeej</c:v>
                </c:pt>
                <c:pt idx="1">
                  <c:v>AlFarwaniyah</c:v>
                </c:pt>
                <c:pt idx="2">
                  <c:v>AlOmariah</c:v>
                </c:pt>
                <c:pt idx="3">
                  <c:v>AlRai</c:v>
                </c:pt>
                <c:pt idx="4">
                  <c:v>Free Zone </c:v>
                </c:pt>
                <c:pt idx="5">
                  <c:v>Khaitan</c:v>
                </c:pt>
                <c:pt idx="6">
                  <c:v>Shuaikh Edu.</c:v>
                </c:pt>
                <c:pt idx="7">
                  <c:v>Shuaikh Ind.1</c:v>
                </c:pt>
                <c:pt idx="8">
                  <c:v>Shuaikh Ind.2</c:v>
                </c:pt>
                <c:pt idx="9">
                  <c:v>Shuaikh Med.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14.33</c:v>
                </c:pt>
                <c:pt idx="1">
                  <c:v>1.6900000000000002</c:v>
                </c:pt>
                <c:pt idx="2">
                  <c:v>6.6199999999999992</c:v>
                </c:pt>
                <c:pt idx="3">
                  <c:v>16.329999999999995</c:v>
                </c:pt>
                <c:pt idx="4">
                  <c:v>16.04</c:v>
                </c:pt>
                <c:pt idx="5">
                  <c:v>1.62</c:v>
                </c:pt>
                <c:pt idx="6">
                  <c:v>1.75</c:v>
                </c:pt>
                <c:pt idx="7">
                  <c:v>15.76</c:v>
                </c:pt>
                <c:pt idx="8">
                  <c:v>14.04</c:v>
                </c:pt>
                <c:pt idx="9">
                  <c:v>7.35</c:v>
                </c:pt>
              </c:numCache>
            </c:numRef>
          </c:val>
        </c:ser>
        <c:dLbls>
          <c:showVal val="1"/>
        </c:dLbls>
        <c:axId val="85074304"/>
        <c:axId val="85075840"/>
      </c:barChart>
      <c:catAx>
        <c:axId val="8507430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85075840"/>
        <c:crosses val="autoZero"/>
        <c:auto val="1"/>
        <c:lblAlgn val="ctr"/>
        <c:lblOffset val="100"/>
      </c:catAx>
      <c:valAx>
        <c:axId val="85075840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85074304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YouTube Test – Upload Average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AlDajeej</c:v>
                </c:pt>
                <c:pt idx="1">
                  <c:v>AlFarwaniyah</c:v>
                </c:pt>
                <c:pt idx="2">
                  <c:v>AlOmariah</c:v>
                </c:pt>
                <c:pt idx="3">
                  <c:v>AlRai</c:v>
                </c:pt>
                <c:pt idx="4">
                  <c:v>Free Zone </c:v>
                </c:pt>
                <c:pt idx="5">
                  <c:v>Khaitan</c:v>
                </c:pt>
                <c:pt idx="6">
                  <c:v>Shuaikh Edu.</c:v>
                </c:pt>
                <c:pt idx="7">
                  <c:v>Shuaikh Ind.1</c:v>
                </c:pt>
                <c:pt idx="8">
                  <c:v>Shuaikh Ind.2</c:v>
                </c:pt>
                <c:pt idx="9">
                  <c:v>Shuaikh Med.</c:v>
                </c:pt>
              </c:strCache>
            </c:strRef>
          </c:cat>
          <c:val>
            <c:numRef>
              <c:f>Sheet1!$B$2:$B$11</c:f>
              <c:numCache>
                <c:formatCode>0.00</c:formatCode>
                <c:ptCount val="10"/>
                <c:pt idx="0">
                  <c:v>7.8</c:v>
                </c:pt>
                <c:pt idx="1">
                  <c:v>9.61</c:v>
                </c:pt>
                <c:pt idx="2">
                  <c:v>19.32</c:v>
                </c:pt>
                <c:pt idx="3">
                  <c:v>6.59</c:v>
                </c:pt>
                <c:pt idx="4">
                  <c:v>6.62</c:v>
                </c:pt>
                <c:pt idx="5">
                  <c:v>3.28</c:v>
                </c:pt>
                <c:pt idx="6">
                  <c:v>13.58</c:v>
                </c:pt>
                <c:pt idx="7">
                  <c:v>3.92</c:v>
                </c:pt>
                <c:pt idx="8">
                  <c:v>6.94</c:v>
                </c:pt>
                <c:pt idx="9">
                  <c:v>7.97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AlDajeej</c:v>
                </c:pt>
                <c:pt idx="1">
                  <c:v>AlFarwaniyah</c:v>
                </c:pt>
                <c:pt idx="2">
                  <c:v>AlOmariah</c:v>
                </c:pt>
                <c:pt idx="3">
                  <c:v>AlRai</c:v>
                </c:pt>
                <c:pt idx="4">
                  <c:v>Free Zone </c:v>
                </c:pt>
                <c:pt idx="5">
                  <c:v>Khaitan</c:v>
                </c:pt>
                <c:pt idx="6">
                  <c:v>Shuaikh Edu.</c:v>
                </c:pt>
                <c:pt idx="7">
                  <c:v>Shuaikh Ind.1</c:v>
                </c:pt>
                <c:pt idx="8">
                  <c:v>Shuaikh Ind.2</c:v>
                </c:pt>
                <c:pt idx="9">
                  <c:v>Shuaikh Med.</c:v>
                </c:pt>
              </c:strCache>
            </c:strRef>
          </c:cat>
          <c:val>
            <c:numRef>
              <c:f>Sheet1!$C$2:$C$11</c:f>
              <c:numCache>
                <c:formatCode>0.00</c:formatCode>
                <c:ptCount val="10"/>
                <c:pt idx="0">
                  <c:v>2E-3</c:v>
                </c:pt>
                <c:pt idx="1">
                  <c:v>5.0599999999999996</c:v>
                </c:pt>
                <c:pt idx="2">
                  <c:v>6.69</c:v>
                </c:pt>
                <c:pt idx="3">
                  <c:v>7.0000000000000001E-3</c:v>
                </c:pt>
                <c:pt idx="4">
                  <c:v>3.55</c:v>
                </c:pt>
                <c:pt idx="5">
                  <c:v>4.66</c:v>
                </c:pt>
                <c:pt idx="6">
                  <c:v>7.36</c:v>
                </c:pt>
                <c:pt idx="7">
                  <c:v>5.69</c:v>
                </c:pt>
                <c:pt idx="8">
                  <c:v>5.87</c:v>
                </c:pt>
                <c:pt idx="9">
                  <c:v>6.82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AlDajeej</c:v>
                </c:pt>
                <c:pt idx="1">
                  <c:v>AlFarwaniyah</c:v>
                </c:pt>
                <c:pt idx="2">
                  <c:v>AlOmariah</c:v>
                </c:pt>
                <c:pt idx="3">
                  <c:v>AlRai</c:v>
                </c:pt>
                <c:pt idx="4">
                  <c:v>Free Zone </c:v>
                </c:pt>
                <c:pt idx="5">
                  <c:v>Khaitan</c:v>
                </c:pt>
                <c:pt idx="6">
                  <c:v>Shuaikh Edu.</c:v>
                </c:pt>
                <c:pt idx="7">
                  <c:v>Shuaikh Ind.1</c:v>
                </c:pt>
                <c:pt idx="8">
                  <c:v>Shuaikh Ind.2</c:v>
                </c:pt>
                <c:pt idx="9">
                  <c:v>Shuaikh Med.</c:v>
                </c:pt>
              </c:strCache>
            </c:strRef>
          </c:cat>
          <c:val>
            <c:numRef>
              <c:f>Sheet1!$D$2:$D$11</c:f>
              <c:numCache>
                <c:formatCode>0.00</c:formatCode>
                <c:ptCount val="10"/>
                <c:pt idx="0">
                  <c:v>12.71</c:v>
                </c:pt>
                <c:pt idx="1">
                  <c:v>5.12</c:v>
                </c:pt>
                <c:pt idx="2">
                  <c:v>6.32</c:v>
                </c:pt>
                <c:pt idx="3">
                  <c:v>5.83</c:v>
                </c:pt>
                <c:pt idx="4">
                  <c:v>4.74</c:v>
                </c:pt>
                <c:pt idx="5">
                  <c:v>4.25</c:v>
                </c:pt>
                <c:pt idx="6">
                  <c:v>1.1200000000000001</c:v>
                </c:pt>
                <c:pt idx="7">
                  <c:v>0.70599999999999996</c:v>
                </c:pt>
                <c:pt idx="8">
                  <c:v>6.31</c:v>
                </c:pt>
                <c:pt idx="9">
                  <c:v>3.33</c:v>
                </c:pt>
              </c:numCache>
            </c:numRef>
          </c:val>
        </c:ser>
        <c:dLbls>
          <c:showVal val="1"/>
        </c:dLbls>
        <c:axId val="85147648"/>
        <c:axId val="85149184"/>
      </c:barChart>
      <c:catAx>
        <c:axId val="8514764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85149184"/>
        <c:crosses val="autoZero"/>
        <c:auto val="1"/>
        <c:lblAlgn val="ctr"/>
        <c:lblOffset val="100"/>
      </c:catAx>
      <c:valAx>
        <c:axId val="85149184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0.00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85147648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YouTube Test – Upload Max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AlDajeej</c:v>
                </c:pt>
                <c:pt idx="1">
                  <c:v>AlFarwaniyah</c:v>
                </c:pt>
                <c:pt idx="2">
                  <c:v>AlOmariah</c:v>
                </c:pt>
                <c:pt idx="3">
                  <c:v>AlRai</c:v>
                </c:pt>
                <c:pt idx="4">
                  <c:v>Free Zone </c:v>
                </c:pt>
                <c:pt idx="5">
                  <c:v>Khaitan</c:v>
                </c:pt>
                <c:pt idx="6">
                  <c:v>Shuaikh Edu.</c:v>
                </c:pt>
                <c:pt idx="7">
                  <c:v>Shuaikh Ind.1</c:v>
                </c:pt>
                <c:pt idx="8">
                  <c:v>Shuaikh Ind.2</c:v>
                </c:pt>
                <c:pt idx="9">
                  <c:v>Shuaikh Med.</c:v>
                </c:pt>
              </c:strCache>
            </c:strRef>
          </c:cat>
          <c:val>
            <c:numRef>
              <c:f>Sheet1!$B$2:$B$11</c:f>
              <c:numCache>
                <c:formatCode>0.00</c:formatCode>
                <c:ptCount val="10"/>
                <c:pt idx="0">
                  <c:v>9.59</c:v>
                </c:pt>
                <c:pt idx="1">
                  <c:v>14.65</c:v>
                </c:pt>
                <c:pt idx="2">
                  <c:v>23.61</c:v>
                </c:pt>
                <c:pt idx="3">
                  <c:v>7.22</c:v>
                </c:pt>
                <c:pt idx="4">
                  <c:v>7.25</c:v>
                </c:pt>
                <c:pt idx="5">
                  <c:v>4.38</c:v>
                </c:pt>
                <c:pt idx="6">
                  <c:v>18.329999999999998</c:v>
                </c:pt>
                <c:pt idx="7">
                  <c:v>7.55</c:v>
                </c:pt>
                <c:pt idx="8">
                  <c:v>7.27</c:v>
                </c:pt>
                <c:pt idx="9">
                  <c:v>8.8800000000000008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AlDajeej</c:v>
                </c:pt>
                <c:pt idx="1">
                  <c:v>AlFarwaniyah</c:v>
                </c:pt>
                <c:pt idx="2">
                  <c:v>AlOmariah</c:v>
                </c:pt>
                <c:pt idx="3">
                  <c:v>AlRai</c:v>
                </c:pt>
                <c:pt idx="4">
                  <c:v>Free Zone </c:v>
                </c:pt>
                <c:pt idx="5">
                  <c:v>Khaitan</c:v>
                </c:pt>
                <c:pt idx="6">
                  <c:v>Shuaikh Edu.</c:v>
                </c:pt>
                <c:pt idx="7">
                  <c:v>Shuaikh Ind.1</c:v>
                </c:pt>
                <c:pt idx="8">
                  <c:v>Shuaikh Ind.2</c:v>
                </c:pt>
                <c:pt idx="9">
                  <c:v>Shuaikh Med.</c:v>
                </c:pt>
              </c:strCache>
            </c:strRef>
          </c:cat>
          <c:val>
            <c:numRef>
              <c:f>Sheet1!$C$2:$C$11</c:f>
              <c:numCache>
                <c:formatCode>0.00</c:formatCode>
                <c:ptCount val="10"/>
                <c:pt idx="0">
                  <c:v>8.6</c:v>
                </c:pt>
                <c:pt idx="1">
                  <c:v>6</c:v>
                </c:pt>
                <c:pt idx="2">
                  <c:v>7.59</c:v>
                </c:pt>
                <c:pt idx="3">
                  <c:v>7.71</c:v>
                </c:pt>
                <c:pt idx="4">
                  <c:v>6.76</c:v>
                </c:pt>
                <c:pt idx="5">
                  <c:v>5.46</c:v>
                </c:pt>
                <c:pt idx="6">
                  <c:v>9.07</c:v>
                </c:pt>
                <c:pt idx="7">
                  <c:v>7.45</c:v>
                </c:pt>
                <c:pt idx="8">
                  <c:v>7.45</c:v>
                </c:pt>
                <c:pt idx="9">
                  <c:v>7.68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AlDajeej</c:v>
                </c:pt>
                <c:pt idx="1">
                  <c:v>AlFarwaniyah</c:v>
                </c:pt>
                <c:pt idx="2">
                  <c:v>AlOmariah</c:v>
                </c:pt>
                <c:pt idx="3">
                  <c:v>AlRai</c:v>
                </c:pt>
                <c:pt idx="4">
                  <c:v>Free Zone </c:v>
                </c:pt>
                <c:pt idx="5">
                  <c:v>Khaitan</c:v>
                </c:pt>
                <c:pt idx="6">
                  <c:v>Shuaikh Edu.</c:v>
                </c:pt>
                <c:pt idx="7">
                  <c:v>Shuaikh Ind.1</c:v>
                </c:pt>
                <c:pt idx="8">
                  <c:v>Shuaikh Ind.2</c:v>
                </c:pt>
                <c:pt idx="9">
                  <c:v>Shuaikh Med.</c:v>
                </c:pt>
              </c:strCache>
            </c:strRef>
          </c:cat>
          <c:val>
            <c:numRef>
              <c:f>Sheet1!$D$2:$D$11</c:f>
              <c:numCache>
                <c:formatCode>0.00</c:formatCode>
                <c:ptCount val="10"/>
                <c:pt idx="0">
                  <c:v>20.149999999999999</c:v>
                </c:pt>
                <c:pt idx="1">
                  <c:v>6.48</c:v>
                </c:pt>
                <c:pt idx="2">
                  <c:v>7.17</c:v>
                </c:pt>
                <c:pt idx="3">
                  <c:v>7.48</c:v>
                </c:pt>
                <c:pt idx="4">
                  <c:v>6.67</c:v>
                </c:pt>
                <c:pt idx="5">
                  <c:v>5.49</c:v>
                </c:pt>
                <c:pt idx="6">
                  <c:v>1.89</c:v>
                </c:pt>
                <c:pt idx="7">
                  <c:v>1.0900000000000001</c:v>
                </c:pt>
                <c:pt idx="8">
                  <c:v>7.28</c:v>
                </c:pt>
                <c:pt idx="9">
                  <c:v>3.68</c:v>
                </c:pt>
              </c:numCache>
            </c:numRef>
          </c:val>
        </c:ser>
        <c:dLbls>
          <c:showVal val="1"/>
        </c:dLbls>
        <c:axId val="71890048"/>
        <c:axId val="71891584"/>
      </c:barChart>
      <c:catAx>
        <c:axId val="7189004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71891584"/>
        <c:crosses val="autoZero"/>
        <c:auto val="1"/>
        <c:lblAlgn val="ctr"/>
        <c:lblOffset val="100"/>
      </c:catAx>
      <c:valAx>
        <c:axId val="71891584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0.00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71890048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Testmy.net – Download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AlDajeej</c:v>
                </c:pt>
                <c:pt idx="1">
                  <c:v>AlFarwaniyah</c:v>
                </c:pt>
                <c:pt idx="2">
                  <c:v>AlOmariah</c:v>
                </c:pt>
                <c:pt idx="3">
                  <c:v>AlRai</c:v>
                </c:pt>
                <c:pt idx="4">
                  <c:v>Free Zone </c:v>
                </c:pt>
                <c:pt idx="5">
                  <c:v>Khaitan</c:v>
                </c:pt>
                <c:pt idx="6">
                  <c:v>Shuaikh Edu.</c:v>
                </c:pt>
                <c:pt idx="7">
                  <c:v>Shuaikh Ind.1</c:v>
                </c:pt>
                <c:pt idx="8">
                  <c:v>Shuaikh Ind.2</c:v>
                </c:pt>
                <c:pt idx="9">
                  <c:v>Shuaikh Med.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6.9</c:v>
                </c:pt>
                <c:pt idx="1">
                  <c:v>0.81699999999999995</c:v>
                </c:pt>
                <c:pt idx="2">
                  <c:v>0.63400000000000012</c:v>
                </c:pt>
                <c:pt idx="3">
                  <c:v>3.1</c:v>
                </c:pt>
                <c:pt idx="4">
                  <c:v>0.94499999999999995</c:v>
                </c:pt>
                <c:pt idx="5">
                  <c:v>0.76200000000000012</c:v>
                </c:pt>
                <c:pt idx="6">
                  <c:v>1.3</c:v>
                </c:pt>
                <c:pt idx="7">
                  <c:v>3.9</c:v>
                </c:pt>
                <c:pt idx="8">
                  <c:v>6.6</c:v>
                </c:pt>
                <c:pt idx="9" formatCode="0.00">
                  <c:v>1.4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AlDajeej</c:v>
                </c:pt>
                <c:pt idx="1">
                  <c:v>AlFarwaniyah</c:v>
                </c:pt>
                <c:pt idx="2">
                  <c:v>AlOmariah</c:v>
                </c:pt>
                <c:pt idx="3">
                  <c:v>AlRai</c:v>
                </c:pt>
                <c:pt idx="4">
                  <c:v>Free Zone </c:v>
                </c:pt>
                <c:pt idx="5">
                  <c:v>Khaitan</c:v>
                </c:pt>
                <c:pt idx="6">
                  <c:v>Shuaikh Edu.</c:v>
                </c:pt>
                <c:pt idx="7">
                  <c:v>Shuaikh Ind.1</c:v>
                </c:pt>
                <c:pt idx="8">
                  <c:v>Shuaikh Ind.2</c:v>
                </c:pt>
                <c:pt idx="9">
                  <c:v>Shuaikh Med.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15.1</c:v>
                </c:pt>
                <c:pt idx="1">
                  <c:v>0.2980000000000001</c:v>
                </c:pt>
                <c:pt idx="2">
                  <c:v>3.1</c:v>
                </c:pt>
                <c:pt idx="3">
                  <c:v>4.3</c:v>
                </c:pt>
                <c:pt idx="4">
                  <c:v>4.4000000000000004</c:v>
                </c:pt>
                <c:pt idx="5">
                  <c:v>7.1</c:v>
                </c:pt>
                <c:pt idx="6">
                  <c:v>4.3</c:v>
                </c:pt>
                <c:pt idx="7">
                  <c:v>8.2000000000000011</c:v>
                </c:pt>
                <c:pt idx="8">
                  <c:v>3.6</c:v>
                </c:pt>
                <c:pt idx="9" formatCode="0.00">
                  <c:v>2.6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AlDajeej</c:v>
                </c:pt>
                <c:pt idx="1">
                  <c:v>AlFarwaniyah</c:v>
                </c:pt>
                <c:pt idx="2">
                  <c:v>AlOmariah</c:v>
                </c:pt>
                <c:pt idx="3">
                  <c:v>AlRai</c:v>
                </c:pt>
                <c:pt idx="4">
                  <c:v>Free Zone </c:v>
                </c:pt>
                <c:pt idx="5">
                  <c:v>Khaitan</c:v>
                </c:pt>
                <c:pt idx="6">
                  <c:v>Shuaikh Edu.</c:v>
                </c:pt>
                <c:pt idx="7">
                  <c:v>Shuaikh Ind.1</c:v>
                </c:pt>
                <c:pt idx="8">
                  <c:v>Shuaikh Ind.2</c:v>
                </c:pt>
                <c:pt idx="9">
                  <c:v>Shuaikh Med.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1.1000000000000001</c:v>
                </c:pt>
                <c:pt idx="1">
                  <c:v>4.0000000000000008E-2</c:v>
                </c:pt>
                <c:pt idx="2">
                  <c:v>1.8</c:v>
                </c:pt>
                <c:pt idx="3">
                  <c:v>2.1</c:v>
                </c:pt>
                <c:pt idx="4">
                  <c:v>2.1</c:v>
                </c:pt>
                <c:pt idx="5">
                  <c:v>0.41900000000000004</c:v>
                </c:pt>
                <c:pt idx="6">
                  <c:v>0.18600000000000003</c:v>
                </c:pt>
                <c:pt idx="7">
                  <c:v>1.5</c:v>
                </c:pt>
                <c:pt idx="8">
                  <c:v>1.2</c:v>
                </c:pt>
                <c:pt idx="9" formatCode="0.00">
                  <c:v>1.8</c:v>
                </c:pt>
              </c:numCache>
            </c:numRef>
          </c:val>
        </c:ser>
        <c:dLbls>
          <c:showVal val="1"/>
        </c:dLbls>
        <c:axId val="93435392"/>
        <c:axId val="93436928"/>
      </c:barChart>
      <c:catAx>
        <c:axId val="9343539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93436928"/>
        <c:crosses val="autoZero"/>
        <c:auto val="1"/>
        <c:lblAlgn val="ctr"/>
        <c:lblOffset val="100"/>
      </c:catAx>
      <c:valAx>
        <c:axId val="93436928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93435392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Testmy.net – Upload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AlDajeej</c:v>
                </c:pt>
                <c:pt idx="1">
                  <c:v>AlFarwaniyah</c:v>
                </c:pt>
                <c:pt idx="2">
                  <c:v>AlOmariah</c:v>
                </c:pt>
                <c:pt idx="3">
                  <c:v>AlRai</c:v>
                </c:pt>
                <c:pt idx="4">
                  <c:v>Free Zone </c:v>
                </c:pt>
                <c:pt idx="5">
                  <c:v>Khaitan</c:v>
                </c:pt>
                <c:pt idx="6">
                  <c:v>Shuaikh Edu.</c:v>
                </c:pt>
                <c:pt idx="7">
                  <c:v>Shuaikh Ind.1</c:v>
                </c:pt>
                <c:pt idx="8">
                  <c:v>Shuaikh Ind.2</c:v>
                </c:pt>
                <c:pt idx="9">
                  <c:v>Shuaikh Med.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0.88100000000000001</c:v>
                </c:pt>
                <c:pt idx="1">
                  <c:v>0.48599999999999999</c:v>
                </c:pt>
                <c:pt idx="2">
                  <c:v>1.3</c:v>
                </c:pt>
                <c:pt idx="3">
                  <c:v>1.1000000000000001</c:v>
                </c:pt>
                <c:pt idx="4">
                  <c:v>0.20699999999999999</c:v>
                </c:pt>
                <c:pt idx="5">
                  <c:v>0.10299999999999999</c:v>
                </c:pt>
                <c:pt idx="6">
                  <c:v>0.98899999999999999</c:v>
                </c:pt>
                <c:pt idx="7">
                  <c:v>1.1000000000000001</c:v>
                </c:pt>
                <c:pt idx="8">
                  <c:v>0.36399999999999999</c:v>
                </c:pt>
                <c:pt idx="9" formatCode="0.00">
                  <c:v>1.1000000000000001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AlDajeej</c:v>
                </c:pt>
                <c:pt idx="1">
                  <c:v>AlFarwaniyah</c:v>
                </c:pt>
                <c:pt idx="2">
                  <c:v>AlOmariah</c:v>
                </c:pt>
                <c:pt idx="3">
                  <c:v>AlRai</c:v>
                </c:pt>
                <c:pt idx="4">
                  <c:v>Free Zone </c:v>
                </c:pt>
                <c:pt idx="5">
                  <c:v>Khaitan</c:v>
                </c:pt>
                <c:pt idx="6">
                  <c:v>Shuaikh Edu.</c:v>
                </c:pt>
                <c:pt idx="7">
                  <c:v>Shuaikh Ind.1</c:v>
                </c:pt>
                <c:pt idx="8">
                  <c:v>Shuaikh Ind.2</c:v>
                </c:pt>
                <c:pt idx="9">
                  <c:v>Shuaikh Med.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0.98199999999999998</c:v>
                </c:pt>
                <c:pt idx="1">
                  <c:v>0.26500000000000001</c:v>
                </c:pt>
                <c:pt idx="2">
                  <c:v>1.3</c:v>
                </c:pt>
                <c:pt idx="3">
                  <c:v>0.17599999999999999</c:v>
                </c:pt>
                <c:pt idx="4">
                  <c:v>2.9</c:v>
                </c:pt>
                <c:pt idx="5">
                  <c:v>1.8</c:v>
                </c:pt>
                <c:pt idx="6" formatCode="0.00">
                  <c:v>2.2999999999999998</c:v>
                </c:pt>
                <c:pt idx="7">
                  <c:v>0.622</c:v>
                </c:pt>
                <c:pt idx="8">
                  <c:v>3.6</c:v>
                </c:pt>
                <c:pt idx="9" formatCode="0.00">
                  <c:v>0.89900000000000002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AlDajeej</c:v>
                </c:pt>
                <c:pt idx="1">
                  <c:v>AlFarwaniyah</c:v>
                </c:pt>
                <c:pt idx="2">
                  <c:v>AlOmariah</c:v>
                </c:pt>
                <c:pt idx="3">
                  <c:v>AlRai</c:v>
                </c:pt>
                <c:pt idx="4">
                  <c:v>Free Zone </c:v>
                </c:pt>
                <c:pt idx="5">
                  <c:v>Khaitan</c:v>
                </c:pt>
                <c:pt idx="6">
                  <c:v>Shuaikh Edu.</c:v>
                </c:pt>
                <c:pt idx="7">
                  <c:v>Shuaikh Ind.1</c:v>
                </c:pt>
                <c:pt idx="8">
                  <c:v>Shuaikh Ind.2</c:v>
                </c:pt>
                <c:pt idx="9">
                  <c:v>Shuaikh Med.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1.3</c:v>
                </c:pt>
                <c:pt idx="1">
                  <c:v>1.1000000000000001</c:v>
                </c:pt>
                <c:pt idx="2">
                  <c:v>1.3</c:v>
                </c:pt>
                <c:pt idx="3">
                  <c:v>0.69799999999999995</c:v>
                </c:pt>
                <c:pt idx="4">
                  <c:v>1.3</c:v>
                </c:pt>
                <c:pt idx="5">
                  <c:v>1.4</c:v>
                </c:pt>
                <c:pt idx="6">
                  <c:v>0.26900000000000002</c:v>
                </c:pt>
                <c:pt idx="7">
                  <c:v>1.7</c:v>
                </c:pt>
                <c:pt idx="8">
                  <c:v>0.441</c:v>
                </c:pt>
                <c:pt idx="9" formatCode="0.00">
                  <c:v>1.5</c:v>
                </c:pt>
              </c:numCache>
            </c:numRef>
          </c:val>
        </c:ser>
        <c:dLbls>
          <c:showVal val="1"/>
        </c:dLbls>
        <c:axId val="94234496"/>
        <c:axId val="94236032"/>
      </c:barChart>
      <c:catAx>
        <c:axId val="9423449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94236032"/>
        <c:crosses val="autoZero"/>
        <c:auto val="1"/>
        <c:lblAlgn val="ctr"/>
        <c:lblOffset val="100"/>
      </c:catAx>
      <c:valAx>
        <c:axId val="94236032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94234496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Speedtest.net - Download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>
        <c:manualLayout>
          <c:layoutTarget val="inner"/>
          <c:xMode val="edge"/>
          <c:yMode val="edge"/>
          <c:x val="4.1988169467471755E-2"/>
          <c:y val="0.11126728064271209"/>
          <c:w val="0.94074263435922223"/>
          <c:h val="0.61555207578349924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AlDajeej</c:v>
                </c:pt>
                <c:pt idx="1">
                  <c:v>AlFarwaniyah</c:v>
                </c:pt>
                <c:pt idx="2">
                  <c:v>AlOmariah</c:v>
                </c:pt>
                <c:pt idx="3">
                  <c:v>AlRai</c:v>
                </c:pt>
                <c:pt idx="4">
                  <c:v>Free Zone </c:v>
                </c:pt>
                <c:pt idx="5">
                  <c:v>Khaitan</c:v>
                </c:pt>
                <c:pt idx="6">
                  <c:v>Shuaikh Edu.</c:v>
                </c:pt>
                <c:pt idx="7">
                  <c:v>Shuaikh Ind.1</c:v>
                </c:pt>
                <c:pt idx="8">
                  <c:v>Shuaikh Ind.2</c:v>
                </c:pt>
                <c:pt idx="9">
                  <c:v>Shuaikh Med.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30.7</c:v>
                </c:pt>
                <c:pt idx="1">
                  <c:v>1.6400000000000001</c:v>
                </c:pt>
                <c:pt idx="2">
                  <c:v>20.95</c:v>
                </c:pt>
                <c:pt idx="3">
                  <c:v>5.49</c:v>
                </c:pt>
                <c:pt idx="4">
                  <c:v>0.84000000000000008</c:v>
                </c:pt>
                <c:pt idx="5">
                  <c:v>0.32000000000000006</c:v>
                </c:pt>
                <c:pt idx="6">
                  <c:v>1.1900000000000002</c:v>
                </c:pt>
                <c:pt idx="7">
                  <c:v>6.8199999999999994</c:v>
                </c:pt>
                <c:pt idx="8">
                  <c:v>22.4</c:v>
                </c:pt>
                <c:pt idx="9">
                  <c:v>1.1299999999999997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AlDajeej</c:v>
                </c:pt>
                <c:pt idx="1">
                  <c:v>AlFarwaniyah</c:v>
                </c:pt>
                <c:pt idx="2">
                  <c:v>AlOmariah</c:v>
                </c:pt>
                <c:pt idx="3">
                  <c:v>AlRai</c:v>
                </c:pt>
                <c:pt idx="4">
                  <c:v>Free Zone </c:v>
                </c:pt>
                <c:pt idx="5">
                  <c:v>Khaitan</c:v>
                </c:pt>
                <c:pt idx="6">
                  <c:v>Shuaikh Edu.</c:v>
                </c:pt>
                <c:pt idx="7">
                  <c:v>Shuaikh Ind.1</c:v>
                </c:pt>
                <c:pt idx="8">
                  <c:v>Shuaikh Ind.2</c:v>
                </c:pt>
                <c:pt idx="9">
                  <c:v>Shuaikh Med.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14.93</c:v>
                </c:pt>
                <c:pt idx="1">
                  <c:v>9.2299999999999986</c:v>
                </c:pt>
                <c:pt idx="2">
                  <c:v>3.7</c:v>
                </c:pt>
                <c:pt idx="3">
                  <c:v>3.17</c:v>
                </c:pt>
                <c:pt idx="4">
                  <c:v>18.559999999999999</c:v>
                </c:pt>
                <c:pt idx="5">
                  <c:v>6.44</c:v>
                </c:pt>
                <c:pt idx="6">
                  <c:v>7.26</c:v>
                </c:pt>
                <c:pt idx="7">
                  <c:v>9.18</c:v>
                </c:pt>
                <c:pt idx="8">
                  <c:v>2.5299999999999998</c:v>
                </c:pt>
                <c:pt idx="9">
                  <c:v>9.44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AlDajeej</c:v>
                </c:pt>
                <c:pt idx="1">
                  <c:v>AlFarwaniyah</c:v>
                </c:pt>
                <c:pt idx="2">
                  <c:v>AlOmariah</c:v>
                </c:pt>
                <c:pt idx="3">
                  <c:v>AlRai</c:v>
                </c:pt>
                <c:pt idx="4">
                  <c:v>Free Zone </c:v>
                </c:pt>
                <c:pt idx="5">
                  <c:v>Khaitan</c:v>
                </c:pt>
                <c:pt idx="6">
                  <c:v>Shuaikh Edu.</c:v>
                </c:pt>
                <c:pt idx="7">
                  <c:v>Shuaikh Ind.1</c:v>
                </c:pt>
                <c:pt idx="8">
                  <c:v>Shuaikh Ind.2</c:v>
                </c:pt>
                <c:pt idx="9">
                  <c:v>Shuaikh Med.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5.35</c:v>
                </c:pt>
                <c:pt idx="1">
                  <c:v>0.29000000000000004</c:v>
                </c:pt>
                <c:pt idx="2">
                  <c:v>12.219999999999999</c:v>
                </c:pt>
                <c:pt idx="3">
                  <c:v>2.34</c:v>
                </c:pt>
                <c:pt idx="4">
                  <c:v>6.83</c:v>
                </c:pt>
                <c:pt idx="5">
                  <c:v>0.54</c:v>
                </c:pt>
                <c:pt idx="6">
                  <c:v>0.63000000000000012</c:v>
                </c:pt>
                <c:pt idx="7">
                  <c:v>11.629999999999999</c:v>
                </c:pt>
                <c:pt idx="8">
                  <c:v>4.34</c:v>
                </c:pt>
                <c:pt idx="9">
                  <c:v>6.37</c:v>
                </c:pt>
              </c:numCache>
            </c:numRef>
          </c:val>
        </c:ser>
        <c:dLbls>
          <c:showVal val="1"/>
        </c:dLbls>
        <c:axId val="100276480"/>
        <c:axId val="100298752"/>
      </c:barChart>
      <c:catAx>
        <c:axId val="10027648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100298752"/>
        <c:crosses val="autoZero"/>
        <c:auto val="1"/>
        <c:lblAlgn val="ctr"/>
        <c:lblOffset val="100"/>
      </c:catAx>
      <c:valAx>
        <c:axId val="100298752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100276480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0A3424-08AB-4920-B610-F225386BC1FD}" type="datetimeFigureOut">
              <a:rPr lang="en-US" smtClean="0"/>
              <a:pPr/>
              <a:t>2/14/2016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F73321-5AC5-4005-B46F-54D6FC2179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442980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E83AC9-574F-4D92-8268-E79804FE6CD7}" type="datetimeFigureOut">
              <a:rPr lang="en-US" smtClean="0"/>
              <a:pPr/>
              <a:t>2/14/2016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D53CF1-04FD-4AAC-B632-025E1B3BEE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0823726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7347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7347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7347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7347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7347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7347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7347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7347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7347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7347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7347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6CB53A-4E9A-441D-83AF-3FC427A3AEB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62523" y="6692400"/>
            <a:ext cx="788677" cy="107722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December 12, 2011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419130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xt Slide (Full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9A4649-EEC9-4F0D-88CE-7537B5B61F8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62523" y="6692400"/>
            <a:ext cx="788677" cy="107722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December 12, 2011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42774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Text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994" y="1569599"/>
            <a:ext cx="4157169" cy="46116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2144" y="1569599"/>
            <a:ext cx="4157169" cy="46116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9A4649-EEC9-4F0D-88CE-7537B5B61F8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3"/>
          </p:nvPr>
        </p:nvSpPr>
        <p:spPr>
          <a:xfrm>
            <a:off x="262523" y="6692400"/>
            <a:ext cx="788677" cy="107722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December 12, 2011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11368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0595125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3.xml"/><Relationship Id="rId13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7" Type="http://schemas.openxmlformats.org/officeDocument/2006/relationships/tags" Target="../tags/tag2.xml"/><Relationship Id="rId12" Type="http://schemas.openxmlformats.org/officeDocument/2006/relationships/tags" Target="../tags/tag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vmlDrawing" Target="../drawings/vmlDrawing1.vml"/><Relationship Id="rId11" Type="http://schemas.openxmlformats.org/officeDocument/2006/relationships/tags" Target="../tags/tag6.xml"/><Relationship Id="rId5" Type="http://schemas.openxmlformats.org/officeDocument/2006/relationships/theme" Target="../theme/theme1.xml"/><Relationship Id="rId15" Type="http://schemas.openxmlformats.org/officeDocument/2006/relationships/image" Target="../media/image3.png"/><Relationship Id="rId10" Type="http://schemas.openxmlformats.org/officeDocument/2006/relationships/tags" Target="../tags/tag5.xml"/><Relationship Id="rId4" Type="http://schemas.openxmlformats.org/officeDocument/2006/relationships/slideLayout" Target="../slideLayouts/slideLayout4.xml"/><Relationship Id="rId9" Type="http://schemas.openxmlformats.org/officeDocument/2006/relationships/tags" Target="../tags/tag4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690238251"/>
              </p:ext>
            </p:extLst>
          </p:nvPr>
        </p:nvGraphicFramePr>
        <p:xfrm>
          <a:off x="0" y="0"/>
          <a:ext cx="146538" cy="158750"/>
        </p:xfrm>
        <a:graphic>
          <a:graphicData uri="http://schemas.openxmlformats.org/presentationml/2006/ole">
            <p:oleObj spid="_x0000_s153715" name="think-cell Slide" r:id="rId13" imgW="360" imgH="360" progId="">
              <p:embed/>
            </p:oleObj>
          </a:graphicData>
        </a:graphic>
      </p:graphicFrame>
      <p:pic>
        <p:nvPicPr>
          <p:cNvPr id="13" name="Picture 4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635262" cy="973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369"/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29197" y="76201"/>
            <a:ext cx="1118088" cy="563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  <p:custDataLst>
              <p:tags r:id="rId9"/>
            </p:custDataLst>
          </p:nvPr>
        </p:nvSpPr>
        <p:spPr>
          <a:xfrm>
            <a:off x="255877" y="594000"/>
            <a:ext cx="8616738" cy="7164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10"/>
            </p:custDataLst>
          </p:nvPr>
        </p:nvSpPr>
        <p:spPr>
          <a:xfrm>
            <a:off x="265847" y="1569600"/>
            <a:ext cx="8317662" cy="46116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  <p:custDataLst>
              <p:tags r:id="rId11"/>
            </p:custDataLst>
          </p:nvPr>
        </p:nvSpPr>
        <p:spPr>
          <a:xfrm>
            <a:off x="262523" y="6692400"/>
            <a:ext cx="807913" cy="107722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10000"/>
              </a:spcBef>
              <a:spcAft>
                <a:spcPct val="0"/>
              </a:spcAft>
              <a:buClr>
                <a:srgbClr val="0B1F65"/>
              </a:buClr>
              <a:defRPr/>
            </a:pPr>
            <a:r>
              <a:rPr lang="en-US" b="1" smtClean="0">
                <a:solidFill>
                  <a:srgbClr val="000000"/>
                </a:solidFill>
              </a:rPr>
              <a:t>December 12, 2011</a:t>
            </a:r>
            <a:endParaRPr lang="en-US" b="1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  <p:custDataLst>
              <p:tags r:id="rId12"/>
            </p:custDataLst>
          </p:nvPr>
        </p:nvSpPr>
        <p:spPr>
          <a:xfrm>
            <a:off x="8374155" y="6573600"/>
            <a:ext cx="498462" cy="1836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r">
              <a:defRPr sz="12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10000"/>
              </a:spcBef>
              <a:spcAft>
                <a:spcPct val="0"/>
              </a:spcAft>
              <a:buClr>
                <a:srgbClr val="0B1F65"/>
              </a:buClr>
              <a:defRPr/>
            </a:pPr>
            <a:fld id="{879A4649-EEC9-4F0D-88CE-7537B5B61F8C}" type="slidenum">
              <a:rPr lang="en-US" b="1" smtClean="0"/>
              <a:pPr fontAlgn="base">
                <a:spcBef>
                  <a:spcPct val="10000"/>
                </a:spcBef>
                <a:spcAft>
                  <a:spcPct val="0"/>
                </a:spcAft>
                <a:buClr>
                  <a:srgbClr val="0B1F65"/>
                </a:buClr>
                <a:defRPr/>
              </a:pPr>
              <a:t>‹#›</a:t>
            </a:fld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xmlns="" val="214928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Book Antiqua" pitchFamily="18" charset="0"/>
          <a:ea typeface="+mj-ea"/>
          <a:cs typeface="+mj-cs"/>
        </a:defRPr>
      </a:lvl1pPr>
    </p:titleStyle>
    <p:bodyStyle>
      <a:lvl1pPr marL="183600" indent="-183600" algn="l" defTabSz="914400" rtl="0" eaLnBrk="1" latinLnBrk="0" hangingPunct="1">
        <a:spcBef>
          <a:spcPts val="1920"/>
        </a:spcBef>
        <a:buFont typeface="Wingdings" pitchFamily="2" charset="2"/>
        <a:buChar char="§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356400" indent="-172800" algn="l" defTabSz="914400" rtl="0" eaLnBrk="1" latinLnBrk="0" hangingPunct="1">
        <a:lnSpc>
          <a:spcPct val="90000"/>
        </a:lnSpc>
        <a:spcBef>
          <a:spcPts val="768"/>
        </a:spcBef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538163" indent="-180975" algn="l" defTabSz="914400" rtl="0" eaLnBrk="1" latinLnBrk="0" hangingPunct="1">
        <a:lnSpc>
          <a:spcPct val="90000"/>
        </a:lnSpc>
        <a:spcBef>
          <a:spcPts val="768"/>
        </a:spcBef>
        <a:buFont typeface="Arial" pitchFamily="34" charset="0"/>
        <a:buChar char="•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719138" indent="-180975" algn="l" defTabSz="914400" rtl="0" eaLnBrk="1" latinLnBrk="0" hangingPunct="1">
        <a:lnSpc>
          <a:spcPct val="90000"/>
        </a:lnSpc>
        <a:spcBef>
          <a:spcPts val="768"/>
        </a:spcBef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900000" indent="-180000" algn="l" defTabSz="914400" rtl="0" eaLnBrk="1" latinLnBrk="0" hangingPunct="1">
        <a:lnSpc>
          <a:spcPct val="90000"/>
        </a:lnSpc>
        <a:spcBef>
          <a:spcPts val="768"/>
        </a:spcBef>
        <a:buFont typeface="Arial" pitchFamily="34" charset="0"/>
        <a:buChar char="•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4.xml"/><Relationship Id="rId1" Type="http://schemas.openxmlformats.org/officeDocument/2006/relationships/vmlDrawing" Target="../drawings/vmlDrawing8.vml"/><Relationship Id="rId6" Type="http://schemas.openxmlformats.org/officeDocument/2006/relationships/chart" Target="../charts/chart7.xml"/><Relationship Id="rId5" Type="http://schemas.openxmlformats.org/officeDocument/2006/relationships/oleObject" Target="../embeddings/oleObject8.bin"/><Relationship Id="rId4" Type="http://schemas.openxmlformats.org/officeDocument/2006/relationships/notesSlide" Target="../notesSlides/notesSlid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5.xml"/><Relationship Id="rId1" Type="http://schemas.openxmlformats.org/officeDocument/2006/relationships/vmlDrawing" Target="../drawings/vmlDrawing9.vml"/><Relationship Id="rId6" Type="http://schemas.openxmlformats.org/officeDocument/2006/relationships/chart" Target="../charts/chart8.xml"/><Relationship Id="rId5" Type="http://schemas.openxmlformats.org/officeDocument/2006/relationships/oleObject" Target="../embeddings/oleObject9.bin"/><Relationship Id="rId4" Type="http://schemas.openxmlformats.org/officeDocument/2006/relationships/notesSlide" Target="../notesSlides/notesSlide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6.xml"/><Relationship Id="rId1" Type="http://schemas.openxmlformats.org/officeDocument/2006/relationships/vmlDrawing" Target="../drawings/vmlDrawing10.vml"/><Relationship Id="rId6" Type="http://schemas.openxmlformats.org/officeDocument/2006/relationships/chart" Target="../charts/chart9.xml"/><Relationship Id="rId5" Type="http://schemas.openxmlformats.org/officeDocument/2006/relationships/oleObject" Target="../embeddings/oleObject10.bin"/><Relationship Id="rId4" Type="http://schemas.openxmlformats.org/officeDocument/2006/relationships/notesSlide" Target="../notesSlides/notesSlide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7.xml"/><Relationship Id="rId1" Type="http://schemas.openxmlformats.org/officeDocument/2006/relationships/vmlDrawing" Target="../drawings/vmlDrawing11.vml"/><Relationship Id="rId6" Type="http://schemas.openxmlformats.org/officeDocument/2006/relationships/chart" Target="../charts/chart10.xml"/><Relationship Id="rId5" Type="http://schemas.openxmlformats.org/officeDocument/2006/relationships/oleObject" Target="../embeddings/oleObject11.bin"/><Relationship Id="rId4" Type="http://schemas.openxmlformats.org/officeDocument/2006/relationships/notesSlide" Target="../notesSlides/notesSlide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8.xml"/><Relationship Id="rId1" Type="http://schemas.openxmlformats.org/officeDocument/2006/relationships/vmlDrawing" Target="../drawings/vmlDrawing12.vml"/><Relationship Id="rId5" Type="http://schemas.openxmlformats.org/officeDocument/2006/relationships/oleObject" Target="../embeddings/oleObject12.bin"/><Relationship Id="rId4" Type="http://schemas.openxmlformats.org/officeDocument/2006/relationships/notesSlide" Target="../notesSlides/notesSlide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8.xml"/><Relationship Id="rId1" Type="http://schemas.openxmlformats.org/officeDocument/2006/relationships/vmlDrawing" Target="../drawings/vmlDrawing2.vml"/><Relationship Id="rId6" Type="http://schemas.openxmlformats.org/officeDocument/2006/relationships/chart" Target="../charts/chart1.xml"/><Relationship Id="rId5" Type="http://schemas.openxmlformats.org/officeDocument/2006/relationships/oleObject" Target="../embeddings/oleObject2.bin"/><Relationship Id="rId4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9.xml"/><Relationship Id="rId1" Type="http://schemas.openxmlformats.org/officeDocument/2006/relationships/vmlDrawing" Target="../drawings/vmlDrawing3.vml"/><Relationship Id="rId6" Type="http://schemas.openxmlformats.org/officeDocument/2006/relationships/chart" Target="../charts/chart2.xml"/><Relationship Id="rId5" Type="http://schemas.openxmlformats.org/officeDocument/2006/relationships/oleObject" Target="../embeddings/oleObject3.bin"/><Relationship Id="rId4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0.xml"/><Relationship Id="rId1" Type="http://schemas.openxmlformats.org/officeDocument/2006/relationships/vmlDrawing" Target="../drawings/vmlDrawing4.vml"/><Relationship Id="rId6" Type="http://schemas.openxmlformats.org/officeDocument/2006/relationships/chart" Target="../charts/chart3.xml"/><Relationship Id="rId5" Type="http://schemas.openxmlformats.org/officeDocument/2006/relationships/oleObject" Target="../embeddings/oleObject4.bin"/><Relationship Id="rId4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1.xml"/><Relationship Id="rId1" Type="http://schemas.openxmlformats.org/officeDocument/2006/relationships/vmlDrawing" Target="../drawings/vmlDrawing5.vml"/><Relationship Id="rId6" Type="http://schemas.openxmlformats.org/officeDocument/2006/relationships/chart" Target="../charts/chart4.xml"/><Relationship Id="rId5" Type="http://schemas.openxmlformats.org/officeDocument/2006/relationships/oleObject" Target="../embeddings/oleObject5.bin"/><Relationship Id="rId4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2.xml"/><Relationship Id="rId1" Type="http://schemas.openxmlformats.org/officeDocument/2006/relationships/vmlDrawing" Target="../drawings/vmlDrawing6.vml"/><Relationship Id="rId6" Type="http://schemas.openxmlformats.org/officeDocument/2006/relationships/chart" Target="../charts/chart5.xml"/><Relationship Id="rId5" Type="http://schemas.openxmlformats.org/officeDocument/2006/relationships/oleObject" Target="../embeddings/oleObject6.bin"/><Relationship Id="rId4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3.xml"/><Relationship Id="rId1" Type="http://schemas.openxmlformats.org/officeDocument/2006/relationships/vmlDrawing" Target="../drawings/vmlDrawing7.vml"/><Relationship Id="rId6" Type="http://schemas.openxmlformats.org/officeDocument/2006/relationships/chart" Target="../charts/chart6.xml"/><Relationship Id="rId5" Type="http://schemas.openxmlformats.org/officeDocument/2006/relationships/oleObject" Target="../embeddings/oleObject7.bin"/><Relationship Id="rId4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ChangeArrowheads="1"/>
          </p:cNvSpPr>
          <p:nvPr/>
        </p:nvSpPr>
        <p:spPr bwMode="gray">
          <a:xfrm>
            <a:off x="2507057" y="4864100"/>
            <a:ext cx="413574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 defTabSz="762000" eaLnBrk="0" hangingPunct="0"/>
            <a:r>
              <a:rPr lang="en-US" altLang="ar-SA" sz="1200" i="1" dirty="0">
                <a:solidFill>
                  <a:srgbClr val="000000"/>
                </a:solidFill>
                <a:ea typeface="ＭＳ Ｐゴシック" pitchFamily="34" charset="-128"/>
              </a:rPr>
              <a:t>This report is confidential and intended solely for the use and</a:t>
            </a:r>
          </a:p>
          <a:p>
            <a:pPr algn="ctr" defTabSz="762000" eaLnBrk="0" hangingPunct="0"/>
            <a:r>
              <a:rPr lang="en-US" altLang="ar-SA" sz="1200" i="1" dirty="0">
                <a:solidFill>
                  <a:srgbClr val="000000"/>
                </a:solidFill>
                <a:ea typeface="ＭＳ Ｐゴシック" pitchFamily="34" charset="-128"/>
              </a:rPr>
              <a:t>information of the audience to whom it is addressed.</a:t>
            </a:r>
          </a:p>
        </p:txBody>
      </p: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2104292" y="4146550"/>
            <a:ext cx="4941277" cy="44450"/>
            <a:chOff x="1573" y="1814"/>
            <a:chExt cx="3370" cy="28"/>
          </a:xfrm>
        </p:grpSpPr>
        <p:sp>
          <p:nvSpPr>
            <p:cNvPr id="8" name="Line 8"/>
            <p:cNvSpPr>
              <a:spLocks noChangeShapeType="1"/>
            </p:cNvSpPr>
            <p:nvPr/>
          </p:nvSpPr>
          <p:spPr bwMode="gray">
            <a:xfrm flipH="1">
              <a:off x="1573" y="1814"/>
              <a:ext cx="337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00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9" name="Line 9"/>
            <p:cNvSpPr>
              <a:spLocks noChangeShapeType="1"/>
            </p:cNvSpPr>
            <p:nvPr/>
          </p:nvSpPr>
          <p:spPr bwMode="gray">
            <a:xfrm>
              <a:off x="2394" y="1842"/>
              <a:ext cx="172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00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</p:grpSp>
      <p:sp>
        <p:nvSpPr>
          <p:cNvPr id="11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2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</a:t>
            </a:fld>
            <a:endParaRPr lang="en-US" dirty="0"/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625004" cy="234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21"/>
          <p:cNvSpPr>
            <a:spLocks noChangeArrowheads="1"/>
          </p:cNvSpPr>
          <p:nvPr/>
        </p:nvSpPr>
        <p:spPr bwMode="gray">
          <a:xfrm>
            <a:off x="1251439" y="2286000"/>
            <a:ext cx="6641123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ln w="18415" cmpd="sng">
                  <a:noFill/>
                  <a:prstDash val="solid"/>
                </a:ln>
                <a:latin typeface="+mj-lt"/>
                <a:cs typeface="Arial" pitchFamily="34" charset="0"/>
              </a:rPr>
              <a:t>VIVA Weekly </a:t>
            </a:r>
            <a:r>
              <a:rPr lang="en-US" sz="2400" b="1" dirty="0" smtClean="0">
                <a:ln w="18415" cmpd="sng">
                  <a:noFill/>
                  <a:prstDash val="solid"/>
                </a:ln>
                <a:latin typeface="+mj-lt"/>
                <a:cs typeface="Arial" pitchFamily="34" charset="0"/>
              </a:rPr>
              <a:t>CE Network </a:t>
            </a:r>
            <a:r>
              <a:rPr lang="en-US" sz="2400" b="1" dirty="0">
                <a:ln w="18415" cmpd="sng">
                  <a:noFill/>
                  <a:prstDash val="solid"/>
                </a:ln>
                <a:latin typeface="+mj-lt"/>
                <a:cs typeface="Arial" pitchFamily="34" charset="0"/>
              </a:rPr>
              <a:t>Speed Test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b="1" dirty="0">
              <a:ln w="18415" cmpd="sng">
                <a:noFill/>
                <a:prstDash val="solid"/>
              </a:ln>
              <a:latin typeface="+mj-lt"/>
              <a:cs typeface="Arial" pitchFamily="34" charset="0"/>
            </a:endParaRPr>
          </a:p>
          <a:p>
            <a:pPr algn="ctr" defTabSz="739775" eaLnBrk="0" hangingPunct="0">
              <a:lnSpc>
                <a:spcPct val="110000"/>
              </a:lnSpc>
            </a:pP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Phase 3 (Group5)</a:t>
            </a:r>
            <a:endParaRPr lang="en-US" sz="2000" i="1" dirty="0">
              <a:solidFill>
                <a:srgbClr val="000000"/>
              </a:solidFill>
              <a:latin typeface="Book Antiqua" pitchFamily="18" charset="0"/>
              <a:ea typeface="ＭＳ Ｐゴシック" pitchFamily="34" charset="-128"/>
            </a:endParaRPr>
          </a:p>
          <a:p>
            <a:pPr algn="ctr" defTabSz="739775" eaLnBrk="0" hangingPunct="0">
              <a:lnSpc>
                <a:spcPct val="110000"/>
              </a:lnSpc>
            </a:pP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February7</a:t>
            </a:r>
            <a:r>
              <a:rPr lang="en-US" sz="2000" i="1" baseline="30000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st</a:t>
            </a: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 – 14</a:t>
            </a:r>
            <a:r>
              <a:rPr lang="en-US" sz="2000" i="1" baseline="30000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th </a:t>
            </a: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February</a:t>
            </a:r>
            <a:endParaRPr lang="en-US" sz="2000" i="1" dirty="0">
              <a:solidFill>
                <a:srgbClr val="000000"/>
              </a:solidFill>
              <a:latin typeface="Book Antiqua" pitchFamily="18" charset="0"/>
              <a:ea typeface="ＭＳ Ｐゴシック" pitchFamily="34" charset="-128"/>
            </a:endParaRPr>
          </a:p>
          <a:p>
            <a:pPr algn="ctr" defTabSz="739775" eaLnBrk="0" hangingPunct="0">
              <a:lnSpc>
                <a:spcPct val="110000"/>
              </a:lnSpc>
            </a:pPr>
            <a:endParaRPr lang="en-US" sz="2000" i="1" dirty="0" smtClean="0">
              <a:solidFill>
                <a:srgbClr val="000000"/>
              </a:solidFill>
              <a:latin typeface="Book Antiqua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20339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667808032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0836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10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xmlns="" val="206626260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xmlns="" val="1939820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8336485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1860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9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0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11</a:t>
            </a:fld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3" name="Chart 12"/>
          <p:cNvGraphicFramePr/>
          <p:nvPr>
            <p:extLst>
              <p:ext uri="{D42A27DB-BD31-4B8C-83A1-F6EECF244321}">
                <p14:modId xmlns:p14="http://schemas.microsoft.com/office/powerpoint/2010/main" xmlns="" val="3210153042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xmlns="" val="350093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447117970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2887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12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xmlns="" val="2127910432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xmlns="" val="2983614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76909987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3910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9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0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13</a:t>
            </a:fld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:p14="http://schemas.microsoft.com/office/powerpoint/2010/main" xmlns="" val="428199659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xmlns="" val="1258296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55542514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84326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9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0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14</a:t>
            </a:fld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000" dirty="0" smtClean="0">
                <a:ea typeface="MS PGothic" pitchFamily="34" charset="-128"/>
              </a:rPr>
              <a:t>Testing Areas coordinates and timing</a:t>
            </a:r>
            <a:endParaRPr lang="en-US" sz="2000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228599" y="1066799"/>
          <a:ext cx="8610601" cy="5105400"/>
        </p:xfrm>
        <a:graphic>
          <a:graphicData uri="http://schemas.openxmlformats.org/drawingml/2006/table">
            <a:tbl>
              <a:tblPr/>
              <a:tblGrid>
                <a:gridCol w="1961412"/>
                <a:gridCol w="1078777"/>
                <a:gridCol w="941478"/>
                <a:gridCol w="2000641"/>
                <a:gridCol w="1941798"/>
                <a:gridCol w="686495"/>
              </a:tblGrid>
              <a:tr h="313600">
                <a:tc gridSpan="6"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 smtClean="0">
                          <a:solidFill>
                            <a:srgbClr val="FFFFFF"/>
                          </a:solidFill>
                          <a:latin typeface="Calibri"/>
                        </a:rPr>
                        <a:t>Group</a:t>
                      </a:r>
                      <a:r>
                        <a:rPr lang="en-US" sz="1400" b="1" i="0" u="none" strike="noStrike" baseline="0" dirty="0" smtClean="0">
                          <a:solidFill>
                            <a:srgbClr val="FFFFFF"/>
                          </a:solidFill>
                          <a:latin typeface="Calibri"/>
                        </a:rPr>
                        <a:t> 5</a:t>
                      </a:r>
                      <a:endParaRPr lang="en-US" sz="1400" b="1" i="0" u="none" strike="noStrike" dirty="0">
                        <a:solidFill>
                          <a:srgbClr val="FFFFFF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30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088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 dirty="0" smtClean="0">
                          <a:solidFill>
                            <a:srgbClr val="FFFFFF"/>
                          </a:solidFill>
                          <a:latin typeface="Calibri"/>
                        </a:rPr>
                        <a:t>Area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Date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Time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Coordinates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Notes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Tester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ALDAJEEJ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10-02-2016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11:35AM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29.264603,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 47.963735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LULU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HYPERMARKET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NASHAT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ALFARWANIYAH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07-02-2016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08:40PM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29.279558, 47.960480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CO-OP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NASHAT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ALOMAIRIAH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07-02-2016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06:38PM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29.294914, 47.954389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CO-OP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NASHAT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AL RAI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10-02-2016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12:45PM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29.313325, 47.934980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HONDA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ALGHANIM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NASHAT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FREE ZONE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11-02-2016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12:41PM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29.347137, 47.914263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MOVENPICK HOTEL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NASHAT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KHAITAN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11-02-2016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07:29PM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29.293817, 47.971056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CO-OP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NASHAT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SHUWAIKHA EDU.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11-02-2016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12:12PM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29.332797, 47.921537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IIOF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KWT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NASHAT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SHUWAIKHA IND.1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11-02-2016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08:32PM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29.327164, 47.941353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MCDONALDS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NASHAT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SHUWAIKHA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IND.2,3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10-02-2016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05:04PM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29.341123, 47.944452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CITY CENTER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NASHAT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SHUWAIKHA MED.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11-02-2016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11:40AM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29.332358, 47.897684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CHEST HOSPITAL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NASHAT</a:t>
                      </a:r>
                    </a:p>
                    <a:p>
                      <a:pPr algn="ctr" rtl="0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189550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7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2</a:t>
            </a:fld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 smtClean="0">
                <a:ea typeface="MS PGothic" pitchFamily="34" charset="-128"/>
              </a:rPr>
              <a:t>What is CE Network speed test ?</a:t>
            </a:r>
            <a:endParaRPr lang="en-US" sz="2000" dirty="0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gray">
          <a:xfrm>
            <a:off x="304800" y="1219200"/>
            <a:ext cx="8458200" cy="4708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762000" eaLnBrk="0" hangingPunct="0"/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CE Network speed test is to measure our internet speed compared with our competitors from a customer point of view.</a:t>
            </a:r>
          </a:p>
          <a:p>
            <a:pPr defTabSz="762000" eaLnBrk="0" hangingPunct="0"/>
            <a:endParaRPr lang="en-US" altLang="ar-SA" dirty="0" smtClean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defTabSz="762000" eaLnBrk="0" hangingPunct="0"/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We perform the speed test in 3 scenarios :</a:t>
            </a:r>
          </a:p>
          <a:p>
            <a:pPr defTabSz="762000" eaLnBrk="0" hangingPunct="0"/>
            <a:endParaRPr lang="en-US" altLang="ar-SA" dirty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marL="342900" indent="-342900" defTabSz="762000" eaLnBrk="0" hangingPunct="0">
              <a:buAutoNum type="arabicParenR"/>
            </a:pP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Using the Flash based testing tool speedtest.net we measure download and upload on the same server of the internet provider.</a:t>
            </a:r>
          </a:p>
          <a:p>
            <a:pPr marL="342900" indent="-342900" defTabSz="762000" eaLnBrk="0" hangingPunct="0">
              <a:buAutoNum type="arabicParenR"/>
            </a:pPr>
            <a:endParaRPr lang="en-US" altLang="ar-SA" dirty="0" smtClean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marL="342900" indent="-342900" defTabSz="762000" eaLnBrk="0" hangingPunct="0">
              <a:buAutoNum type="arabicParenR"/>
            </a:pP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Using the </a:t>
            </a: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HTML5 </a:t>
            </a: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based </a:t>
            </a: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testing tool </a:t>
            </a: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testmy.net </a:t>
            </a: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we </a:t>
            </a: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measure </a:t>
            </a: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download and upload on </a:t>
            </a: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Dallas TX server.</a:t>
            </a:r>
          </a:p>
          <a:p>
            <a:pPr marL="342900" indent="-342900" defTabSz="762000" eaLnBrk="0" hangingPunct="0">
              <a:buAutoNum type="arabicParenR"/>
            </a:pPr>
            <a:endParaRPr lang="en-US" altLang="ar-SA" dirty="0" smtClean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marL="342900" indent="-342900" defTabSz="762000" eaLnBrk="0" hangingPunct="0">
              <a:buFontTx/>
              <a:buAutoNum type="arabicParenR"/>
            </a:pP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We use a software called NetPerSec that reads real-time traffic with opening the website Youtube.com and measure the download ( streaming ) .</a:t>
            </a:r>
          </a:p>
          <a:p>
            <a:pPr marL="342900" indent="-342900" defTabSz="762000" eaLnBrk="0" hangingPunct="0">
              <a:buAutoNum type="arabicParenR"/>
            </a:pPr>
            <a:endParaRPr lang="en-US" altLang="ar-SA" dirty="0" smtClean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defTabSz="762000" eaLnBrk="0" hangingPunct="0"/>
            <a:endParaRPr lang="en-US" altLang="ar-SA" dirty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marL="285750" indent="-285750" defTabSz="762000" eaLnBrk="0" hangingPunct="0">
              <a:buFont typeface="Wingdings" pitchFamily="2" charset="2"/>
              <a:buChar char="v"/>
            </a:pP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Every week we perform a test wave that includes 10 areas next to each other</a:t>
            </a:r>
            <a:endParaRPr lang="en-US" altLang="ar-SA" dirty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defTabSz="762000" eaLnBrk="0" hangingPunct="0"/>
            <a:endParaRPr lang="en-US" altLang="ar-SA" dirty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22863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7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3</a:t>
            </a:fld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 smtClean="0">
                <a:ea typeface="MS PGothic" pitchFamily="34" charset="-128"/>
              </a:rPr>
              <a:t>Group  5 Testing Areas</a:t>
            </a:r>
            <a:endParaRPr lang="en-US" sz="2000" dirty="0"/>
          </a:p>
        </p:txBody>
      </p:sp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914399"/>
            <a:ext cx="8610600" cy="551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999688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401294470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7987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10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251520" y="1340768"/>
            <a:ext cx="64087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Average </a:t>
            </a:r>
            <a:r>
              <a:rPr lang="en-US" sz="1600" b="1" dirty="0"/>
              <a:t>Download Speeds (</a:t>
            </a:r>
            <a:r>
              <a:rPr lang="en-US" sz="1600" b="1" dirty="0" smtClean="0"/>
              <a:t>Mb/s) </a:t>
            </a:r>
            <a:endParaRPr lang="en-US" sz="1600" b="1" dirty="0"/>
          </a:p>
        </p:txBody>
      </p:sp>
      <p:graphicFrame>
        <p:nvGraphicFramePr>
          <p:cNvPr id="33" name="Chart 32"/>
          <p:cNvGraphicFramePr/>
          <p:nvPr>
            <p:extLst>
              <p:ext uri="{D42A27DB-BD31-4B8C-83A1-F6EECF244321}">
                <p14:modId xmlns:p14="http://schemas.microsoft.com/office/powerpoint/2010/main" xmlns="" val="2271064999"/>
              </p:ext>
            </p:extLst>
          </p:nvPr>
        </p:nvGraphicFramePr>
        <p:xfrm>
          <a:off x="211540" y="1679322"/>
          <a:ext cx="8703860" cy="45579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3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5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4</a:t>
            </a:fld>
            <a:endParaRPr lang="en-US" dirty="0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 smtClean="0">
                <a:ea typeface="MS PGothic" pitchFamily="34" charset="-128"/>
              </a:rPr>
              <a:t>Overall </a:t>
            </a:r>
            <a:r>
              <a:rPr lang="en-US" altLang="en-US" sz="2000" dirty="0">
                <a:ea typeface="MS PGothic" pitchFamily="34" charset="-128"/>
              </a:rPr>
              <a:t>Average </a:t>
            </a:r>
            <a:r>
              <a:rPr lang="en-US" altLang="en-US" sz="2000" dirty="0" smtClean="0">
                <a:ea typeface="MS PGothic" pitchFamily="34" charset="-128"/>
              </a:rPr>
              <a:t>Performance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3313814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622929625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4929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10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graphicFrame>
        <p:nvGraphicFramePr>
          <p:cNvPr id="33" name="Chart 32"/>
          <p:cNvGraphicFramePr/>
          <p:nvPr>
            <p:extLst>
              <p:ext uri="{D42A27DB-BD31-4B8C-83A1-F6EECF244321}">
                <p14:modId xmlns:p14="http://schemas.microsoft.com/office/powerpoint/2010/main" xmlns="" val="448652642"/>
              </p:ext>
            </p:extLst>
          </p:nvPr>
        </p:nvGraphicFramePr>
        <p:xfrm>
          <a:off x="228600" y="1679322"/>
          <a:ext cx="8686800" cy="45579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251520" y="1340768"/>
            <a:ext cx="64087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Average Upload Speeds </a:t>
            </a:r>
            <a:r>
              <a:rPr lang="en-US" sz="1600" b="1" dirty="0"/>
              <a:t>(</a:t>
            </a:r>
            <a:r>
              <a:rPr lang="en-US" sz="1600" b="1" dirty="0" smtClean="0"/>
              <a:t>Mb/s</a:t>
            </a:r>
            <a:r>
              <a:rPr lang="en-US" sz="1600" b="1" dirty="0"/>
              <a:t>) </a:t>
            </a:r>
          </a:p>
        </p:txBody>
      </p:sp>
      <p:sp>
        <p:nvSpPr>
          <p:cNvPr id="1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20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5</a:t>
            </a:fld>
            <a:endParaRPr lang="en-US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 smtClean="0">
                <a:ea typeface="MS PGothic" pitchFamily="34" charset="-128"/>
              </a:rPr>
              <a:t>Overall </a:t>
            </a:r>
            <a:r>
              <a:rPr lang="en-US" altLang="en-US" sz="2000" dirty="0">
                <a:ea typeface="MS PGothic" pitchFamily="34" charset="-128"/>
              </a:rPr>
              <a:t>Average </a:t>
            </a:r>
            <a:r>
              <a:rPr lang="en-US" altLang="en-US" sz="2000" dirty="0" smtClean="0">
                <a:ea typeface="MS PGothic" pitchFamily="34" charset="-128"/>
              </a:rPr>
              <a:t>Performance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2227692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59318832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95590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xmlns="" val="1228422047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6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1565750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274493190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59812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7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:p14="http://schemas.microsoft.com/office/powerpoint/2010/main" xmlns="" val="3377614198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xmlns="" val="357368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59318832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86374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xmlns="" val="3640365359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8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1565750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274493190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87398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9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:p14="http://schemas.microsoft.com/office/powerpoint/2010/main" xmlns="" val="3377614198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xmlns="" val="357368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#10;&lt;root reqver=&quot;21047&quot;&gt;&lt;version val=&quot;22240&quot;/&gt;&lt;CPresentation id=&quot;1&quot;&gt;&lt;m_precDefaultNumber&gt;&lt;m_chMinusSymbol&gt;-&lt;/m_chMinusSymbol&gt;&lt;m_chDecimalSymbol17909&gt;.&lt;/m_chDecimalSymbol17909&gt;&lt;m_nGroupingDigits17909 val=&quot;3&quot;/&gt;&lt;m_chGroupingSymbol17909&gt;,&lt;/m_chGroupingSymbol17909&gt;&lt;/m_precDefaultNumber&gt;&lt;m_precDefaultPercent&gt;&lt;m_chMinusSymbol&gt;-&lt;/m_chMinusSymbol&gt;&lt;m_nDecimalDigits17909 val=&quot;0&quot;/&gt;&lt;m_chDecimalSymbol17909&gt;.&lt;/m_chDecimalSymbol17909&gt;&lt;m_nGroupingDigits17909 val=&quot;3&quot;/&gt;&lt;m_chGroupingSymbol17909&gt;,&lt;/m_chGroupingSymbol17909&gt;&lt;m_strSuffix17909&gt;%&lt;/m_strSuffix17909&gt;&lt;/m_precDefaultPercent&gt;&lt;m_precDefaultDate&gt;&lt;m_strFormatTime&gt;%#m/%#d/%Y&lt;/m_strFormatTime&gt;&lt;/m_precDefaultDate&gt;&lt;m_precDefaultYear/&gt;&lt;m_precDefaultQuarter/&gt;&lt;m_precDefaultMonth/&gt;&lt;m_precDefaultWeek/&gt;&lt;m_precDefaultDay/&gt;&lt;m_mruColor&gt;&lt;m_vecMRU length=&quot;3&quot;&gt;&lt;elem m_fUsage=&quot;4.40703099999999990000E+000&quot;&gt;&lt;m_ppcolschidx val=&quot;0&quot;/&gt;&lt;m_rgb r=&quot;ea&quot; g=&quot;ca&quot; b=&quot;15&quot;/&gt;&lt;m_nBrightness val=&quot;0&quot;/&gt;&lt;/elem&gt;&lt;elem m_fUsage=&quot;1.24046721000000000000E+000&quot;&gt;&lt;m_ppcolschidx val=&quot;0&quot;/&gt;&lt;m_rgb r=&quot;dd&quot; g=&quot;d3&quot; b=&quot;22&quot;/&gt;&lt;m_nBrightness val=&quot;0&quot;/&gt;&lt;/elem&gt;&lt;elem m_fUsage=&quot;4.78296900000000140000E-001&quot;&gt;&lt;m_ppcolschidx val=&quot;0&quot;/&gt;&lt;m_rgb r=&quot;f0&quot; g=&quot;ce&quot; b=&quot;f&quot;/&gt;&lt;m_nBrightness val=&quot;0&quot;/&gt;&lt;/elem&gt;&lt;/m_vecMRU&gt;&lt;/m_mruColor&gt;&lt;m_eweekdayFirstOfWeek val=&quot;1&quot;/&gt;&lt;m_eweekdayFirstOfWorkweek val=&quot;1&quot;/&gt;&lt;m_eweekdayFirstOfWeekend val=&quot;6&quot;/&gt;&lt;/CPresentation&gt;&lt;/root&gt;"/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_9J2QNAsE6OwoOyLy.mBA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LWOWxF6H0mv6uHtgd1xAA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N4uiy9HeEyZMuEhMxerL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.kO8Q3kpU6DmT8W_W8bZA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Z9dFe2fS0GL7nqHJQusDg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tswk08uZEykcQfAnOvqXQ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heme/theme1.xml><?xml version="1.0" encoding="utf-8"?>
<a:theme xmlns:a="http://schemas.openxmlformats.org/drawingml/2006/main" name="6_BoozTemplate">
  <a:themeElements>
    <a:clrScheme name="Booz">
      <a:dk1>
        <a:srgbClr val="000000"/>
      </a:dk1>
      <a:lt1>
        <a:srgbClr val="FFFFFF"/>
      </a:lt1>
      <a:dk2>
        <a:srgbClr val="939393"/>
      </a:dk2>
      <a:lt2>
        <a:srgbClr val="D90D39"/>
      </a:lt2>
      <a:accent1>
        <a:srgbClr val="4C9BDC"/>
      </a:accent1>
      <a:accent2>
        <a:srgbClr val="76B2E4"/>
      </a:accent2>
      <a:accent3>
        <a:srgbClr val="A5CCED"/>
      </a:accent3>
      <a:accent4>
        <a:srgbClr val="066BB0"/>
      </a:accent4>
      <a:accent5>
        <a:srgbClr val="DCDCDC"/>
      </a:accent5>
      <a:accent6>
        <a:srgbClr val="BFBFBF"/>
      </a:accent6>
      <a:hlink>
        <a:srgbClr val="4C9BDC"/>
      </a:hlink>
      <a:folHlink>
        <a:srgbClr val="066BB0"/>
      </a:folHlink>
    </a:clrScheme>
    <a:fontScheme name="nachsehen">
      <a:majorFont>
        <a:latin typeface="Book Antiqu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solidFill>
            <a:schemeClr val="tx1"/>
          </a:solidFill>
        </a:ln>
      </a:spPr>
      <a:bodyPr rtlCol="0" anchor="ctr">
        <a:noAutofit/>
      </a:bodyPr>
      <a:lstStyle>
        <a:defPPr algn="ctr">
          <a:defRPr sz="1200" dirty="0">
            <a:latin typeface="+mn-lt"/>
          </a:defRPr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>
          <a:solidFill>
            <a:srgbClr val="000000"/>
          </a:solidFill>
          <a:tailEnd type="none" w="med" len="sm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90000" tIns="46800" rIns="90000" bIns="46800" rtlCol="0">
        <a:spAutoFit/>
      </a:bodyPr>
      <a:lstStyle>
        <a:defPPr>
          <a:defRPr sz="1200" dirty="0" smtClean="0">
            <a:latin typeface="Arial" pitchFamily="34" charset="0"/>
            <a:cs typeface="Arial" pitchFamily="34" charset="0"/>
          </a:defRPr>
        </a:defPPr>
      </a:lstStyle>
    </a:txDef>
  </a:objectDefaults>
  <a:extraClrSchemeLst/>
  <a:custClrLst>
    <a:custClr name="Grey 3">
      <a:srgbClr val="939393"/>
    </a:custClr>
    <a:custClr name="Grey 4">
      <a:srgbClr val="696969"/>
    </a:custClr>
    <a:custClr name="Green 1">
      <a:srgbClr val="DAF0A8"/>
    </a:custClr>
    <a:custClr name="Green 2">
      <a:srgbClr val="AFE06E"/>
    </a:custClr>
    <a:custClr name="Green 3">
      <a:srgbClr val="7DB935"/>
    </a:custClr>
    <a:custClr name="Green 4">
      <a:srgbClr val="608B2D"/>
    </a:custClr>
    <a:custClr name="Orange 1">
      <a:srgbClr val="F3CF74"/>
    </a:custClr>
    <a:custClr name="Orange 2">
      <a:srgbClr val="EFB643"/>
    </a:custClr>
    <a:custClr name="Orange 3">
      <a:srgbClr val="F18917"/>
    </a:custClr>
    <a:custClr name="Orange 4">
      <a:srgbClr val="D26308"/>
    </a:custClr>
  </a:custClr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Presentation1</Template>
  <TotalTime>20934</TotalTime>
  <Words>517</Words>
  <Application>Microsoft Office PowerPoint</Application>
  <PresentationFormat>On-screen Show (4:3)</PresentationFormat>
  <Paragraphs>147</Paragraphs>
  <Slides>14</Slides>
  <Notes>11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6_BoozTemplate</vt:lpstr>
      <vt:lpstr>think-cell Slide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Mohamad Ibrahim</dc:creator>
  <cp:lastModifiedBy>faisal</cp:lastModifiedBy>
  <cp:revision>1378</cp:revision>
  <dcterms:created xsi:type="dcterms:W3CDTF">2012-10-01T05:39:34Z</dcterms:created>
  <dcterms:modified xsi:type="dcterms:W3CDTF">2016-02-14T09:08:10Z</dcterms:modified>
</cp:coreProperties>
</file>